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95" r:id="rId2"/>
    <p:sldId id="300" r:id="rId3"/>
    <p:sldId id="296" r:id="rId4"/>
    <p:sldId id="297" r:id="rId5"/>
    <p:sldId id="298" r:id="rId6"/>
    <p:sldId id="299" r:id="rId7"/>
    <p:sldId id="301" r:id="rId8"/>
    <p:sldId id="259" r:id="rId9"/>
    <p:sldId id="260" r:id="rId10"/>
    <p:sldId id="273" r:id="rId11"/>
    <p:sldId id="274" r:id="rId12"/>
    <p:sldId id="275" r:id="rId13"/>
    <p:sldId id="276" r:id="rId14"/>
    <p:sldId id="277" r:id="rId15"/>
    <p:sldId id="278" r:id="rId16"/>
    <p:sldId id="302" r:id="rId17"/>
    <p:sldId id="303" r:id="rId18"/>
    <p:sldId id="279" r:id="rId19"/>
    <p:sldId id="280" r:id="rId20"/>
    <p:sldId id="304" r:id="rId21"/>
    <p:sldId id="305" r:id="rId22"/>
    <p:sldId id="282" r:id="rId23"/>
    <p:sldId id="283" r:id="rId24"/>
    <p:sldId id="284" r:id="rId25"/>
    <p:sldId id="285" r:id="rId26"/>
    <p:sldId id="286" r:id="rId27"/>
    <p:sldId id="287" r:id="rId28"/>
    <p:sldId id="288" r:id="rId29"/>
    <p:sldId id="289" r:id="rId30"/>
    <p:sldId id="290" r:id="rId31"/>
    <p:sldId id="291" r:id="rId32"/>
    <p:sldId id="313" r:id="rId33"/>
    <p:sldId id="314" r:id="rId34"/>
    <p:sldId id="315" r:id="rId35"/>
    <p:sldId id="316" r:id="rId36"/>
    <p:sldId id="317" r:id="rId37"/>
    <p:sldId id="292" r:id="rId38"/>
    <p:sldId id="293" r:id="rId39"/>
    <p:sldId id="319" r:id="rId40"/>
    <p:sldId id="321" r:id="rId41"/>
    <p:sldId id="320" r:id="rId42"/>
    <p:sldId id="322" r:id="rId43"/>
    <p:sldId id="323" r:id="rId44"/>
    <p:sldId id="324" r:id="rId45"/>
    <p:sldId id="318" r:id="rId46"/>
  </p:sldIdLst>
  <p:sldSz cx="9144000" cy="6870700"/>
  <p:notesSz cx="9144000" cy="68707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73" autoAdjust="0"/>
    <p:restoredTop sz="94660"/>
  </p:normalViewPr>
  <p:slideViewPr>
    <p:cSldViewPr>
      <p:cViewPr>
        <p:scale>
          <a:sx n="86" d="100"/>
          <a:sy n="86" d="100"/>
        </p:scale>
        <p:origin x="643" y="72"/>
      </p:cViewPr>
      <p:guideLst>
        <p:guide orient="horz" pos="2880"/>
        <p:guide pos="216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6276" y="2129917"/>
            <a:ext cx="7777797" cy="1442847"/>
          </a:xfrm>
          <a:prstGeom prst="rect">
            <a:avLst/>
          </a:prstGeom>
        </p:spPr>
        <p:txBody>
          <a:bodyPr wrap="square" lIns="0" tIns="0" rIns="0" bIns="0">
            <a:spAutoFit/>
          </a:bodyPr>
          <a:lstStyle>
            <a:lvl1pPr>
              <a:defRPr sz="3200" b="0" i="0">
                <a:solidFill>
                  <a:schemeClr val="tx1"/>
                </a:solidFill>
                <a:latin typeface="Arial"/>
                <a:cs typeface="Arial"/>
              </a:defRPr>
            </a:lvl1pPr>
          </a:lstStyle>
          <a:p>
            <a:endParaRPr/>
          </a:p>
        </p:txBody>
      </p:sp>
      <p:sp>
        <p:nvSpPr>
          <p:cNvPr id="3" name="Holder 3"/>
          <p:cNvSpPr>
            <a:spLocks noGrp="1"/>
          </p:cNvSpPr>
          <p:nvPr>
            <p:ph type="subTitle" idx="4"/>
          </p:nvPr>
        </p:nvSpPr>
        <p:spPr>
          <a:xfrm>
            <a:off x="1372552" y="3847592"/>
            <a:ext cx="6405245" cy="1717675"/>
          </a:xfrm>
          <a:prstGeom prst="rect">
            <a:avLst/>
          </a:prstGeom>
        </p:spPr>
        <p:txBody>
          <a:bodyPr wrap="square" lIns="0" tIns="0" rIns="0" bIns="0">
            <a:spAutoFit/>
          </a:bodyPr>
          <a:lstStyle>
            <a:lvl1pPr>
              <a:defRPr sz="2400" b="0" i="0">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10/21/2025</a:t>
            </a:fld>
            <a:endParaRPr lang="en-US"/>
          </a:p>
        </p:txBody>
      </p:sp>
      <p:sp>
        <p:nvSpPr>
          <p:cNvPr id="6" name="Holder 6"/>
          <p:cNvSpPr>
            <a:spLocks noGrp="1"/>
          </p:cNvSpPr>
          <p:nvPr>
            <p:ph type="sldNum" sz="quarter" idx="7"/>
          </p:nvPr>
        </p:nvSpPr>
        <p:spPr/>
        <p:txBody>
          <a:bodyPr lIns="0" tIns="0" rIns="0" bIns="0"/>
          <a:lstStyle>
            <a:lvl1pPr>
              <a:defRPr sz="1200" b="0" i="0">
                <a:solidFill>
                  <a:schemeClr val="tx1"/>
                </a:solidFill>
                <a:latin typeface="Arial"/>
                <a:cs typeface="Arial"/>
              </a:defRPr>
            </a:lvl1pPr>
          </a:lstStyle>
          <a:p>
            <a:pPr marL="123189">
              <a:lnSpc>
                <a:spcPts val="1430"/>
              </a:lnSpc>
            </a:pPr>
            <a:fld id="{81D60167-4931-47E6-BA6A-407CBD079E47}" type="slidenum">
              <a:rPr spc="-50" dirty="0"/>
              <a:t>‹#›</a:t>
            </a:fld>
            <a:endParaRPr spc="-50"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0" i="0">
                <a:solidFill>
                  <a:schemeClr val="tx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400" b="0" i="0">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10/21/2025</a:t>
            </a:fld>
            <a:endParaRPr lang="en-US"/>
          </a:p>
        </p:txBody>
      </p:sp>
      <p:sp>
        <p:nvSpPr>
          <p:cNvPr id="6" name="Holder 6"/>
          <p:cNvSpPr>
            <a:spLocks noGrp="1"/>
          </p:cNvSpPr>
          <p:nvPr>
            <p:ph type="sldNum" sz="quarter" idx="7"/>
          </p:nvPr>
        </p:nvSpPr>
        <p:spPr/>
        <p:txBody>
          <a:bodyPr lIns="0" tIns="0" rIns="0" bIns="0"/>
          <a:lstStyle>
            <a:lvl1pPr>
              <a:defRPr sz="1200" b="0" i="0">
                <a:solidFill>
                  <a:schemeClr val="tx1"/>
                </a:solidFill>
                <a:latin typeface="Arial"/>
                <a:cs typeface="Arial"/>
              </a:defRPr>
            </a:lvl1pPr>
          </a:lstStyle>
          <a:p>
            <a:pPr marL="123189">
              <a:lnSpc>
                <a:spcPts val="1430"/>
              </a:lnSpc>
            </a:pPr>
            <a:fld id="{81D60167-4931-47E6-BA6A-407CBD079E47}" type="slidenum">
              <a:rPr spc="-50" dirty="0"/>
              <a:t>‹#›</a:t>
            </a:fld>
            <a:endParaRPr spc="-5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0" i="0">
                <a:solidFill>
                  <a:schemeClr val="tx1"/>
                </a:solidFill>
                <a:latin typeface="Arial"/>
                <a:cs typeface="Arial"/>
              </a:defRPr>
            </a:lvl1pPr>
          </a:lstStyle>
          <a:p>
            <a:endParaRPr/>
          </a:p>
        </p:txBody>
      </p:sp>
      <p:sp>
        <p:nvSpPr>
          <p:cNvPr id="3" name="Holder 3"/>
          <p:cNvSpPr>
            <a:spLocks noGrp="1"/>
          </p:cNvSpPr>
          <p:nvPr>
            <p:ph sz="half" idx="2"/>
          </p:nvPr>
        </p:nvSpPr>
        <p:spPr>
          <a:xfrm>
            <a:off x="457517" y="1580261"/>
            <a:ext cx="3980402" cy="4534662"/>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12430" y="1580261"/>
            <a:ext cx="3980402" cy="4534662"/>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10/21/2025</a:t>
            </a:fld>
            <a:endParaRPr lang="en-US"/>
          </a:p>
        </p:txBody>
      </p:sp>
      <p:sp>
        <p:nvSpPr>
          <p:cNvPr id="7" name="Holder 7"/>
          <p:cNvSpPr>
            <a:spLocks noGrp="1"/>
          </p:cNvSpPr>
          <p:nvPr>
            <p:ph type="sldNum" sz="quarter" idx="7"/>
          </p:nvPr>
        </p:nvSpPr>
        <p:spPr/>
        <p:txBody>
          <a:bodyPr lIns="0" tIns="0" rIns="0" bIns="0"/>
          <a:lstStyle>
            <a:lvl1pPr>
              <a:defRPr sz="1200" b="0" i="0">
                <a:solidFill>
                  <a:schemeClr val="tx1"/>
                </a:solidFill>
                <a:latin typeface="Arial"/>
                <a:cs typeface="Arial"/>
              </a:defRPr>
            </a:lvl1pPr>
          </a:lstStyle>
          <a:p>
            <a:pPr marL="123189">
              <a:lnSpc>
                <a:spcPts val="1430"/>
              </a:lnSpc>
            </a:pPr>
            <a:fld id="{81D60167-4931-47E6-BA6A-407CBD079E47}" type="slidenum">
              <a:rPr spc="-50" dirty="0"/>
              <a:t>‹#›</a:t>
            </a:fld>
            <a:endParaRPr spc="-5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1523" y="4572"/>
            <a:ext cx="9144000" cy="6858000"/>
          </a:xfrm>
          <a:prstGeom prst="rect">
            <a:avLst/>
          </a:prstGeom>
        </p:spPr>
      </p:pic>
      <p:sp>
        <p:nvSpPr>
          <p:cNvPr id="2" name="Holder 2"/>
          <p:cNvSpPr>
            <a:spLocks noGrp="1"/>
          </p:cNvSpPr>
          <p:nvPr>
            <p:ph type="title"/>
          </p:nvPr>
        </p:nvSpPr>
        <p:spPr/>
        <p:txBody>
          <a:bodyPr lIns="0" tIns="0" rIns="0" bIns="0"/>
          <a:lstStyle>
            <a:lvl1pPr>
              <a:defRPr sz="3200" b="0" i="0">
                <a:solidFill>
                  <a:schemeClr val="tx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10/21/2025</a:t>
            </a:fld>
            <a:endParaRPr lang="en-US"/>
          </a:p>
        </p:txBody>
      </p:sp>
      <p:sp>
        <p:nvSpPr>
          <p:cNvPr id="5" name="Holder 5"/>
          <p:cNvSpPr>
            <a:spLocks noGrp="1"/>
          </p:cNvSpPr>
          <p:nvPr>
            <p:ph type="sldNum" sz="quarter" idx="7"/>
          </p:nvPr>
        </p:nvSpPr>
        <p:spPr/>
        <p:txBody>
          <a:bodyPr lIns="0" tIns="0" rIns="0" bIns="0"/>
          <a:lstStyle>
            <a:lvl1pPr>
              <a:defRPr sz="1200" b="0" i="0">
                <a:solidFill>
                  <a:schemeClr val="tx1"/>
                </a:solidFill>
                <a:latin typeface="Arial"/>
                <a:cs typeface="Arial"/>
              </a:defRPr>
            </a:lvl1pPr>
          </a:lstStyle>
          <a:p>
            <a:pPr marL="123189">
              <a:lnSpc>
                <a:spcPts val="1430"/>
              </a:lnSpc>
            </a:pPr>
            <a:fld id="{81D60167-4931-47E6-BA6A-407CBD079E47}" type="slidenum">
              <a:rPr spc="-50" dirty="0"/>
              <a:t>‹#›</a:t>
            </a:fld>
            <a:endParaRPr spc="-50"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1523" y="4572"/>
            <a:ext cx="9144000" cy="6858000"/>
          </a:xfrm>
          <a:prstGeom prst="rect">
            <a:avLst/>
          </a:prstGeom>
        </p:spPr>
      </p:pic>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10/21/2025</a:t>
            </a:fld>
            <a:endParaRPr lang="en-US"/>
          </a:p>
        </p:txBody>
      </p:sp>
      <p:sp>
        <p:nvSpPr>
          <p:cNvPr id="4" name="Holder 4"/>
          <p:cNvSpPr>
            <a:spLocks noGrp="1"/>
          </p:cNvSpPr>
          <p:nvPr>
            <p:ph type="sldNum" sz="quarter" idx="7"/>
          </p:nvPr>
        </p:nvSpPr>
        <p:spPr/>
        <p:txBody>
          <a:bodyPr lIns="0" tIns="0" rIns="0" bIns="0"/>
          <a:lstStyle>
            <a:lvl1pPr>
              <a:defRPr sz="1200" b="0" i="0">
                <a:solidFill>
                  <a:schemeClr val="tx1"/>
                </a:solidFill>
                <a:latin typeface="Arial"/>
                <a:cs typeface="Arial"/>
              </a:defRPr>
            </a:lvl1pPr>
          </a:lstStyle>
          <a:p>
            <a:pPr marL="123189">
              <a:lnSpc>
                <a:spcPts val="1430"/>
              </a:lnSpc>
            </a:pPr>
            <a:fld id="{81D60167-4931-47E6-BA6A-407CBD079E47}" type="slidenum">
              <a:rPr spc="-50" dirty="0"/>
              <a:t>‹#›</a:t>
            </a:fld>
            <a:endParaRPr spc="-5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900937" y="423163"/>
            <a:ext cx="7268209" cy="756919"/>
          </a:xfrm>
          <a:prstGeom prst="rect">
            <a:avLst/>
          </a:prstGeom>
        </p:spPr>
        <p:txBody>
          <a:bodyPr wrap="square" lIns="0" tIns="0" rIns="0" bIns="0">
            <a:spAutoFit/>
          </a:bodyPr>
          <a:lstStyle>
            <a:lvl1pPr>
              <a:defRPr sz="3200" b="0" i="0">
                <a:solidFill>
                  <a:schemeClr val="tx1"/>
                </a:solidFill>
                <a:latin typeface="Arial"/>
                <a:cs typeface="Arial"/>
              </a:defRPr>
            </a:lvl1pPr>
          </a:lstStyle>
          <a:p>
            <a:endParaRPr/>
          </a:p>
        </p:txBody>
      </p:sp>
      <p:sp>
        <p:nvSpPr>
          <p:cNvPr id="3" name="Holder 3"/>
          <p:cNvSpPr>
            <a:spLocks noGrp="1"/>
          </p:cNvSpPr>
          <p:nvPr>
            <p:ph type="body" idx="1"/>
          </p:nvPr>
        </p:nvSpPr>
        <p:spPr>
          <a:xfrm>
            <a:off x="2332735" y="2794507"/>
            <a:ext cx="4484878" cy="1991360"/>
          </a:xfrm>
          <a:prstGeom prst="rect">
            <a:avLst/>
          </a:prstGeom>
        </p:spPr>
        <p:txBody>
          <a:bodyPr wrap="square" lIns="0" tIns="0" rIns="0" bIns="0">
            <a:spAutoFit/>
          </a:bodyPr>
          <a:lstStyle>
            <a:lvl1pPr>
              <a:defRPr sz="2400" b="0" i="0">
                <a:solidFill>
                  <a:schemeClr val="tx1"/>
                </a:solidFill>
                <a:latin typeface="Arial"/>
                <a:cs typeface="Arial"/>
              </a:defRPr>
            </a:lvl1pPr>
          </a:lstStyle>
          <a:p>
            <a:endParaRPr/>
          </a:p>
        </p:txBody>
      </p:sp>
      <p:sp>
        <p:nvSpPr>
          <p:cNvPr id="4" name="Holder 4"/>
          <p:cNvSpPr>
            <a:spLocks noGrp="1"/>
          </p:cNvSpPr>
          <p:nvPr>
            <p:ph type="ftr" sz="quarter" idx="5"/>
          </p:nvPr>
        </p:nvSpPr>
        <p:spPr>
          <a:xfrm>
            <a:off x="3111119" y="6389751"/>
            <a:ext cx="2928112" cy="343535"/>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517" y="6389751"/>
            <a:ext cx="2104580" cy="343535"/>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10/21/2025</a:t>
            </a:fld>
            <a:endParaRPr lang="en-US"/>
          </a:p>
        </p:txBody>
      </p:sp>
      <p:sp>
        <p:nvSpPr>
          <p:cNvPr id="6" name="Holder 6"/>
          <p:cNvSpPr>
            <a:spLocks noGrp="1"/>
          </p:cNvSpPr>
          <p:nvPr>
            <p:ph type="sldNum" sz="quarter" idx="7"/>
          </p:nvPr>
        </p:nvSpPr>
        <p:spPr>
          <a:xfrm>
            <a:off x="8845295" y="6585416"/>
            <a:ext cx="259207" cy="196850"/>
          </a:xfrm>
          <a:prstGeom prst="rect">
            <a:avLst/>
          </a:prstGeom>
        </p:spPr>
        <p:txBody>
          <a:bodyPr wrap="square" lIns="0" tIns="0" rIns="0" bIns="0">
            <a:spAutoFit/>
          </a:bodyPr>
          <a:lstStyle>
            <a:lvl1pPr>
              <a:defRPr sz="1200" b="0" i="0">
                <a:solidFill>
                  <a:schemeClr val="tx1"/>
                </a:solidFill>
                <a:latin typeface="Arial"/>
                <a:cs typeface="Arial"/>
              </a:defRPr>
            </a:lvl1pPr>
          </a:lstStyle>
          <a:p>
            <a:pPr marL="123189">
              <a:lnSpc>
                <a:spcPts val="1430"/>
              </a:lnSpc>
            </a:pPr>
            <a:fld id="{81D60167-4931-47E6-BA6A-407CBD079E47}" type="slidenum">
              <a:rPr spc="-50" dirty="0"/>
              <a:t>‹#›</a:t>
            </a:fld>
            <a:endParaRPr spc="-50"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powerdecisions.com/engagementshelpimplement.cfm" TargetMode="External"/><Relationship Id="rId2" Type="http://schemas.openxmlformats.org/officeDocument/2006/relationships/hyperlink" Target="http://www.powerdecisions.com/newsletter.cfm?articleID=225" TargetMode="External"/><Relationship Id="rId1" Type="http://schemas.openxmlformats.org/officeDocument/2006/relationships/slideLayout" Target="../slideLayouts/slideLayout2.xml"/><Relationship Id="rId5" Type="http://schemas.openxmlformats.org/officeDocument/2006/relationships/hyperlink" Target="http://www.powerdecisions.com/approach.cfm" TargetMode="External"/><Relationship Id="rId4" Type="http://schemas.openxmlformats.org/officeDocument/2006/relationships/hyperlink" Target="http://www.powerdecisions.com/tools.cfm"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7.wmf"/><Relationship Id="rId4" Type="http://schemas.openxmlformats.org/officeDocument/2006/relationships/image" Target="../media/image6.wmf"/></Relationships>
</file>

<file path=ppt/slides/_rels/slide7.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1.jpg"/></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341314" y="1208088"/>
            <a:ext cx="8472487" cy="5338762"/>
            <a:chOff x="215" y="757"/>
            <a:chExt cx="5337" cy="3363"/>
          </a:xfrm>
        </p:grpSpPr>
        <p:grpSp>
          <p:nvGrpSpPr>
            <p:cNvPr id="18436" name="Group 3"/>
            <p:cNvGrpSpPr>
              <a:grpSpLocks/>
            </p:cNvGrpSpPr>
            <p:nvPr/>
          </p:nvGrpSpPr>
          <p:grpSpPr bwMode="auto">
            <a:xfrm>
              <a:off x="215" y="1160"/>
              <a:ext cx="5337" cy="2960"/>
              <a:chOff x="215" y="1160"/>
              <a:chExt cx="5337" cy="2960"/>
            </a:xfrm>
          </p:grpSpPr>
          <p:sp>
            <p:nvSpPr>
              <p:cNvPr id="18438" name="Rectangle 4"/>
              <p:cNvSpPr>
                <a:spLocks noChangeArrowheads="1"/>
              </p:cNvSpPr>
              <p:nvPr/>
            </p:nvSpPr>
            <p:spPr bwMode="auto">
              <a:xfrm>
                <a:off x="215" y="2344"/>
                <a:ext cx="5312" cy="1776"/>
              </a:xfrm>
              <a:prstGeom prst="rect">
                <a:avLst/>
              </a:prstGeom>
              <a:solidFill>
                <a:srgbClr val="FFFFCC"/>
              </a:solidFill>
              <a:ln w="12700">
                <a:solidFill>
                  <a:srgbClr val="000000"/>
                </a:solidFill>
                <a:miter lim="800000"/>
                <a:headEnd/>
                <a:tailEnd/>
              </a:ln>
            </p:spPr>
            <p:txBody>
              <a:bodyPr wrap="none" anchor="ctr"/>
              <a:lstStyle>
                <a:lvl1pPr eaLnBrk="0" hangingPunct="0">
                  <a:defRPr sz="2000">
                    <a:solidFill>
                      <a:schemeClr val="tx1"/>
                    </a:solidFill>
                    <a:latin typeface="Tahoma" panose="020B0604030504040204" pitchFamily="34" charset="0"/>
                  </a:defRPr>
                </a:lvl1pPr>
                <a:lvl2pPr marL="742950" indent="-285750" eaLnBrk="0" hangingPunct="0">
                  <a:defRPr sz="2000">
                    <a:solidFill>
                      <a:schemeClr val="tx1"/>
                    </a:solidFill>
                    <a:latin typeface="Tahoma" panose="020B0604030504040204" pitchFamily="34" charset="0"/>
                  </a:defRPr>
                </a:lvl2pPr>
                <a:lvl3pPr marL="1143000" indent="-228600" eaLnBrk="0" hangingPunct="0">
                  <a:defRPr sz="2000">
                    <a:solidFill>
                      <a:schemeClr val="tx1"/>
                    </a:solidFill>
                    <a:latin typeface="Tahoma" panose="020B0604030504040204" pitchFamily="34" charset="0"/>
                  </a:defRPr>
                </a:lvl3pPr>
                <a:lvl4pPr marL="1600200" indent="-228600" eaLnBrk="0" hangingPunct="0">
                  <a:defRPr sz="2000">
                    <a:solidFill>
                      <a:schemeClr val="tx1"/>
                    </a:solidFill>
                    <a:latin typeface="Tahoma" panose="020B0604030504040204" pitchFamily="34" charset="0"/>
                  </a:defRPr>
                </a:lvl4pPr>
                <a:lvl5pPr marL="2057400" indent="-228600" eaLnBrk="0" hangingPunct="0">
                  <a:defRPr sz="2000">
                    <a:solidFill>
                      <a:schemeClr val="tx1"/>
                    </a:solidFill>
                    <a:latin typeface="Tahoma" panose="020B0604030504040204" pitchFamily="34" charset="0"/>
                  </a:defRPr>
                </a:lvl5pPr>
                <a:lvl6pPr marL="2514600" indent="-228600" algn="ctr" eaLnBrk="0" fontAlgn="base" hangingPunct="0">
                  <a:spcBef>
                    <a:spcPct val="0"/>
                  </a:spcBef>
                  <a:spcAft>
                    <a:spcPct val="0"/>
                  </a:spcAft>
                  <a:defRPr sz="2000">
                    <a:solidFill>
                      <a:schemeClr val="tx1"/>
                    </a:solidFill>
                    <a:latin typeface="Tahoma" panose="020B0604030504040204" pitchFamily="34" charset="0"/>
                  </a:defRPr>
                </a:lvl6pPr>
                <a:lvl7pPr marL="2971800" indent="-228600" algn="ctr" eaLnBrk="0" fontAlgn="base" hangingPunct="0">
                  <a:spcBef>
                    <a:spcPct val="0"/>
                  </a:spcBef>
                  <a:spcAft>
                    <a:spcPct val="0"/>
                  </a:spcAft>
                  <a:defRPr sz="2000">
                    <a:solidFill>
                      <a:schemeClr val="tx1"/>
                    </a:solidFill>
                    <a:latin typeface="Tahoma" panose="020B0604030504040204" pitchFamily="34" charset="0"/>
                  </a:defRPr>
                </a:lvl7pPr>
                <a:lvl8pPr marL="3429000" indent="-228600" algn="ctr" eaLnBrk="0" fontAlgn="base" hangingPunct="0">
                  <a:spcBef>
                    <a:spcPct val="0"/>
                  </a:spcBef>
                  <a:spcAft>
                    <a:spcPct val="0"/>
                  </a:spcAft>
                  <a:defRPr sz="2000">
                    <a:solidFill>
                      <a:schemeClr val="tx1"/>
                    </a:solidFill>
                    <a:latin typeface="Tahoma" panose="020B0604030504040204" pitchFamily="34" charset="0"/>
                  </a:defRPr>
                </a:lvl8pPr>
                <a:lvl9pPr marL="3886200" indent="-228600" algn="ctr" eaLnBrk="0" fontAlgn="base" hangingPunct="0">
                  <a:spcBef>
                    <a:spcPct val="0"/>
                  </a:spcBef>
                  <a:spcAft>
                    <a:spcPct val="0"/>
                  </a:spcAft>
                  <a:defRPr sz="2000">
                    <a:solidFill>
                      <a:schemeClr val="tx1"/>
                    </a:solidFill>
                    <a:latin typeface="Tahoma" panose="020B0604030504040204" pitchFamily="34" charset="0"/>
                  </a:defRPr>
                </a:lvl9pPr>
              </a:lstStyle>
              <a:p>
                <a:pPr eaLnBrk="1" hangingPunct="1"/>
                <a:endParaRPr lang="en-US" altLang="en-US"/>
              </a:p>
            </p:txBody>
          </p:sp>
          <p:sp>
            <p:nvSpPr>
              <p:cNvPr id="18439" name="Rectangle 5"/>
              <p:cNvSpPr>
                <a:spLocks noChangeArrowheads="1"/>
              </p:cNvSpPr>
              <p:nvPr/>
            </p:nvSpPr>
            <p:spPr bwMode="auto">
              <a:xfrm>
                <a:off x="215" y="1160"/>
                <a:ext cx="5312" cy="1776"/>
              </a:xfrm>
              <a:prstGeom prst="rect">
                <a:avLst/>
              </a:prstGeom>
              <a:solidFill>
                <a:schemeClr val="bg1"/>
              </a:solidFill>
              <a:ln w="12700">
                <a:solidFill>
                  <a:srgbClr val="000000"/>
                </a:solidFill>
                <a:miter lim="800000"/>
                <a:headEnd/>
                <a:tailEnd/>
              </a:ln>
            </p:spPr>
            <p:txBody>
              <a:bodyPr wrap="none" anchor="ctr"/>
              <a:lstStyle>
                <a:lvl1pPr eaLnBrk="0" hangingPunct="0">
                  <a:defRPr sz="2000">
                    <a:solidFill>
                      <a:schemeClr val="tx1"/>
                    </a:solidFill>
                    <a:latin typeface="Tahoma" panose="020B0604030504040204" pitchFamily="34" charset="0"/>
                  </a:defRPr>
                </a:lvl1pPr>
                <a:lvl2pPr marL="742950" indent="-285750" eaLnBrk="0" hangingPunct="0">
                  <a:defRPr sz="2000">
                    <a:solidFill>
                      <a:schemeClr val="tx1"/>
                    </a:solidFill>
                    <a:latin typeface="Tahoma" panose="020B0604030504040204" pitchFamily="34" charset="0"/>
                  </a:defRPr>
                </a:lvl2pPr>
                <a:lvl3pPr marL="1143000" indent="-228600" eaLnBrk="0" hangingPunct="0">
                  <a:defRPr sz="2000">
                    <a:solidFill>
                      <a:schemeClr val="tx1"/>
                    </a:solidFill>
                    <a:latin typeface="Tahoma" panose="020B0604030504040204" pitchFamily="34" charset="0"/>
                  </a:defRPr>
                </a:lvl3pPr>
                <a:lvl4pPr marL="1600200" indent="-228600" eaLnBrk="0" hangingPunct="0">
                  <a:defRPr sz="2000">
                    <a:solidFill>
                      <a:schemeClr val="tx1"/>
                    </a:solidFill>
                    <a:latin typeface="Tahoma" panose="020B0604030504040204" pitchFamily="34" charset="0"/>
                  </a:defRPr>
                </a:lvl4pPr>
                <a:lvl5pPr marL="2057400" indent="-228600" eaLnBrk="0" hangingPunct="0">
                  <a:defRPr sz="2000">
                    <a:solidFill>
                      <a:schemeClr val="tx1"/>
                    </a:solidFill>
                    <a:latin typeface="Tahoma" panose="020B0604030504040204" pitchFamily="34" charset="0"/>
                  </a:defRPr>
                </a:lvl5pPr>
                <a:lvl6pPr marL="2514600" indent="-228600" algn="ctr" eaLnBrk="0" fontAlgn="base" hangingPunct="0">
                  <a:spcBef>
                    <a:spcPct val="0"/>
                  </a:spcBef>
                  <a:spcAft>
                    <a:spcPct val="0"/>
                  </a:spcAft>
                  <a:defRPr sz="2000">
                    <a:solidFill>
                      <a:schemeClr val="tx1"/>
                    </a:solidFill>
                    <a:latin typeface="Tahoma" panose="020B0604030504040204" pitchFamily="34" charset="0"/>
                  </a:defRPr>
                </a:lvl6pPr>
                <a:lvl7pPr marL="2971800" indent="-228600" algn="ctr" eaLnBrk="0" fontAlgn="base" hangingPunct="0">
                  <a:spcBef>
                    <a:spcPct val="0"/>
                  </a:spcBef>
                  <a:spcAft>
                    <a:spcPct val="0"/>
                  </a:spcAft>
                  <a:defRPr sz="2000">
                    <a:solidFill>
                      <a:schemeClr val="tx1"/>
                    </a:solidFill>
                    <a:latin typeface="Tahoma" panose="020B0604030504040204" pitchFamily="34" charset="0"/>
                  </a:defRPr>
                </a:lvl7pPr>
                <a:lvl8pPr marL="3429000" indent="-228600" algn="ctr" eaLnBrk="0" fontAlgn="base" hangingPunct="0">
                  <a:spcBef>
                    <a:spcPct val="0"/>
                  </a:spcBef>
                  <a:spcAft>
                    <a:spcPct val="0"/>
                  </a:spcAft>
                  <a:defRPr sz="2000">
                    <a:solidFill>
                      <a:schemeClr val="tx1"/>
                    </a:solidFill>
                    <a:latin typeface="Tahoma" panose="020B0604030504040204" pitchFamily="34" charset="0"/>
                  </a:defRPr>
                </a:lvl8pPr>
                <a:lvl9pPr marL="3886200" indent="-228600" algn="ctr" eaLnBrk="0" fontAlgn="base" hangingPunct="0">
                  <a:spcBef>
                    <a:spcPct val="0"/>
                  </a:spcBef>
                  <a:spcAft>
                    <a:spcPct val="0"/>
                  </a:spcAft>
                  <a:defRPr sz="2000">
                    <a:solidFill>
                      <a:schemeClr val="tx1"/>
                    </a:solidFill>
                    <a:latin typeface="Tahoma" panose="020B0604030504040204" pitchFamily="34" charset="0"/>
                  </a:defRPr>
                </a:lvl9pPr>
              </a:lstStyle>
              <a:p>
                <a:pPr eaLnBrk="1" hangingPunct="1"/>
                <a:endParaRPr lang="en-US" altLang="en-US"/>
              </a:p>
            </p:txBody>
          </p:sp>
          <p:grpSp>
            <p:nvGrpSpPr>
              <p:cNvPr id="18440" name="Group 6"/>
              <p:cNvGrpSpPr>
                <a:grpSpLocks/>
              </p:cNvGrpSpPr>
              <p:nvPr/>
            </p:nvGrpSpPr>
            <p:grpSpPr bwMode="auto">
              <a:xfrm>
                <a:off x="1308" y="1392"/>
                <a:ext cx="2802" cy="1032"/>
                <a:chOff x="1380" y="15"/>
                <a:chExt cx="7005" cy="2580"/>
              </a:xfrm>
            </p:grpSpPr>
            <p:sp>
              <p:nvSpPr>
                <p:cNvPr id="18484" name="Rectangle 7">
                  <a:hlinkClick r:id="rId2" tooltip="marketing strategy"/>
                </p:cNvPr>
                <p:cNvSpPr>
                  <a:spLocks noChangeArrowheads="1"/>
                </p:cNvSpPr>
                <p:nvPr/>
              </p:nvSpPr>
              <p:spPr bwMode="auto">
                <a:xfrm>
                  <a:off x="1380" y="1710"/>
                  <a:ext cx="1125" cy="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Tahoma" panose="020B0604030504040204" pitchFamily="34" charset="0"/>
                    </a:defRPr>
                  </a:lvl1pPr>
                  <a:lvl2pPr marL="742950" indent="-285750" eaLnBrk="0" hangingPunct="0">
                    <a:defRPr sz="2000">
                      <a:solidFill>
                        <a:schemeClr val="tx1"/>
                      </a:solidFill>
                      <a:latin typeface="Tahoma" panose="020B0604030504040204" pitchFamily="34" charset="0"/>
                    </a:defRPr>
                  </a:lvl2pPr>
                  <a:lvl3pPr marL="1143000" indent="-228600" eaLnBrk="0" hangingPunct="0">
                    <a:defRPr sz="2000">
                      <a:solidFill>
                        <a:schemeClr val="tx1"/>
                      </a:solidFill>
                      <a:latin typeface="Tahoma" panose="020B0604030504040204" pitchFamily="34" charset="0"/>
                    </a:defRPr>
                  </a:lvl3pPr>
                  <a:lvl4pPr marL="1600200" indent="-228600" eaLnBrk="0" hangingPunct="0">
                    <a:defRPr sz="2000">
                      <a:solidFill>
                        <a:schemeClr val="tx1"/>
                      </a:solidFill>
                      <a:latin typeface="Tahoma" panose="020B0604030504040204" pitchFamily="34" charset="0"/>
                    </a:defRPr>
                  </a:lvl4pPr>
                  <a:lvl5pPr marL="2057400" indent="-228600" eaLnBrk="0" hangingPunct="0">
                    <a:defRPr sz="2000">
                      <a:solidFill>
                        <a:schemeClr val="tx1"/>
                      </a:solidFill>
                      <a:latin typeface="Tahoma" panose="020B0604030504040204" pitchFamily="34" charset="0"/>
                    </a:defRPr>
                  </a:lvl5pPr>
                  <a:lvl6pPr marL="2514600" indent="-228600" algn="ctr" eaLnBrk="0" fontAlgn="base" hangingPunct="0">
                    <a:spcBef>
                      <a:spcPct val="0"/>
                    </a:spcBef>
                    <a:spcAft>
                      <a:spcPct val="0"/>
                    </a:spcAft>
                    <a:defRPr sz="2000">
                      <a:solidFill>
                        <a:schemeClr val="tx1"/>
                      </a:solidFill>
                      <a:latin typeface="Tahoma" panose="020B0604030504040204" pitchFamily="34" charset="0"/>
                    </a:defRPr>
                  </a:lvl6pPr>
                  <a:lvl7pPr marL="2971800" indent="-228600" algn="ctr" eaLnBrk="0" fontAlgn="base" hangingPunct="0">
                    <a:spcBef>
                      <a:spcPct val="0"/>
                    </a:spcBef>
                    <a:spcAft>
                      <a:spcPct val="0"/>
                    </a:spcAft>
                    <a:defRPr sz="2000">
                      <a:solidFill>
                        <a:schemeClr val="tx1"/>
                      </a:solidFill>
                      <a:latin typeface="Tahoma" panose="020B0604030504040204" pitchFamily="34" charset="0"/>
                    </a:defRPr>
                  </a:lvl7pPr>
                  <a:lvl8pPr marL="3429000" indent="-228600" algn="ctr" eaLnBrk="0" fontAlgn="base" hangingPunct="0">
                    <a:spcBef>
                      <a:spcPct val="0"/>
                    </a:spcBef>
                    <a:spcAft>
                      <a:spcPct val="0"/>
                    </a:spcAft>
                    <a:defRPr sz="2000">
                      <a:solidFill>
                        <a:schemeClr val="tx1"/>
                      </a:solidFill>
                      <a:latin typeface="Tahoma" panose="020B0604030504040204" pitchFamily="34" charset="0"/>
                    </a:defRPr>
                  </a:lvl8pPr>
                  <a:lvl9pPr marL="3886200" indent="-228600" algn="ctr" eaLnBrk="0" fontAlgn="base" hangingPunct="0">
                    <a:spcBef>
                      <a:spcPct val="0"/>
                    </a:spcBef>
                    <a:spcAft>
                      <a:spcPct val="0"/>
                    </a:spcAft>
                    <a:defRPr sz="2000">
                      <a:solidFill>
                        <a:schemeClr val="tx1"/>
                      </a:solidFill>
                      <a:latin typeface="Tahoma" panose="020B0604030504040204" pitchFamily="34" charset="0"/>
                    </a:defRPr>
                  </a:lvl9pPr>
                </a:lstStyle>
                <a:p>
                  <a:pPr eaLnBrk="1" hangingPunct="1"/>
                  <a:endParaRPr lang="en-US" altLang="en-US"/>
                </a:p>
              </p:txBody>
            </p:sp>
            <p:sp>
              <p:nvSpPr>
                <p:cNvPr id="18485" name="Rectangle 8">
                  <a:hlinkClick r:id="rId3" tooltip="product research "/>
                </p:cNvPr>
                <p:cNvSpPr>
                  <a:spLocks noChangeArrowheads="1"/>
                </p:cNvSpPr>
                <p:nvPr/>
              </p:nvSpPr>
              <p:spPr bwMode="auto">
                <a:xfrm>
                  <a:off x="7395" y="1710"/>
                  <a:ext cx="990" cy="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Tahoma" panose="020B0604030504040204" pitchFamily="34" charset="0"/>
                    </a:defRPr>
                  </a:lvl1pPr>
                  <a:lvl2pPr marL="742950" indent="-285750" eaLnBrk="0" hangingPunct="0">
                    <a:defRPr sz="2000">
                      <a:solidFill>
                        <a:schemeClr val="tx1"/>
                      </a:solidFill>
                      <a:latin typeface="Tahoma" panose="020B0604030504040204" pitchFamily="34" charset="0"/>
                    </a:defRPr>
                  </a:lvl2pPr>
                  <a:lvl3pPr marL="1143000" indent="-228600" eaLnBrk="0" hangingPunct="0">
                    <a:defRPr sz="2000">
                      <a:solidFill>
                        <a:schemeClr val="tx1"/>
                      </a:solidFill>
                      <a:latin typeface="Tahoma" panose="020B0604030504040204" pitchFamily="34" charset="0"/>
                    </a:defRPr>
                  </a:lvl3pPr>
                  <a:lvl4pPr marL="1600200" indent="-228600" eaLnBrk="0" hangingPunct="0">
                    <a:defRPr sz="2000">
                      <a:solidFill>
                        <a:schemeClr val="tx1"/>
                      </a:solidFill>
                      <a:latin typeface="Tahoma" panose="020B0604030504040204" pitchFamily="34" charset="0"/>
                    </a:defRPr>
                  </a:lvl4pPr>
                  <a:lvl5pPr marL="2057400" indent="-228600" eaLnBrk="0" hangingPunct="0">
                    <a:defRPr sz="2000">
                      <a:solidFill>
                        <a:schemeClr val="tx1"/>
                      </a:solidFill>
                      <a:latin typeface="Tahoma" panose="020B0604030504040204" pitchFamily="34" charset="0"/>
                    </a:defRPr>
                  </a:lvl5pPr>
                  <a:lvl6pPr marL="2514600" indent="-228600" algn="ctr" eaLnBrk="0" fontAlgn="base" hangingPunct="0">
                    <a:spcBef>
                      <a:spcPct val="0"/>
                    </a:spcBef>
                    <a:spcAft>
                      <a:spcPct val="0"/>
                    </a:spcAft>
                    <a:defRPr sz="2000">
                      <a:solidFill>
                        <a:schemeClr val="tx1"/>
                      </a:solidFill>
                      <a:latin typeface="Tahoma" panose="020B0604030504040204" pitchFamily="34" charset="0"/>
                    </a:defRPr>
                  </a:lvl6pPr>
                  <a:lvl7pPr marL="2971800" indent="-228600" algn="ctr" eaLnBrk="0" fontAlgn="base" hangingPunct="0">
                    <a:spcBef>
                      <a:spcPct val="0"/>
                    </a:spcBef>
                    <a:spcAft>
                      <a:spcPct val="0"/>
                    </a:spcAft>
                    <a:defRPr sz="2000">
                      <a:solidFill>
                        <a:schemeClr val="tx1"/>
                      </a:solidFill>
                      <a:latin typeface="Tahoma" panose="020B0604030504040204" pitchFamily="34" charset="0"/>
                    </a:defRPr>
                  </a:lvl7pPr>
                  <a:lvl8pPr marL="3429000" indent="-228600" algn="ctr" eaLnBrk="0" fontAlgn="base" hangingPunct="0">
                    <a:spcBef>
                      <a:spcPct val="0"/>
                    </a:spcBef>
                    <a:spcAft>
                      <a:spcPct val="0"/>
                    </a:spcAft>
                    <a:defRPr sz="2000">
                      <a:solidFill>
                        <a:schemeClr val="tx1"/>
                      </a:solidFill>
                      <a:latin typeface="Tahoma" panose="020B0604030504040204" pitchFamily="34" charset="0"/>
                    </a:defRPr>
                  </a:lvl8pPr>
                  <a:lvl9pPr marL="3886200" indent="-228600" algn="ctr" eaLnBrk="0" fontAlgn="base" hangingPunct="0">
                    <a:spcBef>
                      <a:spcPct val="0"/>
                    </a:spcBef>
                    <a:spcAft>
                      <a:spcPct val="0"/>
                    </a:spcAft>
                    <a:defRPr sz="2000">
                      <a:solidFill>
                        <a:schemeClr val="tx1"/>
                      </a:solidFill>
                      <a:latin typeface="Tahoma" panose="020B0604030504040204" pitchFamily="34" charset="0"/>
                    </a:defRPr>
                  </a:lvl9pPr>
                </a:lstStyle>
                <a:p>
                  <a:pPr eaLnBrk="1" hangingPunct="1"/>
                  <a:endParaRPr lang="en-US" altLang="en-US"/>
                </a:p>
              </p:txBody>
            </p:sp>
            <p:sp>
              <p:nvSpPr>
                <p:cNvPr id="18486" name="Rectangle 9">
                  <a:hlinkClick r:id="rId4" tooltip="branding "/>
                </p:cNvPr>
                <p:cNvSpPr>
                  <a:spLocks noChangeArrowheads="1"/>
                </p:cNvSpPr>
                <p:nvPr/>
              </p:nvSpPr>
              <p:spPr bwMode="auto">
                <a:xfrm>
                  <a:off x="2640" y="1650"/>
                  <a:ext cx="1200" cy="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Tahoma" panose="020B0604030504040204" pitchFamily="34" charset="0"/>
                    </a:defRPr>
                  </a:lvl1pPr>
                  <a:lvl2pPr marL="742950" indent="-285750" eaLnBrk="0" hangingPunct="0">
                    <a:defRPr sz="2000">
                      <a:solidFill>
                        <a:schemeClr val="tx1"/>
                      </a:solidFill>
                      <a:latin typeface="Tahoma" panose="020B0604030504040204" pitchFamily="34" charset="0"/>
                    </a:defRPr>
                  </a:lvl2pPr>
                  <a:lvl3pPr marL="1143000" indent="-228600" eaLnBrk="0" hangingPunct="0">
                    <a:defRPr sz="2000">
                      <a:solidFill>
                        <a:schemeClr val="tx1"/>
                      </a:solidFill>
                      <a:latin typeface="Tahoma" panose="020B0604030504040204" pitchFamily="34" charset="0"/>
                    </a:defRPr>
                  </a:lvl3pPr>
                  <a:lvl4pPr marL="1600200" indent="-228600" eaLnBrk="0" hangingPunct="0">
                    <a:defRPr sz="2000">
                      <a:solidFill>
                        <a:schemeClr val="tx1"/>
                      </a:solidFill>
                      <a:latin typeface="Tahoma" panose="020B0604030504040204" pitchFamily="34" charset="0"/>
                    </a:defRPr>
                  </a:lvl4pPr>
                  <a:lvl5pPr marL="2057400" indent="-228600" eaLnBrk="0" hangingPunct="0">
                    <a:defRPr sz="2000">
                      <a:solidFill>
                        <a:schemeClr val="tx1"/>
                      </a:solidFill>
                      <a:latin typeface="Tahoma" panose="020B0604030504040204" pitchFamily="34" charset="0"/>
                    </a:defRPr>
                  </a:lvl5pPr>
                  <a:lvl6pPr marL="2514600" indent="-228600" algn="ctr" eaLnBrk="0" fontAlgn="base" hangingPunct="0">
                    <a:spcBef>
                      <a:spcPct val="0"/>
                    </a:spcBef>
                    <a:spcAft>
                      <a:spcPct val="0"/>
                    </a:spcAft>
                    <a:defRPr sz="2000">
                      <a:solidFill>
                        <a:schemeClr val="tx1"/>
                      </a:solidFill>
                      <a:latin typeface="Tahoma" panose="020B0604030504040204" pitchFamily="34" charset="0"/>
                    </a:defRPr>
                  </a:lvl6pPr>
                  <a:lvl7pPr marL="2971800" indent="-228600" algn="ctr" eaLnBrk="0" fontAlgn="base" hangingPunct="0">
                    <a:spcBef>
                      <a:spcPct val="0"/>
                    </a:spcBef>
                    <a:spcAft>
                      <a:spcPct val="0"/>
                    </a:spcAft>
                    <a:defRPr sz="2000">
                      <a:solidFill>
                        <a:schemeClr val="tx1"/>
                      </a:solidFill>
                      <a:latin typeface="Tahoma" panose="020B0604030504040204" pitchFamily="34" charset="0"/>
                    </a:defRPr>
                  </a:lvl7pPr>
                  <a:lvl8pPr marL="3429000" indent="-228600" algn="ctr" eaLnBrk="0" fontAlgn="base" hangingPunct="0">
                    <a:spcBef>
                      <a:spcPct val="0"/>
                    </a:spcBef>
                    <a:spcAft>
                      <a:spcPct val="0"/>
                    </a:spcAft>
                    <a:defRPr sz="2000">
                      <a:solidFill>
                        <a:schemeClr val="tx1"/>
                      </a:solidFill>
                      <a:latin typeface="Tahoma" panose="020B0604030504040204" pitchFamily="34" charset="0"/>
                    </a:defRPr>
                  </a:lvl8pPr>
                  <a:lvl9pPr marL="3886200" indent="-228600" algn="ctr" eaLnBrk="0" fontAlgn="base" hangingPunct="0">
                    <a:spcBef>
                      <a:spcPct val="0"/>
                    </a:spcBef>
                    <a:spcAft>
                      <a:spcPct val="0"/>
                    </a:spcAft>
                    <a:defRPr sz="2000">
                      <a:solidFill>
                        <a:schemeClr val="tx1"/>
                      </a:solidFill>
                      <a:latin typeface="Tahoma" panose="020B0604030504040204" pitchFamily="34" charset="0"/>
                    </a:defRPr>
                  </a:lvl9pPr>
                </a:lstStyle>
                <a:p>
                  <a:pPr eaLnBrk="1" hangingPunct="1"/>
                  <a:endParaRPr lang="en-US" altLang="en-US"/>
                </a:p>
              </p:txBody>
            </p:sp>
            <p:sp>
              <p:nvSpPr>
                <p:cNvPr id="18487" name="Rectangle 10">
                  <a:hlinkClick r:id="rId5" tooltip="positioning"/>
                </p:cNvPr>
                <p:cNvSpPr>
                  <a:spLocks noChangeArrowheads="1"/>
                </p:cNvSpPr>
                <p:nvPr/>
              </p:nvSpPr>
              <p:spPr bwMode="auto">
                <a:xfrm>
                  <a:off x="3780" y="15"/>
                  <a:ext cx="2235" cy="1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Tahoma" panose="020B0604030504040204" pitchFamily="34" charset="0"/>
                    </a:defRPr>
                  </a:lvl1pPr>
                  <a:lvl2pPr marL="742950" indent="-285750" eaLnBrk="0" hangingPunct="0">
                    <a:defRPr sz="2000">
                      <a:solidFill>
                        <a:schemeClr val="tx1"/>
                      </a:solidFill>
                      <a:latin typeface="Tahoma" panose="020B0604030504040204" pitchFamily="34" charset="0"/>
                    </a:defRPr>
                  </a:lvl2pPr>
                  <a:lvl3pPr marL="1143000" indent="-228600" eaLnBrk="0" hangingPunct="0">
                    <a:defRPr sz="2000">
                      <a:solidFill>
                        <a:schemeClr val="tx1"/>
                      </a:solidFill>
                      <a:latin typeface="Tahoma" panose="020B0604030504040204" pitchFamily="34" charset="0"/>
                    </a:defRPr>
                  </a:lvl3pPr>
                  <a:lvl4pPr marL="1600200" indent="-228600" eaLnBrk="0" hangingPunct="0">
                    <a:defRPr sz="2000">
                      <a:solidFill>
                        <a:schemeClr val="tx1"/>
                      </a:solidFill>
                      <a:latin typeface="Tahoma" panose="020B0604030504040204" pitchFamily="34" charset="0"/>
                    </a:defRPr>
                  </a:lvl4pPr>
                  <a:lvl5pPr marL="2057400" indent="-228600" eaLnBrk="0" hangingPunct="0">
                    <a:defRPr sz="2000">
                      <a:solidFill>
                        <a:schemeClr val="tx1"/>
                      </a:solidFill>
                      <a:latin typeface="Tahoma" panose="020B0604030504040204" pitchFamily="34" charset="0"/>
                    </a:defRPr>
                  </a:lvl5pPr>
                  <a:lvl6pPr marL="2514600" indent="-228600" algn="ctr" eaLnBrk="0" fontAlgn="base" hangingPunct="0">
                    <a:spcBef>
                      <a:spcPct val="0"/>
                    </a:spcBef>
                    <a:spcAft>
                      <a:spcPct val="0"/>
                    </a:spcAft>
                    <a:defRPr sz="2000">
                      <a:solidFill>
                        <a:schemeClr val="tx1"/>
                      </a:solidFill>
                      <a:latin typeface="Tahoma" panose="020B0604030504040204" pitchFamily="34" charset="0"/>
                    </a:defRPr>
                  </a:lvl6pPr>
                  <a:lvl7pPr marL="2971800" indent="-228600" algn="ctr" eaLnBrk="0" fontAlgn="base" hangingPunct="0">
                    <a:spcBef>
                      <a:spcPct val="0"/>
                    </a:spcBef>
                    <a:spcAft>
                      <a:spcPct val="0"/>
                    </a:spcAft>
                    <a:defRPr sz="2000">
                      <a:solidFill>
                        <a:schemeClr val="tx1"/>
                      </a:solidFill>
                      <a:latin typeface="Tahoma" panose="020B0604030504040204" pitchFamily="34" charset="0"/>
                    </a:defRPr>
                  </a:lvl7pPr>
                  <a:lvl8pPr marL="3429000" indent="-228600" algn="ctr" eaLnBrk="0" fontAlgn="base" hangingPunct="0">
                    <a:spcBef>
                      <a:spcPct val="0"/>
                    </a:spcBef>
                    <a:spcAft>
                      <a:spcPct val="0"/>
                    </a:spcAft>
                    <a:defRPr sz="2000">
                      <a:solidFill>
                        <a:schemeClr val="tx1"/>
                      </a:solidFill>
                      <a:latin typeface="Tahoma" panose="020B0604030504040204" pitchFamily="34" charset="0"/>
                    </a:defRPr>
                  </a:lvl8pPr>
                  <a:lvl9pPr marL="3886200" indent="-228600" algn="ctr" eaLnBrk="0" fontAlgn="base" hangingPunct="0">
                    <a:spcBef>
                      <a:spcPct val="0"/>
                    </a:spcBef>
                    <a:spcAft>
                      <a:spcPct val="0"/>
                    </a:spcAft>
                    <a:defRPr sz="2000">
                      <a:solidFill>
                        <a:schemeClr val="tx1"/>
                      </a:solidFill>
                      <a:latin typeface="Tahoma" panose="020B0604030504040204" pitchFamily="34" charset="0"/>
                    </a:defRPr>
                  </a:lvl9pPr>
                </a:lstStyle>
                <a:p>
                  <a:pPr eaLnBrk="1" hangingPunct="1"/>
                  <a:endParaRPr lang="en-US" altLang="en-US"/>
                </a:p>
              </p:txBody>
            </p:sp>
          </p:grpSp>
          <p:sp>
            <p:nvSpPr>
              <p:cNvPr id="18441" name="Text Box 11"/>
              <p:cNvSpPr txBox="1">
                <a:spLocks noChangeArrowheads="1"/>
              </p:cNvSpPr>
              <p:nvPr/>
            </p:nvSpPr>
            <p:spPr bwMode="auto">
              <a:xfrm>
                <a:off x="421" y="1829"/>
                <a:ext cx="718"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000">
                    <a:solidFill>
                      <a:schemeClr val="tx1"/>
                    </a:solidFill>
                    <a:latin typeface="Tahoma" panose="020B0604030504040204" pitchFamily="34" charset="0"/>
                  </a:defRPr>
                </a:lvl1pPr>
                <a:lvl2pPr marL="742950" indent="-285750" eaLnBrk="0" hangingPunct="0">
                  <a:defRPr sz="2000">
                    <a:solidFill>
                      <a:schemeClr val="tx1"/>
                    </a:solidFill>
                    <a:latin typeface="Tahoma" panose="020B0604030504040204" pitchFamily="34" charset="0"/>
                  </a:defRPr>
                </a:lvl2pPr>
                <a:lvl3pPr marL="1143000" indent="-228600" eaLnBrk="0" hangingPunct="0">
                  <a:defRPr sz="2000">
                    <a:solidFill>
                      <a:schemeClr val="tx1"/>
                    </a:solidFill>
                    <a:latin typeface="Tahoma" panose="020B0604030504040204" pitchFamily="34" charset="0"/>
                  </a:defRPr>
                </a:lvl3pPr>
                <a:lvl4pPr marL="1600200" indent="-228600" eaLnBrk="0" hangingPunct="0">
                  <a:defRPr sz="2000">
                    <a:solidFill>
                      <a:schemeClr val="tx1"/>
                    </a:solidFill>
                    <a:latin typeface="Tahoma" panose="020B0604030504040204" pitchFamily="34" charset="0"/>
                  </a:defRPr>
                </a:lvl4pPr>
                <a:lvl5pPr marL="2057400" indent="-228600" eaLnBrk="0" hangingPunct="0">
                  <a:defRPr sz="2000">
                    <a:solidFill>
                      <a:schemeClr val="tx1"/>
                    </a:solidFill>
                    <a:latin typeface="Tahoma" panose="020B0604030504040204" pitchFamily="34" charset="0"/>
                  </a:defRPr>
                </a:lvl5pPr>
                <a:lvl6pPr marL="2514600" indent="-228600" algn="ctr" eaLnBrk="0" fontAlgn="base" hangingPunct="0">
                  <a:spcBef>
                    <a:spcPct val="0"/>
                  </a:spcBef>
                  <a:spcAft>
                    <a:spcPct val="0"/>
                  </a:spcAft>
                  <a:defRPr sz="2000">
                    <a:solidFill>
                      <a:schemeClr val="tx1"/>
                    </a:solidFill>
                    <a:latin typeface="Tahoma" panose="020B0604030504040204" pitchFamily="34" charset="0"/>
                  </a:defRPr>
                </a:lvl6pPr>
                <a:lvl7pPr marL="2971800" indent="-228600" algn="ctr" eaLnBrk="0" fontAlgn="base" hangingPunct="0">
                  <a:spcBef>
                    <a:spcPct val="0"/>
                  </a:spcBef>
                  <a:spcAft>
                    <a:spcPct val="0"/>
                  </a:spcAft>
                  <a:defRPr sz="2000">
                    <a:solidFill>
                      <a:schemeClr val="tx1"/>
                    </a:solidFill>
                    <a:latin typeface="Tahoma" panose="020B0604030504040204" pitchFamily="34" charset="0"/>
                  </a:defRPr>
                </a:lvl7pPr>
                <a:lvl8pPr marL="3429000" indent="-228600" algn="ctr" eaLnBrk="0" fontAlgn="base" hangingPunct="0">
                  <a:spcBef>
                    <a:spcPct val="0"/>
                  </a:spcBef>
                  <a:spcAft>
                    <a:spcPct val="0"/>
                  </a:spcAft>
                  <a:defRPr sz="2000">
                    <a:solidFill>
                      <a:schemeClr val="tx1"/>
                    </a:solidFill>
                    <a:latin typeface="Tahoma" panose="020B0604030504040204" pitchFamily="34" charset="0"/>
                  </a:defRPr>
                </a:lvl8pPr>
                <a:lvl9pPr marL="3886200" indent="-228600" algn="ctr" eaLnBrk="0" fontAlgn="base" hangingPunct="0">
                  <a:spcBef>
                    <a:spcPct val="0"/>
                  </a:spcBef>
                  <a:spcAft>
                    <a:spcPct val="0"/>
                  </a:spcAft>
                  <a:defRPr sz="2000">
                    <a:solidFill>
                      <a:schemeClr val="tx1"/>
                    </a:solidFill>
                    <a:latin typeface="Tahoma" panose="020B0604030504040204" pitchFamily="34" charset="0"/>
                  </a:defRPr>
                </a:lvl9pPr>
              </a:lstStyle>
              <a:p>
                <a:pPr eaLnBrk="1" hangingPunct="1"/>
                <a:r>
                  <a:rPr lang="en-US" altLang="en-US" sz="2400" b="1">
                    <a:solidFill>
                      <a:schemeClr val="folHlink"/>
                    </a:solidFill>
                  </a:rPr>
                  <a:t>Client</a:t>
                </a:r>
              </a:p>
              <a:p>
                <a:pPr eaLnBrk="1" hangingPunct="1"/>
                <a:r>
                  <a:rPr lang="en-US" altLang="en-US" sz="2400" b="1">
                    <a:solidFill>
                      <a:schemeClr val="folHlink"/>
                    </a:solidFill>
                  </a:rPr>
                  <a:t>Needs</a:t>
                </a:r>
              </a:p>
            </p:txBody>
          </p:sp>
          <p:sp>
            <p:nvSpPr>
              <p:cNvPr id="18442" name="AutoShape 12"/>
              <p:cNvSpPr>
                <a:spLocks noChangeArrowheads="1"/>
              </p:cNvSpPr>
              <p:nvPr/>
            </p:nvSpPr>
            <p:spPr bwMode="auto">
              <a:xfrm>
                <a:off x="1257" y="1688"/>
                <a:ext cx="639" cy="829"/>
              </a:xfrm>
              <a:prstGeom prst="rightArrow">
                <a:avLst>
                  <a:gd name="adj1" fmla="val 50000"/>
                  <a:gd name="adj2" fmla="val 25000"/>
                </a:avLst>
              </a:prstGeom>
              <a:noFill/>
              <a:ln w="28575">
                <a:solidFill>
                  <a:srgbClr val="80008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000">
                    <a:solidFill>
                      <a:schemeClr val="tx1"/>
                    </a:solidFill>
                    <a:latin typeface="Tahoma" panose="020B0604030504040204" pitchFamily="34" charset="0"/>
                  </a:defRPr>
                </a:lvl1pPr>
                <a:lvl2pPr marL="742950" indent="-285750" eaLnBrk="0" hangingPunct="0">
                  <a:defRPr sz="2000">
                    <a:solidFill>
                      <a:schemeClr val="tx1"/>
                    </a:solidFill>
                    <a:latin typeface="Tahoma" panose="020B0604030504040204" pitchFamily="34" charset="0"/>
                  </a:defRPr>
                </a:lvl2pPr>
                <a:lvl3pPr marL="1143000" indent="-228600" eaLnBrk="0" hangingPunct="0">
                  <a:defRPr sz="2000">
                    <a:solidFill>
                      <a:schemeClr val="tx1"/>
                    </a:solidFill>
                    <a:latin typeface="Tahoma" panose="020B0604030504040204" pitchFamily="34" charset="0"/>
                  </a:defRPr>
                </a:lvl3pPr>
                <a:lvl4pPr marL="1600200" indent="-228600" eaLnBrk="0" hangingPunct="0">
                  <a:defRPr sz="2000">
                    <a:solidFill>
                      <a:schemeClr val="tx1"/>
                    </a:solidFill>
                    <a:latin typeface="Tahoma" panose="020B0604030504040204" pitchFamily="34" charset="0"/>
                  </a:defRPr>
                </a:lvl4pPr>
                <a:lvl5pPr marL="2057400" indent="-228600" eaLnBrk="0" hangingPunct="0">
                  <a:defRPr sz="2000">
                    <a:solidFill>
                      <a:schemeClr val="tx1"/>
                    </a:solidFill>
                    <a:latin typeface="Tahoma" panose="020B0604030504040204" pitchFamily="34" charset="0"/>
                  </a:defRPr>
                </a:lvl5pPr>
                <a:lvl6pPr marL="2514600" indent="-228600" algn="ctr" eaLnBrk="0" fontAlgn="base" hangingPunct="0">
                  <a:spcBef>
                    <a:spcPct val="0"/>
                  </a:spcBef>
                  <a:spcAft>
                    <a:spcPct val="0"/>
                  </a:spcAft>
                  <a:defRPr sz="2000">
                    <a:solidFill>
                      <a:schemeClr val="tx1"/>
                    </a:solidFill>
                    <a:latin typeface="Tahoma" panose="020B0604030504040204" pitchFamily="34" charset="0"/>
                  </a:defRPr>
                </a:lvl6pPr>
                <a:lvl7pPr marL="2971800" indent="-228600" algn="ctr" eaLnBrk="0" fontAlgn="base" hangingPunct="0">
                  <a:spcBef>
                    <a:spcPct val="0"/>
                  </a:spcBef>
                  <a:spcAft>
                    <a:spcPct val="0"/>
                  </a:spcAft>
                  <a:defRPr sz="2000">
                    <a:solidFill>
                      <a:schemeClr val="tx1"/>
                    </a:solidFill>
                    <a:latin typeface="Tahoma" panose="020B0604030504040204" pitchFamily="34" charset="0"/>
                  </a:defRPr>
                </a:lvl7pPr>
                <a:lvl8pPr marL="3429000" indent="-228600" algn="ctr" eaLnBrk="0" fontAlgn="base" hangingPunct="0">
                  <a:spcBef>
                    <a:spcPct val="0"/>
                  </a:spcBef>
                  <a:spcAft>
                    <a:spcPct val="0"/>
                  </a:spcAft>
                  <a:defRPr sz="2000">
                    <a:solidFill>
                      <a:schemeClr val="tx1"/>
                    </a:solidFill>
                    <a:latin typeface="Tahoma" panose="020B0604030504040204" pitchFamily="34" charset="0"/>
                  </a:defRPr>
                </a:lvl8pPr>
                <a:lvl9pPr marL="3886200" indent="-228600" algn="ctr" eaLnBrk="0" fontAlgn="base" hangingPunct="0">
                  <a:spcBef>
                    <a:spcPct val="0"/>
                  </a:spcBef>
                  <a:spcAft>
                    <a:spcPct val="0"/>
                  </a:spcAft>
                  <a:defRPr sz="2000">
                    <a:solidFill>
                      <a:schemeClr val="tx1"/>
                    </a:solidFill>
                    <a:latin typeface="Tahoma" panose="020B0604030504040204" pitchFamily="34" charset="0"/>
                  </a:defRPr>
                </a:lvl9pPr>
              </a:lstStyle>
              <a:p>
                <a:pPr eaLnBrk="1" hangingPunct="1"/>
                <a:endParaRPr lang="en-US" altLang="en-US"/>
              </a:p>
            </p:txBody>
          </p:sp>
          <p:sp>
            <p:nvSpPr>
              <p:cNvPr id="18443" name="Text Box 13"/>
              <p:cNvSpPr txBox="1">
                <a:spLocks noChangeArrowheads="1"/>
              </p:cNvSpPr>
              <p:nvPr/>
            </p:nvSpPr>
            <p:spPr bwMode="auto">
              <a:xfrm>
                <a:off x="1242" y="1974"/>
                <a:ext cx="57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000">
                    <a:solidFill>
                      <a:schemeClr val="tx1"/>
                    </a:solidFill>
                    <a:latin typeface="Tahoma" panose="020B0604030504040204" pitchFamily="34" charset="0"/>
                  </a:defRPr>
                </a:lvl1pPr>
                <a:lvl2pPr marL="742950" indent="-285750" eaLnBrk="0" hangingPunct="0">
                  <a:defRPr sz="2000">
                    <a:solidFill>
                      <a:schemeClr val="tx1"/>
                    </a:solidFill>
                    <a:latin typeface="Tahoma" panose="020B0604030504040204" pitchFamily="34" charset="0"/>
                  </a:defRPr>
                </a:lvl2pPr>
                <a:lvl3pPr marL="1143000" indent="-228600" eaLnBrk="0" hangingPunct="0">
                  <a:defRPr sz="2000">
                    <a:solidFill>
                      <a:schemeClr val="tx1"/>
                    </a:solidFill>
                    <a:latin typeface="Tahoma" panose="020B0604030504040204" pitchFamily="34" charset="0"/>
                  </a:defRPr>
                </a:lvl3pPr>
                <a:lvl4pPr marL="1600200" indent="-228600" eaLnBrk="0" hangingPunct="0">
                  <a:defRPr sz="2000">
                    <a:solidFill>
                      <a:schemeClr val="tx1"/>
                    </a:solidFill>
                    <a:latin typeface="Tahoma" panose="020B0604030504040204" pitchFamily="34" charset="0"/>
                  </a:defRPr>
                </a:lvl4pPr>
                <a:lvl5pPr marL="2057400" indent="-228600" eaLnBrk="0" hangingPunct="0">
                  <a:defRPr sz="2000">
                    <a:solidFill>
                      <a:schemeClr val="tx1"/>
                    </a:solidFill>
                    <a:latin typeface="Tahoma" panose="020B0604030504040204" pitchFamily="34" charset="0"/>
                  </a:defRPr>
                </a:lvl5pPr>
                <a:lvl6pPr marL="2514600" indent="-228600" algn="ctr" eaLnBrk="0" fontAlgn="base" hangingPunct="0">
                  <a:spcBef>
                    <a:spcPct val="0"/>
                  </a:spcBef>
                  <a:spcAft>
                    <a:spcPct val="0"/>
                  </a:spcAft>
                  <a:defRPr sz="2000">
                    <a:solidFill>
                      <a:schemeClr val="tx1"/>
                    </a:solidFill>
                    <a:latin typeface="Tahoma" panose="020B0604030504040204" pitchFamily="34" charset="0"/>
                  </a:defRPr>
                </a:lvl6pPr>
                <a:lvl7pPr marL="2971800" indent="-228600" algn="ctr" eaLnBrk="0" fontAlgn="base" hangingPunct="0">
                  <a:spcBef>
                    <a:spcPct val="0"/>
                  </a:spcBef>
                  <a:spcAft>
                    <a:spcPct val="0"/>
                  </a:spcAft>
                  <a:defRPr sz="2000">
                    <a:solidFill>
                      <a:schemeClr val="tx1"/>
                    </a:solidFill>
                    <a:latin typeface="Tahoma" panose="020B0604030504040204" pitchFamily="34" charset="0"/>
                  </a:defRPr>
                </a:lvl7pPr>
                <a:lvl8pPr marL="3429000" indent="-228600" algn="ctr" eaLnBrk="0" fontAlgn="base" hangingPunct="0">
                  <a:spcBef>
                    <a:spcPct val="0"/>
                  </a:spcBef>
                  <a:spcAft>
                    <a:spcPct val="0"/>
                  </a:spcAft>
                  <a:defRPr sz="2000">
                    <a:solidFill>
                      <a:schemeClr val="tx1"/>
                    </a:solidFill>
                    <a:latin typeface="Tahoma" panose="020B0604030504040204" pitchFamily="34" charset="0"/>
                  </a:defRPr>
                </a:lvl8pPr>
                <a:lvl9pPr marL="3886200" indent="-228600" algn="ctr" eaLnBrk="0" fontAlgn="base" hangingPunct="0">
                  <a:spcBef>
                    <a:spcPct val="0"/>
                  </a:spcBef>
                  <a:spcAft>
                    <a:spcPct val="0"/>
                  </a:spcAft>
                  <a:defRPr sz="2000">
                    <a:solidFill>
                      <a:schemeClr val="tx1"/>
                    </a:solidFill>
                    <a:latin typeface="Tahoma" panose="020B0604030504040204" pitchFamily="34" charset="0"/>
                  </a:defRPr>
                </a:lvl9pPr>
              </a:lstStyle>
              <a:p>
                <a:pPr eaLnBrk="1" hangingPunct="1"/>
                <a:r>
                  <a:rPr lang="en-US" altLang="en-US" sz="2400" b="1">
                    <a:solidFill>
                      <a:srgbClr val="800080"/>
                    </a:solidFill>
                  </a:rPr>
                  <a:t>Find</a:t>
                </a:r>
              </a:p>
            </p:txBody>
          </p:sp>
          <p:sp>
            <p:nvSpPr>
              <p:cNvPr id="18444" name="AutoShape 14"/>
              <p:cNvSpPr>
                <a:spLocks noChangeArrowheads="1"/>
              </p:cNvSpPr>
              <p:nvPr/>
            </p:nvSpPr>
            <p:spPr bwMode="auto">
              <a:xfrm>
                <a:off x="2007" y="1696"/>
                <a:ext cx="639" cy="829"/>
              </a:xfrm>
              <a:prstGeom prst="rightArrow">
                <a:avLst>
                  <a:gd name="adj1" fmla="val 50000"/>
                  <a:gd name="adj2" fmla="val 25000"/>
                </a:avLst>
              </a:prstGeom>
              <a:noFill/>
              <a:ln w="28575">
                <a:solidFill>
                  <a:srgbClr val="80008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000">
                    <a:solidFill>
                      <a:schemeClr val="tx1"/>
                    </a:solidFill>
                    <a:latin typeface="Tahoma" panose="020B0604030504040204" pitchFamily="34" charset="0"/>
                  </a:defRPr>
                </a:lvl1pPr>
                <a:lvl2pPr marL="742950" indent="-285750" eaLnBrk="0" hangingPunct="0">
                  <a:defRPr sz="2000">
                    <a:solidFill>
                      <a:schemeClr val="tx1"/>
                    </a:solidFill>
                    <a:latin typeface="Tahoma" panose="020B0604030504040204" pitchFamily="34" charset="0"/>
                  </a:defRPr>
                </a:lvl2pPr>
                <a:lvl3pPr marL="1143000" indent="-228600" eaLnBrk="0" hangingPunct="0">
                  <a:defRPr sz="2000">
                    <a:solidFill>
                      <a:schemeClr val="tx1"/>
                    </a:solidFill>
                    <a:latin typeface="Tahoma" panose="020B0604030504040204" pitchFamily="34" charset="0"/>
                  </a:defRPr>
                </a:lvl3pPr>
                <a:lvl4pPr marL="1600200" indent="-228600" eaLnBrk="0" hangingPunct="0">
                  <a:defRPr sz="2000">
                    <a:solidFill>
                      <a:schemeClr val="tx1"/>
                    </a:solidFill>
                    <a:latin typeface="Tahoma" panose="020B0604030504040204" pitchFamily="34" charset="0"/>
                  </a:defRPr>
                </a:lvl4pPr>
                <a:lvl5pPr marL="2057400" indent="-228600" eaLnBrk="0" hangingPunct="0">
                  <a:defRPr sz="2000">
                    <a:solidFill>
                      <a:schemeClr val="tx1"/>
                    </a:solidFill>
                    <a:latin typeface="Tahoma" panose="020B0604030504040204" pitchFamily="34" charset="0"/>
                  </a:defRPr>
                </a:lvl5pPr>
                <a:lvl6pPr marL="2514600" indent="-228600" algn="ctr" eaLnBrk="0" fontAlgn="base" hangingPunct="0">
                  <a:spcBef>
                    <a:spcPct val="0"/>
                  </a:spcBef>
                  <a:spcAft>
                    <a:spcPct val="0"/>
                  </a:spcAft>
                  <a:defRPr sz="2000">
                    <a:solidFill>
                      <a:schemeClr val="tx1"/>
                    </a:solidFill>
                    <a:latin typeface="Tahoma" panose="020B0604030504040204" pitchFamily="34" charset="0"/>
                  </a:defRPr>
                </a:lvl6pPr>
                <a:lvl7pPr marL="2971800" indent="-228600" algn="ctr" eaLnBrk="0" fontAlgn="base" hangingPunct="0">
                  <a:spcBef>
                    <a:spcPct val="0"/>
                  </a:spcBef>
                  <a:spcAft>
                    <a:spcPct val="0"/>
                  </a:spcAft>
                  <a:defRPr sz="2000">
                    <a:solidFill>
                      <a:schemeClr val="tx1"/>
                    </a:solidFill>
                    <a:latin typeface="Tahoma" panose="020B0604030504040204" pitchFamily="34" charset="0"/>
                  </a:defRPr>
                </a:lvl7pPr>
                <a:lvl8pPr marL="3429000" indent="-228600" algn="ctr" eaLnBrk="0" fontAlgn="base" hangingPunct="0">
                  <a:spcBef>
                    <a:spcPct val="0"/>
                  </a:spcBef>
                  <a:spcAft>
                    <a:spcPct val="0"/>
                  </a:spcAft>
                  <a:defRPr sz="2000">
                    <a:solidFill>
                      <a:schemeClr val="tx1"/>
                    </a:solidFill>
                    <a:latin typeface="Tahoma" panose="020B0604030504040204" pitchFamily="34" charset="0"/>
                  </a:defRPr>
                </a:lvl8pPr>
                <a:lvl9pPr marL="3886200" indent="-228600" algn="ctr" eaLnBrk="0" fontAlgn="base" hangingPunct="0">
                  <a:spcBef>
                    <a:spcPct val="0"/>
                  </a:spcBef>
                  <a:spcAft>
                    <a:spcPct val="0"/>
                  </a:spcAft>
                  <a:defRPr sz="2000">
                    <a:solidFill>
                      <a:schemeClr val="tx1"/>
                    </a:solidFill>
                    <a:latin typeface="Tahoma" panose="020B0604030504040204" pitchFamily="34" charset="0"/>
                  </a:defRPr>
                </a:lvl9pPr>
              </a:lstStyle>
              <a:p>
                <a:pPr eaLnBrk="1" hangingPunct="1"/>
                <a:endParaRPr lang="en-US" altLang="en-US"/>
              </a:p>
            </p:txBody>
          </p:sp>
          <p:sp>
            <p:nvSpPr>
              <p:cNvPr id="18445" name="Text Box 15"/>
              <p:cNvSpPr txBox="1">
                <a:spLocks noChangeArrowheads="1"/>
              </p:cNvSpPr>
              <p:nvPr/>
            </p:nvSpPr>
            <p:spPr bwMode="auto">
              <a:xfrm>
                <a:off x="1976" y="1974"/>
                <a:ext cx="661"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000">
                    <a:solidFill>
                      <a:schemeClr val="tx1"/>
                    </a:solidFill>
                    <a:latin typeface="Tahoma" panose="020B0604030504040204" pitchFamily="34" charset="0"/>
                  </a:defRPr>
                </a:lvl1pPr>
                <a:lvl2pPr marL="742950" indent="-285750" eaLnBrk="0" hangingPunct="0">
                  <a:defRPr sz="2000">
                    <a:solidFill>
                      <a:schemeClr val="tx1"/>
                    </a:solidFill>
                    <a:latin typeface="Tahoma" panose="020B0604030504040204" pitchFamily="34" charset="0"/>
                  </a:defRPr>
                </a:lvl2pPr>
                <a:lvl3pPr marL="1143000" indent="-228600" eaLnBrk="0" hangingPunct="0">
                  <a:defRPr sz="2000">
                    <a:solidFill>
                      <a:schemeClr val="tx1"/>
                    </a:solidFill>
                    <a:latin typeface="Tahoma" panose="020B0604030504040204" pitchFamily="34" charset="0"/>
                  </a:defRPr>
                </a:lvl3pPr>
                <a:lvl4pPr marL="1600200" indent="-228600" eaLnBrk="0" hangingPunct="0">
                  <a:defRPr sz="2000">
                    <a:solidFill>
                      <a:schemeClr val="tx1"/>
                    </a:solidFill>
                    <a:latin typeface="Tahoma" panose="020B0604030504040204" pitchFamily="34" charset="0"/>
                  </a:defRPr>
                </a:lvl4pPr>
                <a:lvl5pPr marL="2057400" indent="-228600" eaLnBrk="0" hangingPunct="0">
                  <a:defRPr sz="2000">
                    <a:solidFill>
                      <a:schemeClr val="tx1"/>
                    </a:solidFill>
                    <a:latin typeface="Tahoma" panose="020B0604030504040204" pitchFamily="34" charset="0"/>
                  </a:defRPr>
                </a:lvl5pPr>
                <a:lvl6pPr marL="2514600" indent="-228600" algn="ctr" eaLnBrk="0" fontAlgn="base" hangingPunct="0">
                  <a:spcBef>
                    <a:spcPct val="0"/>
                  </a:spcBef>
                  <a:spcAft>
                    <a:spcPct val="0"/>
                  </a:spcAft>
                  <a:defRPr sz="2000">
                    <a:solidFill>
                      <a:schemeClr val="tx1"/>
                    </a:solidFill>
                    <a:latin typeface="Tahoma" panose="020B0604030504040204" pitchFamily="34" charset="0"/>
                  </a:defRPr>
                </a:lvl6pPr>
                <a:lvl7pPr marL="2971800" indent="-228600" algn="ctr" eaLnBrk="0" fontAlgn="base" hangingPunct="0">
                  <a:spcBef>
                    <a:spcPct val="0"/>
                  </a:spcBef>
                  <a:spcAft>
                    <a:spcPct val="0"/>
                  </a:spcAft>
                  <a:defRPr sz="2000">
                    <a:solidFill>
                      <a:schemeClr val="tx1"/>
                    </a:solidFill>
                    <a:latin typeface="Tahoma" panose="020B0604030504040204" pitchFamily="34" charset="0"/>
                  </a:defRPr>
                </a:lvl7pPr>
                <a:lvl8pPr marL="3429000" indent="-228600" algn="ctr" eaLnBrk="0" fontAlgn="base" hangingPunct="0">
                  <a:spcBef>
                    <a:spcPct val="0"/>
                  </a:spcBef>
                  <a:spcAft>
                    <a:spcPct val="0"/>
                  </a:spcAft>
                  <a:defRPr sz="2000">
                    <a:solidFill>
                      <a:schemeClr val="tx1"/>
                    </a:solidFill>
                    <a:latin typeface="Tahoma" panose="020B0604030504040204" pitchFamily="34" charset="0"/>
                  </a:defRPr>
                </a:lvl8pPr>
                <a:lvl9pPr marL="3886200" indent="-228600" algn="ctr" eaLnBrk="0" fontAlgn="base" hangingPunct="0">
                  <a:spcBef>
                    <a:spcPct val="0"/>
                  </a:spcBef>
                  <a:spcAft>
                    <a:spcPct val="0"/>
                  </a:spcAft>
                  <a:defRPr sz="2000">
                    <a:solidFill>
                      <a:schemeClr val="tx1"/>
                    </a:solidFill>
                    <a:latin typeface="Tahoma" panose="020B0604030504040204" pitchFamily="34" charset="0"/>
                  </a:defRPr>
                </a:lvl9pPr>
              </a:lstStyle>
              <a:p>
                <a:pPr eaLnBrk="1" hangingPunct="1"/>
                <a:r>
                  <a:rPr lang="en-US" altLang="en-US" sz="2400" b="1">
                    <a:solidFill>
                      <a:srgbClr val="800080"/>
                    </a:solidFill>
                  </a:rPr>
                  <a:t>Seek</a:t>
                </a:r>
              </a:p>
            </p:txBody>
          </p:sp>
          <p:sp>
            <p:nvSpPr>
              <p:cNvPr id="18446" name="AutoShape 16"/>
              <p:cNvSpPr>
                <a:spLocks noChangeArrowheads="1"/>
              </p:cNvSpPr>
              <p:nvPr/>
            </p:nvSpPr>
            <p:spPr bwMode="auto">
              <a:xfrm>
                <a:off x="4074" y="1688"/>
                <a:ext cx="639" cy="829"/>
              </a:xfrm>
              <a:prstGeom prst="rightArrow">
                <a:avLst>
                  <a:gd name="adj1" fmla="val 50000"/>
                  <a:gd name="adj2" fmla="val 25000"/>
                </a:avLst>
              </a:prstGeom>
              <a:noFill/>
              <a:ln w="28575">
                <a:solidFill>
                  <a:srgbClr val="80008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000">
                    <a:solidFill>
                      <a:schemeClr val="tx1"/>
                    </a:solidFill>
                    <a:latin typeface="Tahoma" panose="020B0604030504040204" pitchFamily="34" charset="0"/>
                  </a:defRPr>
                </a:lvl1pPr>
                <a:lvl2pPr marL="742950" indent="-285750" eaLnBrk="0" hangingPunct="0">
                  <a:defRPr sz="2000">
                    <a:solidFill>
                      <a:schemeClr val="tx1"/>
                    </a:solidFill>
                    <a:latin typeface="Tahoma" panose="020B0604030504040204" pitchFamily="34" charset="0"/>
                  </a:defRPr>
                </a:lvl2pPr>
                <a:lvl3pPr marL="1143000" indent="-228600" eaLnBrk="0" hangingPunct="0">
                  <a:defRPr sz="2000">
                    <a:solidFill>
                      <a:schemeClr val="tx1"/>
                    </a:solidFill>
                    <a:latin typeface="Tahoma" panose="020B0604030504040204" pitchFamily="34" charset="0"/>
                  </a:defRPr>
                </a:lvl3pPr>
                <a:lvl4pPr marL="1600200" indent="-228600" eaLnBrk="0" hangingPunct="0">
                  <a:defRPr sz="2000">
                    <a:solidFill>
                      <a:schemeClr val="tx1"/>
                    </a:solidFill>
                    <a:latin typeface="Tahoma" panose="020B0604030504040204" pitchFamily="34" charset="0"/>
                  </a:defRPr>
                </a:lvl4pPr>
                <a:lvl5pPr marL="2057400" indent="-228600" eaLnBrk="0" hangingPunct="0">
                  <a:defRPr sz="2000">
                    <a:solidFill>
                      <a:schemeClr val="tx1"/>
                    </a:solidFill>
                    <a:latin typeface="Tahoma" panose="020B0604030504040204" pitchFamily="34" charset="0"/>
                  </a:defRPr>
                </a:lvl5pPr>
                <a:lvl6pPr marL="2514600" indent="-228600" algn="ctr" eaLnBrk="0" fontAlgn="base" hangingPunct="0">
                  <a:spcBef>
                    <a:spcPct val="0"/>
                  </a:spcBef>
                  <a:spcAft>
                    <a:spcPct val="0"/>
                  </a:spcAft>
                  <a:defRPr sz="2000">
                    <a:solidFill>
                      <a:schemeClr val="tx1"/>
                    </a:solidFill>
                    <a:latin typeface="Tahoma" panose="020B0604030504040204" pitchFamily="34" charset="0"/>
                  </a:defRPr>
                </a:lvl6pPr>
                <a:lvl7pPr marL="2971800" indent="-228600" algn="ctr" eaLnBrk="0" fontAlgn="base" hangingPunct="0">
                  <a:spcBef>
                    <a:spcPct val="0"/>
                  </a:spcBef>
                  <a:spcAft>
                    <a:spcPct val="0"/>
                  </a:spcAft>
                  <a:defRPr sz="2000">
                    <a:solidFill>
                      <a:schemeClr val="tx1"/>
                    </a:solidFill>
                    <a:latin typeface="Tahoma" panose="020B0604030504040204" pitchFamily="34" charset="0"/>
                  </a:defRPr>
                </a:lvl7pPr>
                <a:lvl8pPr marL="3429000" indent="-228600" algn="ctr" eaLnBrk="0" fontAlgn="base" hangingPunct="0">
                  <a:spcBef>
                    <a:spcPct val="0"/>
                  </a:spcBef>
                  <a:spcAft>
                    <a:spcPct val="0"/>
                  </a:spcAft>
                  <a:defRPr sz="2000">
                    <a:solidFill>
                      <a:schemeClr val="tx1"/>
                    </a:solidFill>
                    <a:latin typeface="Tahoma" panose="020B0604030504040204" pitchFamily="34" charset="0"/>
                  </a:defRPr>
                </a:lvl8pPr>
                <a:lvl9pPr marL="3886200" indent="-228600" algn="ctr" eaLnBrk="0" fontAlgn="base" hangingPunct="0">
                  <a:spcBef>
                    <a:spcPct val="0"/>
                  </a:spcBef>
                  <a:spcAft>
                    <a:spcPct val="0"/>
                  </a:spcAft>
                  <a:defRPr sz="2000">
                    <a:solidFill>
                      <a:schemeClr val="tx1"/>
                    </a:solidFill>
                    <a:latin typeface="Tahoma" panose="020B0604030504040204" pitchFamily="34" charset="0"/>
                  </a:defRPr>
                </a:lvl9pPr>
              </a:lstStyle>
              <a:p>
                <a:pPr eaLnBrk="1" hangingPunct="1"/>
                <a:endParaRPr lang="en-US" altLang="en-US"/>
              </a:p>
            </p:txBody>
          </p:sp>
          <p:sp>
            <p:nvSpPr>
              <p:cNvPr id="18447" name="Text Box 17"/>
              <p:cNvSpPr txBox="1">
                <a:spLocks noChangeArrowheads="1"/>
              </p:cNvSpPr>
              <p:nvPr/>
            </p:nvSpPr>
            <p:spPr bwMode="auto">
              <a:xfrm>
                <a:off x="4059" y="1974"/>
                <a:ext cx="57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000">
                    <a:solidFill>
                      <a:schemeClr val="tx1"/>
                    </a:solidFill>
                    <a:latin typeface="Tahoma" panose="020B0604030504040204" pitchFamily="34" charset="0"/>
                  </a:defRPr>
                </a:lvl1pPr>
                <a:lvl2pPr marL="742950" indent="-285750" eaLnBrk="0" hangingPunct="0">
                  <a:defRPr sz="2000">
                    <a:solidFill>
                      <a:schemeClr val="tx1"/>
                    </a:solidFill>
                    <a:latin typeface="Tahoma" panose="020B0604030504040204" pitchFamily="34" charset="0"/>
                  </a:defRPr>
                </a:lvl2pPr>
                <a:lvl3pPr marL="1143000" indent="-228600" eaLnBrk="0" hangingPunct="0">
                  <a:defRPr sz="2000">
                    <a:solidFill>
                      <a:schemeClr val="tx1"/>
                    </a:solidFill>
                    <a:latin typeface="Tahoma" panose="020B0604030504040204" pitchFamily="34" charset="0"/>
                  </a:defRPr>
                </a:lvl3pPr>
                <a:lvl4pPr marL="1600200" indent="-228600" eaLnBrk="0" hangingPunct="0">
                  <a:defRPr sz="2000">
                    <a:solidFill>
                      <a:schemeClr val="tx1"/>
                    </a:solidFill>
                    <a:latin typeface="Tahoma" panose="020B0604030504040204" pitchFamily="34" charset="0"/>
                  </a:defRPr>
                </a:lvl4pPr>
                <a:lvl5pPr marL="2057400" indent="-228600" eaLnBrk="0" hangingPunct="0">
                  <a:defRPr sz="2000">
                    <a:solidFill>
                      <a:schemeClr val="tx1"/>
                    </a:solidFill>
                    <a:latin typeface="Tahoma" panose="020B0604030504040204" pitchFamily="34" charset="0"/>
                  </a:defRPr>
                </a:lvl5pPr>
                <a:lvl6pPr marL="2514600" indent="-228600" algn="ctr" eaLnBrk="0" fontAlgn="base" hangingPunct="0">
                  <a:spcBef>
                    <a:spcPct val="0"/>
                  </a:spcBef>
                  <a:spcAft>
                    <a:spcPct val="0"/>
                  </a:spcAft>
                  <a:defRPr sz="2000">
                    <a:solidFill>
                      <a:schemeClr val="tx1"/>
                    </a:solidFill>
                    <a:latin typeface="Tahoma" panose="020B0604030504040204" pitchFamily="34" charset="0"/>
                  </a:defRPr>
                </a:lvl6pPr>
                <a:lvl7pPr marL="2971800" indent="-228600" algn="ctr" eaLnBrk="0" fontAlgn="base" hangingPunct="0">
                  <a:spcBef>
                    <a:spcPct val="0"/>
                  </a:spcBef>
                  <a:spcAft>
                    <a:spcPct val="0"/>
                  </a:spcAft>
                  <a:defRPr sz="2000">
                    <a:solidFill>
                      <a:schemeClr val="tx1"/>
                    </a:solidFill>
                    <a:latin typeface="Tahoma" panose="020B0604030504040204" pitchFamily="34" charset="0"/>
                  </a:defRPr>
                </a:lvl7pPr>
                <a:lvl8pPr marL="3429000" indent="-228600" algn="ctr" eaLnBrk="0" fontAlgn="base" hangingPunct="0">
                  <a:spcBef>
                    <a:spcPct val="0"/>
                  </a:spcBef>
                  <a:spcAft>
                    <a:spcPct val="0"/>
                  </a:spcAft>
                  <a:defRPr sz="2000">
                    <a:solidFill>
                      <a:schemeClr val="tx1"/>
                    </a:solidFill>
                    <a:latin typeface="Tahoma" panose="020B0604030504040204" pitchFamily="34" charset="0"/>
                  </a:defRPr>
                </a:lvl8pPr>
                <a:lvl9pPr marL="3886200" indent="-228600" algn="ctr" eaLnBrk="0" fontAlgn="base" hangingPunct="0">
                  <a:spcBef>
                    <a:spcPct val="0"/>
                  </a:spcBef>
                  <a:spcAft>
                    <a:spcPct val="0"/>
                  </a:spcAft>
                  <a:defRPr sz="2000">
                    <a:solidFill>
                      <a:schemeClr val="tx1"/>
                    </a:solidFill>
                    <a:latin typeface="Tahoma" panose="020B0604030504040204" pitchFamily="34" charset="0"/>
                  </a:defRPr>
                </a:lvl9pPr>
              </a:lstStyle>
              <a:p>
                <a:pPr eaLnBrk="1" hangingPunct="1"/>
                <a:r>
                  <a:rPr lang="en-US" altLang="en-US" sz="2400" b="1">
                    <a:solidFill>
                      <a:srgbClr val="800080"/>
                    </a:solidFill>
                  </a:rPr>
                  <a:t>Plan</a:t>
                </a:r>
              </a:p>
            </p:txBody>
          </p:sp>
          <p:sp>
            <p:nvSpPr>
              <p:cNvPr id="18448" name="AutoShape 18"/>
              <p:cNvSpPr>
                <a:spLocks noChangeArrowheads="1"/>
              </p:cNvSpPr>
              <p:nvPr/>
            </p:nvSpPr>
            <p:spPr bwMode="auto">
              <a:xfrm>
                <a:off x="4824" y="1696"/>
                <a:ext cx="639" cy="829"/>
              </a:xfrm>
              <a:prstGeom prst="rightArrow">
                <a:avLst>
                  <a:gd name="adj1" fmla="val 50000"/>
                  <a:gd name="adj2" fmla="val 25000"/>
                </a:avLst>
              </a:prstGeom>
              <a:noFill/>
              <a:ln w="28575">
                <a:solidFill>
                  <a:srgbClr val="80008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000">
                    <a:solidFill>
                      <a:schemeClr val="tx1"/>
                    </a:solidFill>
                    <a:latin typeface="Tahoma" panose="020B0604030504040204" pitchFamily="34" charset="0"/>
                  </a:defRPr>
                </a:lvl1pPr>
                <a:lvl2pPr marL="742950" indent="-285750" eaLnBrk="0" hangingPunct="0">
                  <a:defRPr sz="2000">
                    <a:solidFill>
                      <a:schemeClr val="tx1"/>
                    </a:solidFill>
                    <a:latin typeface="Tahoma" panose="020B0604030504040204" pitchFamily="34" charset="0"/>
                  </a:defRPr>
                </a:lvl2pPr>
                <a:lvl3pPr marL="1143000" indent="-228600" eaLnBrk="0" hangingPunct="0">
                  <a:defRPr sz="2000">
                    <a:solidFill>
                      <a:schemeClr val="tx1"/>
                    </a:solidFill>
                    <a:latin typeface="Tahoma" panose="020B0604030504040204" pitchFamily="34" charset="0"/>
                  </a:defRPr>
                </a:lvl3pPr>
                <a:lvl4pPr marL="1600200" indent="-228600" eaLnBrk="0" hangingPunct="0">
                  <a:defRPr sz="2000">
                    <a:solidFill>
                      <a:schemeClr val="tx1"/>
                    </a:solidFill>
                    <a:latin typeface="Tahoma" panose="020B0604030504040204" pitchFamily="34" charset="0"/>
                  </a:defRPr>
                </a:lvl4pPr>
                <a:lvl5pPr marL="2057400" indent="-228600" eaLnBrk="0" hangingPunct="0">
                  <a:defRPr sz="2000">
                    <a:solidFill>
                      <a:schemeClr val="tx1"/>
                    </a:solidFill>
                    <a:latin typeface="Tahoma" panose="020B0604030504040204" pitchFamily="34" charset="0"/>
                  </a:defRPr>
                </a:lvl5pPr>
                <a:lvl6pPr marL="2514600" indent="-228600" algn="ctr" eaLnBrk="0" fontAlgn="base" hangingPunct="0">
                  <a:spcBef>
                    <a:spcPct val="0"/>
                  </a:spcBef>
                  <a:spcAft>
                    <a:spcPct val="0"/>
                  </a:spcAft>
                  <a:defRPr sz="2000">
                    <a:solidFill>
                      <a:schemeClr val="tx1"/>
                    </a:solidFill>
                    <a:latin typeface="Tahoma" panose="020B0604030504040204" pitchFamily="34" charset="0"/>
                  </a:defRPr>
                </a:lvl6pPr>
                <a:lvl7pPr marL="2971800" indent="-228600" algn="ctr" eaLnBrk="0" fontAlgn="base" hangingPunct="0">
                  <a:spcBef>
                    <a:spcPct val="0"/>
                  </a:spcBef>
                  <a:spcAft>
                    <a:spcPct val="0"/>
                  </a:spcAft>
                  <a:defRPr sz="2000">
                    <a:solidFill>
                      <a:schemeClr val="tx1"/>
                    </a:solidFill>
                    <a:latin typeface="Tahoma" panose="020B0604030504040204" pitchFamily="34" charset="0"/>
                  </a:defRPr>
                </a:lvl7pPr>
                <a:lvl8pPr marL="3429000" indent="-228600" algn="ctr" eaLnBrk="0" fontAlgn="base" hangingPunct="0">
                  <a:spcBef>
                    <a:spcPct val="0"/>
                  </a:spcBef>
                  <a:spcAft>
                    <a:spcPct val="0"/>
                  </a:spcAft>
                  <a:defRPr sz="2000">
                    <a:solidFill>
                      <a:schemeClr val="tx1"/>
                    </a:solidFill>
                    <a:latin typeface="Tahoma" panose="020B0604030504040204" pitchFamily="34" charset="0"/>
                  </a:defRPr>
                </a:lvl8pPr>
                <a:lvl9pPr marL="3886200" indent="-228600" algn="ctr" eaLnBrk="0" fontAlgn="base" hangingPunct="0">
                  <a:spcBef>
                    <a:spcPct val="0"/>
                  </a:spcBef>
                  <a:spcAft>
                    <a:spcPct val="0"/>
                  </a:spcAft>
                  <a:defRPr sz="2000">
                    <a:solidFill>
                      <a:schemeClr val="tx1"/>
                    </a:solidFill>
                    <a:latin typeface="Tahoma" panose="020B0604030504040204" pitchFamily="34" charset="0"/>
                  </a:defRPr>
                </a:lvl9pPr>
              </a:lstStyle>
              <a:p>
                <a:pPr eaLnBrk="1" hangingPunct="1"/>
                <a:endParaRPr lang="en-US" altLang="en-US"/>
              </a:p>
            </p:txBody>
          </p:sp>
          <p:sp>
            <p:nvSpPr>
              <p:cNvPr id="18449" name="Text Box 19"/>
              <p:cNvSpPr txBox="1">
                <a:spLocks noChangeArrowheads="1"/>
              </p:cNvSpPr>
              <p:nvPr/>
            </p:nvSpPr>
            <p:spPr bwMode="auto">
              <a:xfrm>
                <a:off x="4793" y="1974"/>
                <a:ext cx="661"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000">
                    <a:solidFill>
                      <a:schemeClr val="tx1"/>
                    </a:solidFill>
                    <a:latin typeface="Tahoma" panose="020B0604030504040204" pitchFamily="34" charset="0"/>
                  </a:defRPr>
                </a:lvl1pPr>
                <a:lvl2pPr marL="742950" indent="-285750" eaLnBrk="0" hangingPunct="0">
                  <a:defRPr sz="2000">
                    <a:solidFill>
                      <a:schemeClr val="tx1"/>
                    </a:solidFill>
                    <a:latin typeface="Tahoma" panose="020B0604030504040204" pitchFamily="34" charset="0"/>
                  </a:defRPr>
                </a:lvl2pPr>
                <a:lvl3pPr marL="1143000" indent="-228600" eaLnBrk="0" hangingPunct="0">
                  <a:defRPr sz="2000">
                    <a:solidFill>
                      <a:schemeClr val="tx1"/>
                    </a:solidFill>
                    <a:latin typeface="Tahoma" panose="020B0604030504040204" pitchFamily="34" charset="0"/>
                  </a:defRPr>
                </a:lvl3pPr>
                <a:lvl4pPr marL="1600200" indent="-228600" eaLnBrk="0" hangingPunct="0">
                  <a:defRPr sz="2000">
                    <a:solidFill>
                      <a:schemeClr val="tx1"/>
                    </a:solidFill>
                    <a:latin typeface="Tahoma" panose="020B0604030504040204" pitchFamily="34" charset="0"/>
                  </a:defRPr>
                </a:lvl4pPr>
                <a:lvl5pPr marL="2057400" indent="-228600" eaLnBrk="0" hangingPunct="0">
                  <a:defRPr sz="2000">
                    <a:solidFill>
                      <a:schemeClr val="tx1"/>
                    </a:solidFill>
                    <a:latin typeface="Tahoma" panose="020B0604030504040204" pitchFamily="34" charset="0"/>
                  </a:defRPr>
                </a:lvl5pPr>
                <a:lvl6pPr marL="2514600" indent="-228600" algn="ctr" eaLnBrk="0" fontAlgn="base" hangingPunct="0">
                  <a:spcBef>
                    <a:spcPct val="0"/>
                  </a:spcBef>
                  <a:spcAft>
                    <a:spcPct val="0"/>
                  </a:spcAft>
                  <a:defRPr sz="2000">
                    <a:solidFill>
                      <a:schemeClr val="tx1"/>
                    </a:solidFill>
                    <a:latin typeface="Tahoma" panose="020B0604030504040204" pitchFamily="34" charset="0"/>
                  </a:defRPr>
                </a:lvl6pPr>
                <a:lvl7pPr marL="2971800" indent="-228600" algn="ctr" eaLnBrk="0" fontAlgn="base" hangingPunct="0">
                  <a:spcBef>
                    <a:spcPct val="0"/>
                  </a:spcBef>
                  <a:spcAft>
                    <a:spcPct val="0"/>
                  </a:spcAft>
                  <a:defRPr sz="2000">
                    <a:solidFill>
                      <a:schemeClr val="tx1"/>
                    </a:solidFill>
                    <a:latin typeface="Tahoma" panose="020B0604030504040204" pitchFamily="34" charset="0"/>
                  </a:defRPr>
                </a:lvl7pPr>
                <a:lvl8pPr marL="3429000" indent="-228600" algn="ctr" eaLnBrk="0" fontAlgn="base" hangingPunct="0">
                  <a:spcBef>
                    <a:spcPct val="0"/>
                  </a:spcBef>
                  <a:spcAft>
                    <a:spcPct val="0"/>
                  </a:spcAft>
                  <a:defRPr sz="2000">
                    <a:solidFill>
                      <a:schemeClr val="tx1"/>
                    </a:solidFill>
                    <a:latin typeface="Tahoma" panose="020B0604030504040204" pitchFamily="34" charset="0"/>
                  </a:defRPr>
                </a:lvl8pPr>
                <a:lvl9pPr marL="3886200" indent="-228600" algn="ctr" eaLnBrk="0" fontAlgn="base" hangingPunct="0">
                  <a:spcBef>
                    <a:spcPct val="0"/>
                  </a:spcBef>
                  <a:spcAft>
                    <a:spcPct val="0"/>
                  </a:spcAft>
                  <a:defRPr sz="2000">
                    <a:solidFill>
                      <a:schemeClr val="tx1"/>
                    </a:solidFill>
                    <a:latin typeface="Tahoma" panose="020B0604030504040204" pitchFamily="34" charset="0"/>
                  </a:defRPr>
                </a:lvl9pPr>
              </a:lstStyle>
              <a:p>
                <a:pPr eaLnBrk="1" hangingPunct="1"/>
                <a:r>
                  <a:rPr lang="en-US" altLang="en-US" sz="2400" b="1">
                    <a:solidFill>
                      <a:srgbClr val="800080"/>
                    </a:solidFill>
                  </a:rPr>
                  <a:t>Act</a:t>
                </a:r>
              </a:p>
            </p:txBody>
          </p:sp>
          <p:sp>
            <p:nvSpPr>
              <p:cNvPr id="18450" name="Text Box 20"/>
              <p:cNvSpPr txBox="1">
                <a:spLocks noChangeArrowheads="1"/>
              </p:cNvSpPr>
              <p:nvPr/>
            </p:nvSpPr>
            <p:spPr bwMode="auto">
              <a:xfrm>
                <a:off x="1023" y="1435"/>
                <a:ext cx="1153"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000">
                    <a:solidFill>
                      <a:schemeClr val="tx1"/>
                    </a:solidFill>
                    <a:latin typeface="Tahoma" panose="020B0604030504040204" pitchFamily="34" charset="0"/>
                  </a:defRPr>
                </a:lvl1pPr>
                <a:lvl2pPr marL="742950" indent="-285750" eaLnBrk="0" hangingPunct="0">
                  <a:defRPr sz="2000">
                    <a:solidFill>
                      <a:schemeClr val="tx1"/>
                    </a:solidFill>
                    <a:latin typeface="Tahoma" panose="020B0604030504040204" pitchFamily="34" charset="0"/>
                  </a:defRPr>
                </a:lvl2pPr>
                <a:lvl3pPr marL="1143000" indent="-228600" eaLnBrk="0" hangingPunct="0">
                  <a:defRPr sz="2000">
                    <a:solidFill>
                      <a:schemeClr val="tx1"/>
                    </a:solidFill>
                    <a:latin typeface="Tahoma" panose="020B0604030504040204" pitchFamily="34" charset="0"/>
                  </a:defRPr>
                </a:lvl3pPr>
                <a:lvl4pPr marL="1600200" indent="-228600" eaLnBrk="0" hangingPunct="0">
                  <a:defRPr sz="2000">
                    <a:solidFill>
                      <a:schemeClr val="tx1"/>
                    </a:solidFill>
                    <a:latin typeface="Tahoma" panose="020B0604030504040204" pitchFamily="34" charset="0"/>
                  </a:defRPr>
                </a:lvl4pPr>
                <a:lvl5pPr marL="2057400" indent="-228600" eaLnBrk="0" hangingPunct="0">
                  <a:defRPr sz="2000">
                    <a:solidFill>
                      <a:schemeClr val="tx1"/>
                    </a:solidFill>
                    <a:latin typeface="Tahoma" panose="020B0604030504040204" pitchFamily="34" charset="0"/>
                  </a:defRPr>
                </a:lvl5pPr>
                <a:lvl6pPr marL="2514600" indent="-228600" algn="ctr" eaLnBrk="0" fontAlgn="base" hangingPunct="0">
                  <a:spcBef>
                    <a:spcPct val="0"/>
                  </a:spcBef>
                  <a:spcAft>
                    <a:spcPct val="0"/>
                  </a:spcAft>
                  <a:defRPr sz="2000">
                    <a:solidFill>
                      <a:schemeClr val="tx1"/>
                    </a:solidFill>
                    <a:latin typeface="Tahoma" panose="020B0604030504040204" pitchFamily="34" charset="0"/>
                  </a:defRPr>
                </a:lvl6pPr>
                <a:lvl7pPr marL="2971800" indent="-228600" algn="ctr" eaLnBrk="0" fontAlgn="base" hangingPunct="0">
                  <a:spcBef>
                    <a:spcPct val="0"/>
                  </a:spcBef>
                  <a:spcAft>
                    <a:spcPct val="0"/>
                  </a:spcAft>
                  <a:defRPr sz="2000">
                    <a:solidFill>
                      <a:schemeClr val="tx1"/>
                    </a:solidFill>
                    <a:latin typeface="Tahoma" panose="020B0604030504040204" pitchFamily="34" charset="0"/>
                  </a:defRPr>
                </a:lvl7pPr>
                <a:lvl8pPr marL="3429000" indent="-228600" algn="ctr" eaLnBrk="0" fontAlgn="base" hangingPunct="0">
                  <a:spcBef>
                    <a:spcPct val="0"/>
                  </a:spcBef>
                  <a:spcAft>
                    <a:spcPct val="0"/>
                  </a:spcAft>
                  <a:defRPr sz="2000">
                    <a:solidFill>
                      <a:schemeClr val="tx1"/>
                    </a:solidFill>
                    <a:latin typeface="Tahoma" panose="020B0604030504040204" pitchFamily="34" charset="0"/>
                  </a:defRPr>
                </a:lvl8pPr>
                <a:lvl9pPr marL="3886200" indent="-228600" algn="ctr" eaLnBrk="0" fontAlgn="base" hangingPunct="0">
                  <a:spcBef>
                    <a:spcPct val="0"/>
                  </a:spcBef>
                  <a:spcAft>
                    <a:spcPct val="0"/>
                  </a:spcAft>
                  <a:defRPr sz="2000">
                    <a:solidFill>
                      <a:schemeClr val="tx1"/>
                    </a:solidFill>
                    <a:latin typeface="Tahoma" panose="020B0604030504040204" pitchFamily="34" charset="0"/>
                  </a:defRPr>
                </a:lvl9pPr>
              </a:lstStyle>
              <a:p>
                <a:pPr eaLnBrk="1" hangingPunct="1"/>
                <a:r>
                  <a:rPr lang="en-US" altLang="en-US" sz="1800" b="1">
                    <a:solidFill>
                      <a:srgbClr val="CC0000"/>
                    </a:solidFill>
                  </a:rPr>
                  <a:t>Solve Problem</a:t>
                </a:r>
              </a:p>
            </p:txBody>
          </p:sp>
          <p:sp>
            <p:nvSpPr>
              <p:cNvPr id="18451" name="Text Box 21"/>
              <p:cNvSpPr txBox="1">
                <a:spLocks noChangeArrowheads="1"/>
              </p:cNvSpPr>
              <p:nvPr/>
            </p:nvSpPr>
            <p:spPr bwMode="auto">
              <a:xfrm>
                <a:off x="1062" y="2523"/>
                <a:ext cx="104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000">
                    <a:solidFill>
                      <a:schemeClr val="tx1"/>
                    </a:solidFill>
                    <a:latin typeface="Tahoma" panose="020B0604030504040204" pitchFamily="34" charset="0"/>
                  </a:defRPr>
                </a:lvl1pPr>
                <a:lvl2pPr marL="742950" indent="-285750" eaLnBrk="0" hangingPunct="0">
                  <a:defRPr sz="2000">
                    <a:solidFill>
                      <a:schemeClr val="tx1"/>
                    </a:solidFill>
                    <a:latin typeface="Tahoma" panose="020B0604030504040204" pitchFamily="34" charset="0"/>
                  </a:defRPr>
                </a:lvl2pPr>
                <a:lvl3pPr marL="1143000" indent="-228600" eaLnBrk="0" hangingPunct="0">
                  <a:defRPr sz="2000">
                    <a:solidFill>
                      <a:schemeClr val="tx1"/>
                    </a:solidFill>
                    <a:latin typeface="Tahoma" panose="020B0604030504040204" pitchFamily="34" charset="0"/>
                  </a:defRPr>
                </a:lvl3pPr>
                <a:lvl4pPr marL="1600200" indent="-228600" eaLnBrk="0" hangingPunct="0">
                  <a:defRPr sz="2000">
                    <a:solidFill>
                      <a:schemeClr val="tx1"/>
                    </a:solidFill>
                    <a:latin typeface="Tahoma" panose="020B0604030504040204" pitchFamily="34" charset="0"/>
                  </a:defRPr>
                </a:lvl4pPr>
                <a:lvl5pPr marL="2057400" indent="-228600" eaLnBrk="0" hangingPunct="0">
                  <a:defRPr sz="2000">
                    <a:solidFill>
                      <a:schemeClr val="tx1"/>
                    </a:solidFill>
                    <a:latin typeface="Tahoma" panose="020B0604030504040204" pitchFamily="34" charset="0"/>
                  </a:defRPr>
                </a:lvl5pPr>
                <a:lvl6pPr marL="2514600" indent="-228600" algn="ctr" eaLnBrk="0" fontAlgn="base" hangingPunct="0">
                  <a:spcBef>
                    <a:spcPct val="0"/>
                  </a:spcBef>
                  <a:spcAft>
                    <a:spcPct val="0"/>
                  </a:spcAft>
                  <a:defRPr sz="2000">
                    <a:solidFill>
                      <a:schemeClr val="tx1"/>
                    </a:solidFill>
                    <a:latin typeface="Tahoma" panose="020B0604030504040204" pitchFamily="34" charset="0"/>
                  </a:defRPr>
                </a:lvl6pPr>
                <a:lvl7pPr marL="2971800" indent="-228600" algn="ctr" eaLnBrk="0" fontAlgn="base" hangingPunct="0">
                  <a:spcBef>
                    <a:spcPct val="0"/>
                  </a:spcBef>
                  <a:spcAft>
                    <a:spcPct val="0"/>
                  </a:spcAft>
                  <a:defRPr sz="2000">
                    <a:solidFill>
                      <a:schemeClr val="tx1"/>
                    </a:solidFill>
                    <a:latin typeface="Tahoma" panose="020B0604030504040204" pitchFamily="34" charset="0"/>
                  </a:defRPr>
                </a:lvl7pPr>
                <a:lvl8pPr marL="3429000" indent="-228600" algn="ctr" eaLnBrk="0" fontAlgn="base" hangingPunct="0">
                  <a:spcBef>
                    <a:spcPct val="0"/>
                  </a:spcBef>
                  <a:spcAft>
                    <a:spcPct val="0"/>
                  </a:spcAft>
                  <a:defRPr sz="2000">
                    <a:solidFill>
                      <a:schemeClr val="tx1"/>
                    </a:solidFill>
                    <a:latin typeface="Tahoma" panose="020B0604030504040204" pitchFamily="34" charset="0"/>
                  </a:defRPr>
                </a:lvl8pPr>
                <a:lvl9pPr marL="3886200" indent="-228600" algn="ctr" eaLnBrk="0" fontAlgn="base" hangingPunct="0">
                  <a:spcBef>
                    <a:spcPct val="0"/>
                  </a:spcBef>
                  <a:spcAft>
                    <a:spcPct val="0"/>
                  </a:spcAft>
                  <a:defRPr sz="2000">
                    <a:solidFill>
                      <a:schemeClr val="tx1"/>
                    </a:solidFill>
                    <a:latin typeface="Tahoma" panose="020B0604030504040204" pitchFamily="34" charset="0"/>
                  </a:defRPr>
                </a:lvl9pPr>
              </a:lstStyle>
              <a:p>
                <a:pPr eaLnBrk="1" hangingPunct="1"/>
                <a:r>
                  <a:rPr lang="en-US" altLang="en-US" sz="1800" b="1">
                    <a:solidFill>
                      <a:srgbClr val="CC0000"/>
                    </a:solidFill>
                  </a:rPr>
                  <a:t>Achieve Goal</a:t>
                </a:r>
              </a:p>
            </p:txBody>
          </p:sp>
          <p:sp>
            <p:nvSpPr>
              <p:cNvPr id="18452" name="Text Box 22"/>
              <p:cNvSpPr txBox="1">
                <a:spLocks noChangeArrowheads="1"/>
              </p:cNvSpPr>
              <p:nvPr/>
            </p:nvSpPr>
            <p:spPr bwMode="auto">
              <a:xfrm>
                <a:off x="215" y="3194"/>
                <a:ext cx="928"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000">
                    <a:solidFill>
                      <a:schemeClr val="tx1"/>
                    </a:solidFill>
                    <a:latin typeface="Tahoma" panose="020B0604030504040204" pitchFamily="34" charset="0"/>
                  </a:defRPr>
                </a:lvl1pPr>
                <a:lvl2pPr marL="742950" indent="-285750" eaLnBrk="0" hangingPunct="0">
                  <a:defRPr sz="2000">
                    <a:solidFill>
                      <a:schemeClr val="tx1"/>
                    </a:solidFill>
                    <a:latin typeface="Tahoma" panose="020B0604030504040204" pitchFamily="34" charset="0"/>
                  </a:defRPr>
                </a:lvl2pPr>
                <a:lvl3pPr marL="1143000" indent="-228600" eaLnBrk="0" hangingPunct="0">
                  <a:defRPr sz="2000">
                    <a:solidFill>
                      <a:schemeClr val="tx1"/>
                    </a:solidFill>
                    <a:latin typeface="Tahoma" panose="020B0604030504040204" pitchFamily="34" charset="0"/>
                  </a:defRPr>
                </a:lvl3pPr>
                <a:lvl4pPr marL="1600200" indent="-228600" eaLnBrk="0" hangingPunct="0">
                  <a:defRPr sz="2000">
                    <a:solidFill>
                      <a:schemeClr val="tx1"/>
                    </a:solidFill>
                    <a:latin typeface="Tahoma" panose="020B0604030504040204" pitchFamily="34" charset="0"/>
                  </a:defRPr>
                </a:lvl4pPr>
                <a:lvl5pPr marL="2057400" indent="-228600" eaLnBrk="0" hangingPunct="0">
                  <a:defRPr sz="2000">
                    <a:solidFill>
                      <a:schemeClr val="tx1"/>
                    </a:solidFill>
                    <a:latin typeface="Tahoma" panose="020B0604030504040204" pitchFamily="34" charset="0"/>
                  </a:defRPr>
                </a:lvl5pPr>
                <a:lvl6pPr marL="2514600" indent="-228600" algn="ctr" eaLnBrk="0" fontAlgn="base" hangingPunct="0">
                  <a:spcBef>
                    <a:spcPct val="0"/>
                  </a:spcBef>
                  <a:spcAft>
                    <a:spcPct val="0"/>
                  </a:spcAft>
                  <a:defRPr sz="2000">
                    <a:solidFill>
                      <a:schemeClr val="tx1"/>
                    </a:solidFill>
                    <a:latin typeface="Tahoma" panose="020B0604030504040204" pitchFamily="34" charset="0"/>
                  </a:defRPr>
                </a:lvl6pPr>
                <a:lvl7pPr marL="2971800" indent="-228600" algn="ctr" eaLnBrk="0" fontAlgn="base" hangingPunct="0">
                  <a:spcBef>
                    <a:spcPct val="0"/>
                  </a:spcBef>
                  <a:spcAft>
                    <a:spcPct val="0"/>
                  </a:spcAft>
                  <a:defRPr sz="2000">
                    <a:solidFill>
                      <a:schemeClr val="tx1"/>
                    </a:solidFill>
                    <a:latin typeface="Tahoma" panose="020B0604030504040204" pitchFamily="34" charset="0"/>
                  </a:defRPr>
                </a:lvl7pPr>
                <a:lvl8pPr marL="3429000" indent="-228600" algn="ctr" eaLnBrk="0" fontAlgn="base" hangingPunct="0">
                  <a:spcBef>
                    <a:spcPct val="0"/>
                  </a:spcBef>
                  <a:spcAft>
                    <a:spcPct val="0"/>
                  </a:spcAft>
                  <a:defRPr sz="2000">
                    <a:solidFill>
                      <a:schemeClr val="tx1"/>
                    </a:solidFill>
                    <a:latin typeface="Tahoma" panose="020B0604030504040204" pitchFamily="34" charset="0"/>
                  </a:defRPr>
                </a:lvl8pPr>
                <a:lvl9pPr marL="3886200" indent="-228600" algn="ctr" eaLnBrk="0" fontAlgn="base" hangingPunct="0">
                  <a:spcBef>
                    <a:spcPct val="0"/>
                  </a:spcBef>
                  <a:spcAft>
                    <a:spcPct val="0"/>
                  </a:spcAft>
                  <a:defRPr sz="2000">
                    <a:solidFill>
                      <a:schemeClr val="tx1"/>
                    </a:solidFill>
                    <a:latin typeface="Tahoma" panose="020B0604030504040204" pitchFamily="34" charset="0"/>
                  </a:defRPr>
                </a:lvl9pPr>
              </a:lstStyle>
              <a:p>
                <a:pPr algn="r" eaLnBrk="1" hangingPunct="1"/>
                <a:r>
                  <a:rPr lang="en-US" altLang="en-US" sz="2400" b="1">
                    <a:solidFill>
                      <a:schemeClr val="folHlink"/>
                    </a:solidFill>
                  </a:rPr>
                  <a:t>How We</a:t>
                </a:r>
              </a:p>
              <a:p>
                <a:pPr algn="r" eaLnBrk="1" hangingPunct="1"/>
                <a:r>
                  <a:rPr lang="en-US" altLang="en-US" sz="2400" b="1">
                    <a:solidFill>
                      <a:schemeClr val="folHlink"/>
                    </a:solidFill>
                  </a:rPr>
                  <a:t>Help</a:t>
                </a:r>
              </a:p>
            </p:txBody>
          </p:sp>
          <p:sp>
            <p:nvSpPr>
              <p:cNvPr id="18453" name="Text Box 23"/>
              <p:cNvSpPr txBox="1">
                <a:spLocks noChangeArrowheads="1"/>
              </p:cNvSpPr>
              <p:nvPr/>
            </p:nvSpPr>
            <p:spPr bwMode="auto">
              <a:xfrm>
                <a:off x="1119" y="3217"/>
                <a:ext cx="728"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000">
                    <a:solidFill>
                      <a:schemeClr val="tx1"/>
                    </a:solidFill>
                    <a:latin typeface="Tahoma" panose="020B0604030504040204" pitchFamily="34" charset="0"/>
                  </a:defRPr>
                </a:lvl1pPr>
                <a:lvl2pPr marL="742950" indent="-285750" eaLnBrk="0" hangingPunct="0">
                  <a:defRPr sz="2000">
                    <a:solidFill>
                      <a:schemeClr val="tx1"/>
                    </a:solidFill>
                    <a:latin typeface="Tahoma" panose="020B0604030504040204" pitchFamily="34" charset="0"/>
                  </a:defRPr>
                </a:lvl2pPr>
                <a:lvl3pPr marL="1143000" indent="-228600" eaLnBrk="0" hangingPunct="0">
                  <a:defRPr sz="2000">
                    <a:solidFill>
                      <a:schemeClr val="tx1"/>
                    </a:solidFill>
                    <a:latin typeface="Tahoma" panose="020B0604030504040204" pitchFamily="34" charset="0"/>
                  </a:defRPr>
                </a:lvl3pPr>
                <a:lvl4pPr marL="1600200" indent="-228600" eaLnBrk="0" hangingPunct="0">
                  <a:defRPr sz="2000">
                    <a:solidFill>
                      <a:schemeClr val="tx1"/>
                    </a:solidFill>
                    <a:latin typeface="Tahoma" panose="020B0604030504040204" pitchFamily="34" charset="0"/>
                  </a:defRPr>
                </a:lvl4pPr>
                <a:lvl5pPr marL="2057400" indent="-228600" eaLnBrk="0" hangingPunct="0">
                  <a:defRPr sz="2000">
                    <a:solidFill>
                      <a:schemeClr val="tx1"/>
                    </a:solidFill>
                    <a:latin typeface="Tahoma" panose="020B0604030504040204" pitchFamily="34" charset="0"/>
                  </a:defRPr>
                </a:lvl5pPr>
                <a:lvl6pPr marL="2514600" indent="-228600" algn="ctr" eaLnBrk="0" fontAlgn="base" hangingPunct="0">
                  <a:spcBef>
                    <a:spcPct val="0"/>
                  </a:spcBef>
                  <a:spcAft>
                    <a:spcPct val="0"/>
                  </a:spcAft>
                  <a:defRPr sz="2000">
                    <a:solidFill>
                      <a:schemeClr val="tx1"/>
                    </a:solidFill>
                    <a:latin typeface="Tahoma" panose="020B0604030504040204" pitchFamily="34" charset="0"/>
                  </a:defRPr>
                </a:lvl6pPr>
                <a:lvl7pPr marL="2971800" indent="-228600" algn="ctr" eaLnBrk="0" fontAlgn="base" hangingPunct="0">
                  <a:spcBef>
                    <a:spcPct val="0"/>
                  </a:spcBef>
                  <a:spcAft>
                    <a:spcPct val="0"/>
                  </a:spcAft>
                  <a:defRPr sz="2000">
                    <a:solidFill>
                      <a:schemeClr val="tx1"/>
                    </a:solidFill>
                    <a:latin typeface="Tahoma" panose="020B0604030504040204" pitchFamily="34" charset="0"/>
                  </a:defRPr>
                </a:lvl7pPr>
                <a:lvl8pPr marL="3429000" indent="-228600" algn="ctr" eaLnBrk="0" fontAlgn="base" hangingPunct="0">
                  <a:spcBef>
                    <a:spcPct val="0"/>
                  </a:spcBef>
                  <a:spcAft>
                    <a:spcPct val="0"/>
                  </a:spcAft>
                  <a:defRPr sz="2000">
                    <a:solidFill>
                      <a:schemeClr val="tx1"/>
                    </a:solidFill>
                    <a:latin typeface="Tahoma" panose="020B0604030504040204" pitchFamily="34" charset="0"/>
                  </a:defRPr>
                </a:lvl8pPr>
                <a:lvl9pPr marL="3886200" indent="-228600" algn="ctr" eaLnBrk="0" fontAlgn="base" hangingPunct="0">
                  <a:spcBef>
                    <a:spcPct val="0"/>
                  </a:spcBef>
                  <a:spcAft>
                    <a:spcPct val="0"/>
                  </a:spcAft>
                  <a:defRPr sz="2000">
                    <a:solidFill>
                      <a:schemeClr val="tx1"/>
                    </a:solidFill>
                    <a:latin typeface="Tahoma" panose="020B0604030504040204" pitchFamily="34" charset="0"/>
                  </a:defRPr>
                </a:lvl9pPr>
              </a:lstStyle>
              <a:p>
                <a:pPr algn="l" eaLnBrk="1" hangingPunct="1"/>
                <a:r>
                  <a:rPr lang="en-US" altLang="en-US" sz="1600" b="1">
                    <a:solidFill>
                      <a:srgbClr val="800080"/>
                    </a:solidFill>
                  </a:rPr>
                  <a:t>Clarify</a:t>
                </a:r>
              </a:p>
              <a:p>
                <a:pPr algn="l" eaLnBrk="1" hangingPunct="1"/>
                <a:r>
                  <a:rPr lang="en-US" altLang="en-US" sz="1600" b="1">
                    <a:solidFill>
                      <a:srgbClr val="800080"/>
                    </a:solidFill>
                  </a:rPr>
                  <a:t>Decisions</a:t>
                </a:r>
              </a:p>
            </p:txBody>
          </p:sp>
          <p:sp>
            <p:nvSpPr>
              <p:cNvPr id="18454" name="Text Box 24"/>
              <p:cNvSpPr txBox="1">
                <a:spLocks noChangeArrowheads="1"/>
              </p:cNvSpPr>
              <p:nvPr/>
            </p:nvSpPr>
            <p:spPr bwMode="auto">
              <a:xfrm>
                <a:off x="1855" y="3177"/>
                <a:ext cx="710"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000">
                    <a:solidFill>
                      <a:schemeClr val="tx1"/>
                    </a:solidFill>
                    <a:latin typeface="Tahoma" panose="020B0604030504040204" pitchFamily="34" charset="0"/>
                  </a:defRPr>
                </a:lvl1pPr>
                <a:lvl2pPr marL="742950" indent="-285750" eaLnBrk="0" hangingPunct="0">
                  <a:defRPr sz="2000">
                    <a:solidFill>
                      <a:schemeClr val="tx1"/>
                    </a:solidFill>
                    <a:latin typeface="Tahoma" panose="020B0604030504040204" pitchFamily="34" charset="0"/>
                  </a:defRPr>
                </a:lvl2pPr>
                <a:lvl3pPr marL="1143000" indent="-228600" eaLnBrk="0" hangingPunct="0">
                  <a:defRPr sz="2000">
                    <a:solidFill>
                      <a:schemeClr val="tx1"/>
                    </a:solidFill>
                    <a:latin typeface="Tahoma" panose="020B0604030504040204" pitchFamily="34" charset="0"/>
                  </a:defRPr>
                </a:lvl3pPr>
                <a:lvl4pPr marL="1600200" indent="-228600" eaLnBrk="0" hangingPunct="0">
                  <a:defRPr sz="2000">
                    <a:solidFill>
                      <a:schemeClr val="tx1"/>
                    </a:solidFill>
                    <a:latin typeface="Tahoma" panose="020B0604030504040204" pitchFamily="34" charset="0"/>
                  </a:defRPr>
                </a:lvl4pPr>
                <a:lvl5pPr marL="2057400" indent="-228600" eaLnBrk="0" hangingPunct="0">
                  <a:defRPr sz="2000">
                    <a:solidFill>
                      <a:schemeClr val="tx1"/>
                    </a:solidFill>
                    <a:latin typeface="Tahoma" panose="020B0604030504040204" pitchFamily="34" charset="0"/>
                  </a:defRPr>
                </a:lvl5pPr>
                <a:lvl6pPr marL="2514600" indent="-228600" algn="ctr" eaLnBrk="0" fontAlgn="base" hangingPunct="0">
                  <a:spcBef>
                    <a:spcPct val="0"/>
                  </a:spcBef>
                  <a:spcAft>
                    <a:spcPct val="0"/>
                  </a:spcAft>
                  <a:defRPr sz="2000">
                    <a:solidFill>
                      <a:schemeClr val="tx1"/>
                    </a:solidFill>
                    <a:latin typeface="Tahoma" panose="020B0604030504040204" pitchFamily="34" charset="0"/>
                  </a:defRPr>
                </a:lvl6pPr>
                <a:lvl7pPr marL="2971800" indent="-228600" algn="ctr" eaLnBrk="0" fontAlgn="base" hangingPunct="0">
                  <a:spcBef>
                    <a:spcPct val="0"/>
                  </a:spcBef>
                  <a:spcAft>
                    <a:spcPct val="0"/>
                  </a:spcAft>
                  <a:defRPr sz="2000">
                    <a:solidFill>
                      <a:schemeClr val="tx1"/>
                    </a:solidFill>
                    <a:latin typeface="Tahoma" panose="020B0604030504040204" pitchFamily="34" charset="0"/>
                  </a:defRPr>
                </a:lvl7pPr>
                <a:lvl8pPr marL="3429000" indent="-228600" algn="ctr" eaLnBrk="0" fontAlgn="base" hangingPunct="0">
                  <a:spcBef>
                    <a:spcPct val="0"/>
                  </a:spcBef>
                  <a:spcAft>
                    <a:spcPct val="0"/>
                  </a:spcAft>
                  <a:defRPr sz="2000">
                    <a:solidFill>
                      <a:schemeClr val="tx1"/>
                    </a:solidFill>
                    <a:latin typeface="Tahoma" panose="020B0604030504040204" pitchFamily="34" charset="0"/>
                  </a:defRPr>
                </a:lvl8pPr>
                <a:lvl9pPr marL="3886200" indent="-228600" algn="ctr" eaLnBrk="0" fontAlgn="base" hangingPunct="0">
                  <a:spcBef>
                    <a:spcPct val="0"/>
                  </a:spcBef>
                  <a:spcAft>
                    <a:spcPct val="0"/>
                  </a:spcAft>
                  <a:defRPr sz="2000">
                    <a:solidFill>
                      <a:schemeClr val="tx1"/>
                    </a:solidFill>
                    <a:latin typeface="Tahoma" panose="020B0604030504040204" pitchFamily="34" charset="0"/>
                  </a:defRPr>
                </a:lvl9pPr>
              </a:lstStyle>
              <a:p>
                <a:pPr algn="l" eaLnBrk="1" hangingPunct="1"/>
                <a:r>
                  <a:rPr lang="en-US" altLang="en-US" sz="1600" b="1"/>
                  <a:t>Research</a:t>
                </a:r>
              </a:p>
            </p:txBody>
          </p:sp>
          <p:sp>
            <p:nvSpPr>
              <p:cNvPr id="18455" name="Text Box 25"/>
              <p:cNvSpPr txBox="1">
                <a:spLocks noChangeArrowheads="1"/>
              </p:cNvSpPr>
              <p:nvPr/>
            </p:nvSpPr>
            <p:spPr bwMode="auto">
              <a:xfrm>
                <a:off x="1855" y="3414"/>
                <a:ext cx="647"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000">
                    <a:solidFill>
                      <a:schemeClr val="tx1"/>
                    </a:solidFill>
                    <a:latin typeface="Tahoma" panose="020B0604030504040204" pitchFamily="34" charset="0"/>
                  </a:defRPr>
                </a:lvl1pPr>
                <a:lvl2pPr marL="742950" indent="-285750" eaLnBrk="0" hangingPunct="0">
                  <a:defRPr sz="2000">
                    <a:solidFill>
                      <a:schemeClr val="tx1"/>
                    </a:solidFill>
                    <a:latin typeface="Tahoma" panose="020B0604030504040204" pitchFamily="34" charset="0"/>
                  </a:defRPr>
                </a:lvl2pPr>
                <a:lvl3pPr marL="1143000" indent="-228600" eaLnBrk="0" hangingPunct="0">
                  <a:defRPr sz="2000">
                    <a:solidFill>
                      <a:schemeClr val="tx1"/>
                    </a:solidFill>
                    <a:latin typeface="Tahoma" panose="020B0604030504040204" pitchFamily="34" charset="0"/>
                  </a:defRPr>
                </a:lvl3pPr>
                <a:lvl4pPr marL="1600200" indent="-228600" eaLnBrk="0" hangingPunct="0">
                  <a:defRPr sz="2000">
                    <a:solidFill>
                      <a:schemeClr val="tx1"/>
                    </a:solidFill>
                    <a:latin typeface="Tahoma" panose="020B0604030504040204" pitchFamily="34" charset="0"/>
                  </a:defRPr>
                </a:lvl4pPr>
                <a:lvl5pPr marL="2057400" indent="-228600" eaLnBrk="0" hangingPunct="0">
                  <a:defRPr sz="2000">
                    <a:solidFill>
                      <a:schemeClr val="tx1"/>
                    </a:solidFill>
                    <a:latin typeface="Tahoma" panose="020B0604030504040204" pitchFamily="34" charset="0"/>
                  </a:defRPr>
                </a:lvl5pPr>
                <a:lvl6pPr marL="2514600" indent="-228600" algn="ctr" eaLnBrk="0" fontAlgn="base" hangingPunct="0">
                  <a:spcBef>
                    <a:spcPct val="0"/>
                  </a:spcBef>
                  <a:spcAft>
                    <a:spcPct val="0"/>
                  </a:spcAft>
                  <a:defRPr sz="2000">
                    <a:solidFill>
                      <a:schemeClr val="tx1"/>
                    </a:solidFill>
                    <a:latin typeface="Tahoma" panose="020B0604030504040204" pitchFamily="34" charset="0"/>
                  </a:defRPr>
                </a:lvl6pPr>
                <a:lvl7pPr marL="2971800" indent="-228600" algn="ctr" eaLnBrk="0" fontAlgn="base" hangingPunct="0">
                  <a:spcBef>
                    <a:spcPct val="0"/>
                  </a:spcBef>
                  <a:spcAft>
                    <a:spcPct val="0"/>
                  </a:spcAft>
                  <a:defRPr sz="2000">
                    <a:solidFill>
                      <a:schemeClr val="tx1"/>
                    </a:solidFill>
                    <a:latin typeface="Tahoma" panose="020B0604030504040204" pitchFamily="34" charset="0"/>
                  </a:defRPr>
                </a:lvl7pPr>
                <a:lvl8pPr marL="3429000" indent="-228600" algn="ctr" eaLnBrk="0" fontAlgn="base" hangingPunct="0">
                  <a:spcBef>
                    <a:spcPct val="0"/>
                  </a:spcBef>
                  <a:spcAft>
                    <a:spcPct val="0"/>
                  </a:spcAft>
                  <a:defRPr sz="2000">
                    <a:solidFill>
                      <a:schemeClr val="tx1"/>
                    </a:solidFill>
                    <a:latin typeface="Tahoma" panose="020B0604030504040204" pitchFamily="34" charset="0"/>
                  </a:defRPr>
                </a:lvl8pPr>
                <a:lvl9pPr marL="3886200" indent="-228600" algn="ctr" eaLnBrk="0" fontAlgn="base" hangingPunct="0">
                  <a:spcBef>
                    <a:spcPct val="0"/>
                  </a:spcBef>
                  <a:spcAft>
                    <a:spcPct val="0"/>
                  </a:spcAft>
                  <a:defRPr sz="2000">
                    <a:solidFill>
                      <a:schemeClr val="tx1"/>
                    </a:solidFill>
                    <a:latin typeface="Tahoma" panose="020B0604030504040204" pitchFamily="34" charset="0"/>
                  </a:defRPr>
                </a:lvl9pPr>
              </a:lstStyle>
              <a:p>
                <a:pPr algn="l" eaLnBrk="1" hangingPunct="1"/>
                <a:r>
                  <a:rPr lang="en-US" altLang="en-US" sz="1600" b="1">
                    <a:solidFill>
                      <a:srgbClr val="CC0000"/>
                    </a:solidFill>
                  </a:rPr>
                  <a:t>Analysis</a:t>
                </a:r>
              </a:p>
            </p:txBody>
          </p:sp>
          <p:sp>
            <p:nvSpPr>
              <p:cNvPr id="18456" name="Text Box 26"/>
              <p:cNvSpPr txBox="1">
                <a:spLocks noChangeArrowheads="1"/>
              </p:cNvSpPr>
              <p:nvPr/>
            </p:nvSpPr>
            <p:spPr bwMode="auto">
              <a:xfrm>
                <a:off x="2527" y="3161"/>
                <a:ext cx="711" cy="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000">
                    <a:solidFill>
                      <a:schemeClr val="tx1"/>
                    </a:solidFill>
                    <a:latin typeface="Tahoma" panose="020B0604030504040204" pitchFamily="34" charset="0"/>
                  </a:defRPr>
                </a:lvl1pPr>
                <a:lvl2pPr marL="742950" indent="-285750" eaLnBrk="0" hangingPunct="0">
                  <a:defRPr sz="2000">
                    <a:solidFill>
                      <a:schemeClr val="tx1"/>
                    </a:solidFill>
                    <a:latin typeface="Tahoma" panose="020B0604030504040204" pitchFamily="34" charset="0"/>
                  </a:defRPr>
                </a:lvl2pPr>
                <a:lvl3pPr marL="1143000" indent="-228600" eaLnBrk="0" hangingPunct="0">
                  <a:defRPr sz="2000">
                    <a:solidFill>
                      <a:schemeClr val="tx1"/>
                    </a:solidFill>
                    <a:latin typeface="Tahoma" panose="020B0604030504040204" pitchFamily="34" charset="0"/>
                  </a:defRPr>
                </a:lvl3pPr>
                <a:lvl4pPr marL="1600200" indent="-228600" eaLnBrk="0" hangingPunct="0">
                  <a:defRPr sz="2000">
                    <a:solidFill>
                      <a:schemeClr val="tx1"/>
                    </a:solidFill>
                    <a:latin typeface="Tahoma" panose="020B0604030504040204" pitchFamily="34" charset="0"/>
                  </a:defRPr>
                </a:lvl4pPr>
                <a:lvl5pPr marL="2057400" indent="-228600" eaLnBrk="0" hangingPunct="0">
                  <a:defRPr sz="2000">
                    <a:solidFill>
                      <a:schemeClr val="tx1"/>
                    </a:solidFill>
                    <a:latin typeface="Tahoma" panose="020B0604030504040204" pitchFamily="34" charset="0"/>
                  </a:defRPr>
                </a:lvl5pPr>
                <a:lvl6pPr marL="2514600" indent="-228600" algn="ctr" eaLnBrk="0" fontAlgn="base" hangingPunct="0">
                  <a:spcBef>
                    <a:spcPct val="0"/>
                  </a:spcBef>
                  <a:spcAft>
                    <a:spcPct val="0"/>
                  </a:spcAft>
                  <a:defRPr sz="2000">
                    <a:solidFill>
                      <a:schemeClr val="tx1"/>
                    </a:solidFill>
                    <a:latin typeface="Tahoma" panose="020B0604030504040204" pitchFamily="34" charset="0"/>
                  </a:defRPr>
                </a:lvl6pPr>
                <a:lvl7pPr marL="2971800" indent="-228600" algn="ctr" eaLnBrk="0" fontAlgn="base" hangingPunct="0">
                  <a:spcBef>
                    <a:spcPct val="0"/>
                  </a:spcBef>
                  <a:spcAft>
                    <a:spcPct val="0"/>
                  </a:spcAft>
                  <a:defRPr sz="2000">
                    <a:solidFill>
                      <a:schemeClr val="tx1"/>
                    </a:solidFill>
                    <a:latin typeface="Tahoma" panose="020B0604030504040204" pitchFamily="34" charset="0"/>
                  </a:defRPr>
                </a:lvl7pPr>
                <a:lvl8pPr marL="3429000" indent="-228600" algn="ctr" eaLnBrk="0" fontAlgn="base" hangingPunct="0">
                  <a:spcBef>
                    <a:spcPct val="0"/>
                  </a:spcBef>
                  <a:spcAft>
                    <a:spcPct val="0"/>
                  </a:spcAft>
                  <a:defRPr sz="2000">
                    <a:solidFill>
                      <a:schemeClr val="tx1"/>
                    </a:solidFill>
                    <a:latin typeface="Tahoma" panose="020B0604030504040204" pitchFamily="34" charset="0"/>
                  </a:defRPr>
                </a:lvl8pPr>
                <a:lvl9pPr marL="3886200" indent="-228600" algn="ctr" eaLnBrk="0" fontAlgn="base" hangingPunct="0">
                  <a:spcBef>
                    <a:spcPct val="0"/>
                  </a:spcBef>
                  <a:spcAft>
                    <a:spcPct val="0"/>
                  </a:spcAft>
                  <a:defRPr sz="2000">
                    <a:solidFill>
                      <a:schemeClr val="tx1"/>
                    </a:solidFill>
                    <a:latin typeface="Tahoma" panose="020B0604030504040204" pitchFamily="34" charset="0"/>
                  </a:defRPr>
                </a:lvl9pPr>
              </a:lstStyle>
              <a:p>
                <a:pPr algn="l" eaLnBrk="1" hangingPunct="1"/>
                <a:r>
                  <a:rPr lang="en-US" altLang="en-US" sz="1600" b="1">
                    <a:solidFill>
                      <a:srgbClr val="CC0000"/>
                    </a:solidFill>
                  </a:rPr>
                  <a:t>Evaluate</a:t>
                </a:r>
              </a:p>
              <a:p>
                <a:pPr algn="l" eaLnBrk="1" hangingPunct="1"/>
                <a:r>
                  <a:rPr lang="en-US" altLang="en-US" sz="1600" b="1">
                    <a:solidFill>
                      <a:srgbClr val="CC0000"/>
                    </a:solidFill>
                  </a:rPr>
                  <a:t>Interpret</a:t>
                </a:r>
              </a:p>
              <a:p>
                <a:pPr algn="l" eaLnBrk="1" hangingPunct="1"/>
                <a:r>
                  <a:rPr lang="en-US" altLang="en-US" sz="1600" b="1">
                    <a:solidFill>
                      <a:srgbClr val="CC0000"/>
                    </a:solidFill>
                  </a:rPr>
                  <a:t>Facilitate</a:t>
                </a:r>
              </a:p>
            </p:txBody>
          </p:sp>
          <p:sp>
            <p:nvSpPr>
              <p:cNvPr id="18457" name="Text Box 27"/>
              <p:cNvSpPr txBox="1">
                <a:spLocks noChangeArrowheads="1"/>
              </p:cNvSpPr>
              <p:nvPr/>
            </p:nvSpPr>
            <p:spPr bwMode="auto">
              <a:xfrm>
                <a:off x="3281" y="3329"/>
                <a:ext cx="815"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000">
                    <a:solidFill>
                      <a:schemeClr val="tx1"/>
                    </a:solidFill>
                    <a:latin typeface="Tahoma" panose="020B0604030504040204" pitchFamily="34" charset="0"/>
                  </a:defRPr>
                </a:lvl1pPr>
                <a:lvl2pPr marL="742950" indent="-285750" eaLnBrk="0" hangingPunct="0">
                  <a:defRPr sz="2000">
                    <a:solidFill>
                      <a:schemeClr val="tx1"/>
                    </a:solidFill>
                    <a:latin typeface="Tahoma" panose="020B0604030504040204" pitchFamily="34" charset="0"/>
                  </a:defRPr>
                </a:lvl2pPr>
                <a:lvl3pPr marL="1143000" indent="-228600" eaLnBrk="0" hangingPunct="0">
                  <a:defRPr sz="2000">
                    <a:solidFill>
                      <a:schemeClr val="tx1"/>
                    </a:solidFill>
                    <a:latin typeface="Tahoma" panose="020B0604030504040204" pitchFamily="34" charset="0"/>
                  </a:defRPr>
                </a:lvl3pPr>
                <a:lvl4pPr marL="1600200" indent="-228600" eaLnBrk="0" hangingPunct="0">
                  <a:defRPr sz="2000">
                    <a:solidFill>
                      <a:schemeClr val="tx1"/>
                    </a:solidFill>
                    <a:latin typeface="Tahoma" panose="020B0604030504040204" pitchFamily="34" charset="0"/>
                  </a:defRPr>
                </a:lvl4pPr>
                <a:lvl5pPr marL="2057400" indent="-228600" eaLnBrk="0" hangingPunct="0">
                  <a:defRPr sz="2000">
                    <a:solidFill>
                      <a:schemeClr val="tx1"/>
                    </a:solidFill>
                    <a:latin typeface="Tahoma" panose="020B0604030504040204" pitchFamily="34" charset="0"/>
                  </a:defRPr>
                </a:lvl5pPr>
                <a:lvl6pPr marL="2514600" indent="-228600" algn="ctr" eaLnBrk="0" fontAlgn="base" hangingPunct="0">
                  <a:spcBef>
                    <a:spcPct val="0"/>
                  </a:spcBef>
                  <a:spcAft>
                    <a:spcPct val="0"/>
                  </a:spcAft>
                  <a:defRPr sz="2000">
                    <a:solidFill>
                      <a:schemeClr val="tx1"/>
                    </a:solidFill>
                    <a:latin typeface="Tahoma" panose="020B0604030504040204" pitchFamily="34" charset="0"/>
                  </a:defRPr>
                </a:lvl6pPr>
                <a:lvl7pPr marL="2971800" indent="-228600" algn="ctr" eaLnBrk="0" fontAlgn="base" hangingPunct="0">
                  <a:spcBef>
                    <a:spcPct val="0"/>
                  </a:spcBef>
                  <a:spcAft>
                    <a:spcPct val="0"/>
                  </a:spcAft>
                  <a:defRPr sz="2000">
                    <a:solidFill>
                      <a:schemeClr val="tx1"/>
                    </a:solidFill>
                    <a:latin typeface="Tahoma" panose="020B0604030504040204" pitchFamily="34" charset="0"/>
                  </a:defRPr>
                </a:lvl7pPr>
                <a:lvl8pPr marL="3429000" indent="-228600" algn="ctr" eaLnBrk="0" fontAlgn="base" hangingPunct="0">
                  <a:spcBef>
                    <a:spcPct val="0"/>
                  </a:spcBef>
                  <a:spcAft>
                    <a:spcPct val="0"/>
                  </a:spcAft>
                  <a:defRPr sz="2000">
                    <a:solidFill>
                      <a:schemeClr val="tx1"/>
                    </a:solidFill>
                    <a:latin typeface="Tahoma" panose="020B0604030504040204" pitchFamily="34" charset="0"/>
                  </a:defRPr>
                </a:lvl8pPr>
                <a:lvl9pPr marL="3886200" indent="-228600" algn="ctr" eaLnBrk="0" fontAlgn="base" hangingPunct="0">
                  <a:spcBef>
                    <a:spcPct val="0"/>
                  </a:spcBef>
                  <a:spcAft>
                    <a:spcPct val="0"/>
                  </a:spcAft>
                  <a:defRPr sz="2000">
                    <a:solidFill>
                      <a:schemeClr val="tx1"/>
                    </a:solidFill>
                    <a:latin typeface="Tahoma" panose="020B0604030504040204" pitchFamily="34" charset="0"/>
                  </a:defRPr>
                </a:lvl9pPr>
              </a:lstStyle>
              <a:p>
                <a:pPr algn="l" eaLnBrk="1" hangingPunct="1"/>
                <a:r>
                  <a:rPr lang="en-US" altLang="en-US" sz="1400" b="1">
                    <a:solidFill>
                      <a:srgbClr val="800080"/>
                    </a:solidFill>
                  </a:rPr>
                  <a:t>Recommend</a:t>
                </a:r>
              </a:p>
            </p:txBody>
          </p:sp>
          <p:sp>
            <p:nvSpPr>
              <p:cNvPr id="18458" name="Text Box 28"/>
              <p:cNvSpPr txBox="1">
                <a:spLocks noChangeArrowheads="1"/>
              </p:cNvSpPr>
              <p:nvPr/>
            </p:nvSpPr>
            <p:spPr bwMode="auto">
              <a:xfrm>
                <a:off x="4091" y="3138"/>
                <a:ext cx="569"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000">
                    <a:solidFill>
                      <a:schemeClr val="tx1"/>
                    </a:solidFill>
                    <a:latin typeface="Tahoma" panose="020B0604030504040204" pitchFamily="34" charset="0"/>
                  </a:defRPr>
                </a:lvl1pPr>
                <a:lvl2pPr marL="742950" indent="-285750" eaLnBrk="0" hangingPunct="0">
                  <a:defRPr sz="2000">
                    <a:solidFill>
                      <a:schemeClr val="tx1"/>
                    </a:solidFill>
                    <a:latin typeface="Tahoma" panose="020B0604030504040204" pitchFamily="34" charset="0"/>
                  </a:defRPr>
                </a:lvl2pPr>
                <a:lvl3pPr marL="1143000" indent="-228600" eaLnBrk="0" hangingPunct="0">
                  <a:defRPr sz="2000">
                    <a:solidFill>
                      <a:schemeClr val="tx1"/>
                    </a:solidFill>
                    <a:latin typeface="Tahoma" panose="020B0604030504040204" pitchFamily="34" charset="0"/>
                  </a:defRPr>
                </a:lvl3pPr>
                <a:lvl4pPr marL="1600200" indent="-228600" eaLnBrk="0" hangingPunct="0">
                  <a:defRPr sz="2000">
                    <a:solidFill>
                      <a:schemeClr val="tx1"/>
                    </a:solidFill>
                    <a:latin typeface="Tahoma" panose="020B0604030504040204" pitchFamily="34" charset="0"/>
                  </a:defRPr>
                </a:lvl4pPr>
                <a:lvl5pPr marL="2057400" indent="-228600" eaLnBrk="0" hangingPunct="0">
                  <a:defRPr sz="2000">
                    <a:solidFill>
                      <a:schemeClr val="tx1"/>
                    </a:solidFill>
                    <a:latin typeface="Tahoma" panose="020B0604030504040204" pitchFamily="34" charset="0"/>
                  </a:defRPr>
                </a:lvl5pPr>
                <a:lvl6pPr marL="2514600" indent="-228600" algn="ctr" eaLnBrk="0" fontAlgn="base" hangingPunct="0">
                  <a:spcBef>
                    <a:spcPct val="0"/>
                  </a:spcBef>
                  <a:spcAft>
                    <a:spcPct val="0"/>
                  </a:spcAft>
                  <a:defRPr sz="2000">
                    <a:solidFill>
                      <a:schemeClr val="tx1"/>
                    </a:solidFill>
                    <a:latin typeface="Tahoma" panose="020B0604030504040204" pitchFamily="34" charset="0"/>
                  </a:defRPr>
                </a:lvl6pPr>
                <a:lvl7pPr marL="2971800" indent="-228600" algn="ctr" eaLnBrk="0" fontAlgn="base" hangingPunct="0">
                  <a:spcBef>
                    <a:spcPct val="0"/>
                  </a:spcBef>
                  <a:spcAft>
                    <a:spcPct val="0"/>
                  </a:spcAft>
                  <a:defRPr sz="2000">
                    <a:solidFill>
                      <a:schemeClr val="tx1"/>
                    </a:solidFill>
                    <a:latin typeface="Tahoma" panose="020B0604030504040204" pitchFamily="34" charset="0"/>
                  </a:defRPr>
                </a:lvl7pPr>
                <a:lvl8pPr marL="3429000" indent="-228600" algn="ctr" eaLnBrk="0" fontAlgn="base" hangingPunct="0">
                  <a:spcBef>
                    <a:spcPct val="0"/>
                  </a:spcBef>
                  <a:spcAft>
                    <a:spcPct val="0"/>
                  </a:spcAft>
                  <a:defRPr sz="2000">
                    <a:solidFill>
                      <a:schemeClr val="tx1"/>
                    </a:solidFill>
                    <a:latin typeface="Tahoma" panose="020B0604030504040204" pitchFamily="34" charset="0"/>
                  </a:defRPr>
                </a:lvl8pPr>
                <a:lvl9pPr marL="3886200" indent="-228600" algn="ctr" eaLnBrk="0" fontAlgn="base" hangingPunct="0">
                  <a:spcBef>
                    <a:spcPct val="0"/>
                  </a:spcBef>
                  <a:spcAft>
                    <a:spcPct val="0"/>
                  </a:spcAft>
                  <a:defRPr sz="2000">
                    <a:solidFill>
                      <a:schemeClr val="tx1"/>
                    </a:solidFill>
                    <a:latin typeface="Tahoma" panose="020B0604030504040204" pitchFamily="34" charset="0"/>
                  </a:defRPr>
                </a:lvl9pPr>
              </a:lstStyle>
              <a:p>
                <a:pPr algn="l" eaLnBrk="1" hangingPunct="1"/>
                <a:r>
                  <a:rPr lang="en-US" altLang="en-US" sz="1600" b="1">
                    <a:solidFill>
                      <a:srgbClr val="CC0000"/>
                    </a:solidFill>
                  </a:rPr>
                  <a:t>Market</a:t>
                </a:r>
                <a:br>
                  <a:rPr lang="en-US" altLang="en-US" sz="1600" b="1">
                    <a:solidFill>
                      <a:srgbClr val="CC0000"/>
                    </a:solidFill>
                  </a:rPr>
                </a:br>
                <a:r>
                  <a:rPr lang="en-US" altLang="en-US" sz="1600" b="1">
                    <a:solidFill>
                      <a:srgbClr val="CC0000"/>
                    </a:solidFill>
                  </a:rPr>
                  <a:t>Plan</a:t>
                </a:r>
              </a:p>
            </p:txBody>
          </p:sp>
          <p:sp>
            <p:nvSpPr>
              <p:cNvPr id="18459" name="Text Box 29"/>
              <p:cNvSpPr txBox="1">
                <a:spLocks noChangeArrowheads="1"/>
              </p:cNvSpPr>
              <p:nvPr/>
            </p:nvSpPr>
            <p:spPr bwMode="auto">
              <a:xfrm>
                <a:off x="4091" y="3438"/>
                <a:ext cx="710"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000">
                    <a:solidFill>
                      <a:schemeClr val="tx1"/>
                    </a:solidFill>
                    <a:latin typeface="Tahoma" panose="020B0604030504040204" pitchFamily="34" charset="0"/>
                  </a:defRPr>
                </a:lvl1pPr>
                <a:lvl2pPr marL="742950" indent="-285750" eaLnBrk="0" hangingPunct="0">
                  <a:defRPr sz="2000">
                    <a:solidFill>
                      <a:schemeClr val="tx1"/>
                    </a:solidFill>
                    <a:latin typeface="Tahoma" panose="020B0604030504040204" pitchFamily="34" charset="0"/>
                  </a:defRPr>
                </a:lvl2pPr>
                <a:lvl3pPr marL="1143000" indent="-228600" eaLnBrk="0" hangingPunct="0">
                  <a:defRPr sz="2000">
                    <a:solidFill>
                      <a:schemeClr val="tx1"/>
                    </a:solidFill>
                    <a:latin typeface="Tahoma" panose="020B0604030504040204" pitchFamily="34" charset="0"/>
                  </a:defRPr>
                </a:lvl3pPr>
                <a:lvl4pPr marL="1600200" indent="-228600" eaLnBrk="0" hangingPunct="0">
                  <a:defRPr sz="2000">
                    <a:solidFill>
                      <a:schemeClr val="tx1"/>
                    </a:solidFill>
                    <a:latin typeface="Tahoma" panose="020B0604030504040204" pitchFamily="34" charset="0"/>
                  </a:defRPr>
                </a:lvl4pPr>
                <a:lvl5pPr marL="2057400" indent="-228600" eaLnBrk="0" hangingPunct="0">
                  <a:defRPr sz="2000">
                    <a:solidFill>
                      <a:schemeClr val="tx1"/>
                    </a:solidFill>
                    <a:latin typeface="Tahoma" panose="020B0604030504040204" pitchFamily="34" charset="0"/>
                  </a:defRPr>
                </a:lvl5pPr>
                <a:lvl6pPr marL="2514600" indent="-228600" algn="ctr" eaLnBrk="0" fontAlgn="base" hangingPunct="0">
                  <a:spcBef>
                    <a:spcPct val="0"/>
                  </a:spcBef>
                  <a:spcAft>
                    <a:spcPct val="0"/>
                  </a:spcAft>
                  <a:defRPr sz="2000">
                    <a:solidFill>
                      <a:schemeClr val="tx1"/>
                    </a:solidFill>
                    <a:latin typeface="Tahoma" panose="020B0604030504040204" pitchFamily="34" charset="0"/>
                  </a:defRPr>
                </a:lvl6pPr>
                <a:lvl7pPr marL="2971800" indent="-228600" algn="ctr" eaLnBrk="0" fontAlgn="base" hangingPunct="0">
                  <a:spcBef>
                    <a:spcPct val="0"/>
                  </a:spcBef>
                  <a:spcAft>
                    <a:spcPct val="0"/>
                  </a:spcAft>
                  <a:defRPr sz="2000">
                    <a:solidFill>
                      <a:schemeClr val="tx1"/>
                    </a:solidFill>
                    <a:latin typeface="Tahoma" panose="020B0604030504040204" pitchFamily="34" charset="0"/>
                  </a:defRPr>
                </a:lvl7pPr>
                <a:lvl8pPr marL="3429000" indent="-228600" algn="ctr" eaLnBrk="0" fontAlgn="base" hangingPunct="0">
                  <a:spcBef>
                    <a:spcPct val="0"/>
                  </a:spcBef>
                  <a:spcAft>
                    <a:spcPct val="0"/>
                  </a:spcAft>
                  <a:defRPr sz="2000">
                    <a:solidFill>
                      <a:schemeClr val="tx1"/>
                    </a:solidFill>
                    <a:latin typeface="Tahoma" panose="020B0604030504040204" pitchFamily="34" charset="0"/>
                  </a:defRPr>
                </a:lvl8pPr>
                <a:lvl9pPr marL="3886200" indent="-228600" algn="ctr" eaLnBrk="0" fontAlgn="base" hangingPunct="0">
                  <a:spcBef>
                    <a:spcPct val="0"/>
                  </a:spcBef>
                  <a:spcAft>
                    <a:spcPct val="0"/>
                  </a:spcAft>
                  <a:defRPr sz="2000">
                    <a:solidFill>
                      <a:schemeClr val="tx1"/>
                    </a:solidFill>
                    <a:latin typeface="Tahoma" panose="020B0604030504040204" pitchFamily="34" charset="0"/>
                  </a:defRPr>
                </a:lvl9pPr>
              </a:lstStyle>
              <a:p>
                <a:pPr algn="l" eaLnBrk="1" hangingPunct="1"/>
                <a:r>
                  <a:rPr lang="en-US" altLang="en-US" sz="1600" b="1"/>
                  <a:t>Research</a:t>
                </a:r>
              </a:p>
            </p:txBody>
          </p:sp>
          <p:sp>
            <p:nvSpPr>
              <p:cNvPr id="18460" name="Text Box 30"/>
              <p:cNvSpPr txBox="1">
                <a:spLocks noChangeArrowheads="1"/>
              </p:cNvSpPr>
              <p:nvPr/>
            </p:nvSpPr>
            <p:spPr bwMode="auto">
              <a:xfrm>
                <a:off x="4801" y="3122"/>
                <a:ext cx="751" cy="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000">
                    <a:solidFill>
                      <a:schemeClr val="tx1"/>
                    </a:solidFill>
                    <a:latin typeface="Tahoma" panose="020B0604030504040204" pitchFamily="34" charset="0"/>
                  </a:defRPr>
                </a:lvl1pPr>
                <a:lvl2pPr marL="742950" indent="-285750" eaLnBrk="0" hangingPunct="0">
                  <a:defRPr sz="2000">
                    <a:solidFill>
                      <a:schemeClr val="tx1"/>
                    </a:solidFill>
                    <a:latin typeface="Tahoma" panose="020B0604030504040204" pitchFamily="34" charset="0"/>
                  </a:defRPr>
                </a:lvl2pPr>
                <a:lvl3pPr marL="1143000" indent="-228600" eaLnBrk="0" hangingPunct="0">
                  <a:defRPr sz="2000">
                    <a:solidFill>
                      <a:schemeClr val="tx1"/>
                    </a:solidFill>
                    <a:latin typeface="Tahoma" panose="020B0604030504040204" pitchFamily="34" charset="0"/>
                  </a:defRPr>
                </a:lvl3pPr>
                <a:lvl4pPr marL="1600200" indent="-228600" eaLnBrk="0" hangingPunct="0">
                  <a:defRPr sz="2000">
                    <a:solidFill>
                      <a:schemeClr val="tx1"/>
                    </a:solidFill>
                    <a:latin typeface="Tahoma" panose="020B0604030504040204" pitchFamily="34" charset="0"/>
                  </a:defRPr>
                </a:lvl4pPr>
                <a:lvl5pPr marL="2057400" indent="-228600" eaLnBrk="0" hangingPunct="0">
                  <a:defRPr sz="2000">
                    <a:solidFill>
                      <a:schemeClr val="tx1"/>
                    </a:solidFill>
                    <a:latin typeface="Tahoma" panose="020B0604030504040204" pitchFamily="34" charset="0"/>
                  </a:defRPr>
                </a:lvl5pPr>
                <a:lvl6pPr marL="2514600" indent="-228600" algn="ctr" eaLnBrk="0" fontAlgn="base" hangingPunct="0">
                  <a:spcBef>
                    <a:spcPct val="0"/>
                  </a:spcBef>
                  <a:spcAft>
                    <a:spcPct val="0"/>
                  </a:spcAft>
                  <a:defRPr sz="2000">
                    <a:solidFill>
                      <a:schemeClr val="tx1"/>
                    </a:solidFill>
                    <a:latin typeface="Tahoma" panose="020B0604030504040204" pitchFamily="34" charset="0"/>
                  </a:defRPr>
                </a:lvl6pPr>
                <a:lvl7pPr marL="2971800" indent="-228600" algn="ctr" eaLnBrk="0" fontAlgn="base" hangingPunct="0">
                  <a:spcBef>
                    <a:spcPct val="0"/>
                  </a:spcBef>
                  <a:spcAft>
                    <a:spcPct val="0"/>
                  </a:spcAft>
                  <a:defRPr sz="2000">
                    <a:solidFill>
                      <a:schemeClr val="tx1"/>
                    </a:solidFill>
                    <a:latin typeface="Tahoma" panose="020B0604030504040204" pitchFamily="34" charset="0"/>
                  </a:defRPr>
                </a:lvl7pPr>
                <a:lvl8pPr marL="3429000" indent="-228600" algn="ctr" eaLnBrk="0" fontAlgn="base" hangingPunct="0">
                  <a:spcBef>
                    <a:spcPct val="0"/>
                  </a:spcBef>
                  <a:spcAft>
                    <a:spcPct val="0"/>
                  </a:spcAft>
                  <a:defRPr sz="2000">
                    <a:solidFill>
                      <a:schemeClr val="tx1"/>
                    </a:solidFill>
                    <a:latin typeface="Tahoma" panose="020B0604030504040204" pitchFamily="34" charset="0"/>
                  </a:defRPr>
                </a:lvl8pPr>
                <a:lvl9pPr marL="3886200" indent="-228600" algn="ctr" eaLnBrk="0" fontAlgn="base" hangingPunct="0">
                  <a:spcBef>
                    <a:spcPct val="0"/>
                  </a:spcBef>
                  <a:spcAft>
                    <a:spcPct val="0"/>
                  </a:spcAft>
                  <a:defRPr sz="2000">
                    <a:solidFill>
                      <a:schemeClr val="tx1"/>
                    </a:solidFill>
                    <a:latin typeface="Tahoma" panose="020B0604030504040204" pitchFamily="34" charset="0"/>
                  </a:defRPr>
                </a:lvl9pPr>
              </a:lstStyle>
              <a:p>
                <a:pPr algn="l" eaLnBrk="1" hangingPunct="1"/>
                <a:r>
                  <a:rPr lang="en-US" altLang="en-US" sz="1600" b="1">
                    <a:solidFill>
                      <a:srgbClr val="800080"/>
                    </a:solidFill>
                  </a:rPr>
                  <a:t>Advise</a:t>
                </a:r>
              </a:p>
              <a:p>
                <a:pPr algn="l" eaLnBrk="1" hangingPunct="1"/>
                <a:r>
                  <a:rPr lang="en-US" altLang="en-US" sz="1600" b="1">
                    <a:solidFill>
                      <a:srgbClr val="800080"/>
                    </a:solidFill>
                  </a:rPr>
                  <a:t>Assist</a:t>
                </a:r>
              </a:p>
              <a:p>
                <a:pPr algn="l" eaLnBrk="1" hangingPunct="1"/>
                <a:r>
                  <a:rPr lang="en-US" altLang="en-US" sz="1600" b="1">
                    <a:solidFill>
                      <a:srgbClr val="800080"/>
                    </a:solidFill>
                  </a:rPr>
                  <a:t>Execution</a:t>
                </a:r>
              </a:p>
            </p:txBody>
          </p:sp>
          <p:sp>
            <p:nvSpPr>
              <p:cNvPr id="18461" name="Text Box 31"/>
              <p:cNvSpPr txBox="1">
                <a:spLocks noChangeArrowheads="1"/>
              </p:cNvSpPr>
              <p:nvPr/>
            </p:nvSpPr>
            <p:spPr bwMode="auto">
              <a:xfrm>
                <a:off x="3346" y="1192"/>
                <a:ext cx="1085"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000">
                    <a:solidFill>
                      <a:schemeClr val="tx1"/>
                    </a:solidFill>
                    <a:latin typeface="Tahoma" panose="020B0604030504040204" pitchFamily="34" charset="0"/>
                  </a:defRPr>
                </a:lvl1pPr>
                <a:lvl2pPr marL="742950" indent="-285750" eaLnBrk="0" hangingPunct="0">
                  <a:defRPr sz="2000">
                    <a:solidFill>
                      <a:schemeClr val="tx1"/>
                    </a:solidFill>
                    <a:latin typeface="Tahoma" panose="020B0604030504040204" pitchFamily="34" charset="0"/>
                  </a:defRPr>
                </a:lvl2pPr>
                <a:lvl3pPr marL="1143000" indent="-228600" eaLnBrk="0" hangingPunct="0">
                  <a:defRPr sz="2000">
                    <a:solidFill>
                      <a:schemeClr val="tx1"/>
                    </a:solidFill>
                    <a:latin typeface="Tahoma" panose="020B0604030504040204" pitchFamily="34" charset="0"/>
                  </a:defRPr>
                </a:lvl3pPr>
                <a:lvl4pPr marL="1600200" indent="-228600" eaLnBrk="0" hangingPunct="0">
                  <a:defRPr sz="2000">
                    <a:solidFill>
                      <a:schemeClr val="tx1"/>
                    </a:solidFill>
                    <a:latin typeface="Tahoma" panose="020B0604030504040204" pitchFamily="34" charset="0"/>
                  </a:defRPr>
                </a:lvl4pPr>
                <a:lvl5pPr marL="2057400" indent="-228600" eaLnBrk="0" hangingPunct="0">
                  <a:defRPr sz="2000">
                    <a:solidFill>
                      <a:schemeClr val="tx1"/>
                    </a:solidFill>
                    <a:latin typeface="Tahoma" panose="020B0604030504040204" pitchFamily="34" charset="0"/>
                  </a:defRPr>
                </a:lvl5pPr>
                <a:lvl6pPr marL="2514600" indent="-228600" algn="ctr" eaLnBrk="0" fontAlgn="base" hangingPunct="0">
                  <a:spcBef>
                    <a:spcPct val="0"/>
                  </a:spcBef>
                  <a:spcAft>
                    <a:spcPct val="0"/>
                  </a:spcAft>
                  <a:defRPr sz="2000">
                    <a:solidFill>
                      <a:schemeClr val="tx1"/>
                    </a:solidFill>
                    <a:latin typeface="Tahoma" panose="020B0604030504040204" pitchFamily="34" charset="0"/>
                  </a:defRPr>
                </a:lvl6pPr>
                <a:lvl7pPr marL="2971800" indent="-228600" algn="ctr" eaLnBrk="0" fontAlgn="base" hangingPunct="0">
                  <a:spcBef>
                    <a:spcPct val="0"/>
                  </a:spcBef>
                  <a:spcAft>
                    <a:spcPct val="0"/>
                  </a:spcAft>
                  <a:defRPr sz="2000">
                    <a:solidFill>
                      <a:schemeClr val="tx1"/>
                    </a:solidFill>
                    <a:latin typeface="Tahoma" panose="020B0604030504040204" pitchFamily="34" charset="0"/>
                  </a:defRPr>
                </a:lvl7pPr>
                <a:lvl8pPr marL="3429000" indent="-228600" algn="ctr" eaLnBrk="0" fontAlgn="base" hangingPunct="0">
                  <a:spcBef>
                    <a:spcPct val="0"/>
                  </a:spcBef>
                  <a:spcAft>
                    <a:spcPct val="0"/>
                  </a:spcAft>
                  <a:defRPr sz="2000">
                    <a:solidFill>
                      <a:schemeClr val="tx1"/>
                    </a:solidFill>
                    <a:latin typeface="Tahoma" panose="020B0604030504040204" pitchFamily="34" charset="0"/>
                  </a:defRPr>
                </a:lvl8pPr>
                <a:lvl9pPr marL="3886200" indent="-228600" algn="ctr" eaLnBrk="0" fontAlgn="base" hangingPunct="0">
                  <a:spcBef>
                    <a:spcPct val="0"/>
                  </a:spcBef>
                  <a:spcAft>
                    <a:spcPct val="0"/>
                  </a:spcAft>
                  <a:defRPr sz="2000">
                    <a:solidFill>
                      <a:schemeClr val="tx1"/>
                    </a:solidFill>
                    <a:latin typeface="Tahoma" panose="020B0604030504040204" pitchFamily="34" charset="0"/>
                  </a:defRPr>
                </a:lvl9pPr>
              </a:lstStyle>
              <a:p>
                <a:pPr algn="l" eaLnBrk="1" hangingPunct="1"/>
                <a:r>
                  <a:rPr lang="en-US" altLang="en-US" sz="1400" b="1">
                    <a:solidFill>
                      <a:srgbClr val="CC0000"/>
                    </a:solidFill>
                  </a:rPr>
                  <a:t>Opportunity scan</a:t>
                </a:r>
              </a:p>
            </p:txBody>
          </p:sp>
          <p:sp>
            <p:nvSpPr>
              <p:cNvPr id="18462" name="Text Box 32"/>
              <p:cNvSpPr txBox="1">
                <a:spLocks noChangeArrowheads="1"/>
              </p:cNvSpPr>
              <p:nvPr/>
            </p:nvSpPr>
            <p:spPr bwMode="auto">
              <a:xfrm>
                <a:off x="3330" y="1364"/>
                <a:ext cx="1141"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000">
                    <a:solidFill>
                      <a:schemeClr val="tx1"/>
                    </a:solidFill>
                    <a:latin typeface="Tahoma" panose="020B0604030504040204" pitchFamily="34" charset="0"/>
                  </a:defRPr>
                </a:lvl1pPr>
                <a:lvl2pPr marL="742950" indent="-285750" eaLnBrk="0" hangingPunct="0">
                  <a:defRPr sz="2000">
                    <a:solidFill>
                      <a:schemeClr val="tx1"/>
                    </a:solidFill>
                    <a:latin typeface="Tahoma" panose="020B0604030504040204" pitchFamily="34" charset="0"/>
                  </a:defRPr>
                </a:lvl2pPr>
                <a:lvl3pPr marL="1143000" indent="-228600" eaLnBrk="0" hangingPunct="0">
                  <a:defRPr sz="2000">
                    <a:solidFill>
                      <a:schemeClr val="tx1"/>
                    </a:solidFill>
                    <a:latin typeface="Tahoma" panose="020B0604030504040204" pitchFamily="34" charset="0"/>
                  </a:defRPr>
                </a:lvl3pPr>
                <a:lvl4pPr marL="1600200" indent="-228600" eaLnBrk="0" hangingPunct="0">
                  <a:defRPr sz="2000">
                    <a:solidFill>
                      <a:schemeClr val="tx1"/>
                    </a:solidFill>
                    <a:latin typeface="Tahoma" panose="020B0604030504040204" pitchFamily="34" charset="0"/>
                  </a:defRPr>
                </a:lvl4pPr>
                <a:lvl5pPr marL="2057400" indent="-228600" eaLnBrk="0" hangingPunct="0">
                  <a:defRPr sz="2000">
                    <a:solidFill>
                      <a:schemeClr val="tx1"/>
                    </a:solidFill>
                    <a:latin typeface="Tahoma" panose="020B0604030504040204" pitchFamily="34" charset="0"/>
                  </a:defRPr>
                </a:lvl5pPr>
                <a:lvl6pPr marL="2514600" indent="-228600" algn="ctr" eaLnBrk="0" fontAlgn="base" hangingPunct="0">
                  <a:spcBef>
                    <a:spcPct val="0"/>
                  </a:spcBef>
                  <a:spcAft>
                    <a:spcPct val="0"/>
                  </a:spcAft>
                  <a:defRPr sz="2000">
                    <a:solidFill>
                      <a:schemeClr val="tx1"/>
                    </a:solidFill>
                    <a:latin typeface="Tahoma" panose="020B0604030504040204" pitchFamily="34" charset="0"/>
                  </a:defRPr>
                </a:lvl6pPr>
                <a:lvl7pPr marL="2971800" indent="-228600" algn="ctr" eaLnBrk="0" fontAlgn="base" hangingPunct="0">
                  <a:spcBef>
                    <a:spcPct val="0"/>
                  </a:spcBef>
                  <a:spcAft>
                    <a:spcPct val="0"/>
                  </a:spcAft>
                  <a:defRPr sz="2000">
                    <a:solidFill>
                      <a:schemeClr val="tx1"/>
                    </a:solidFill>
                    <a:latin typeface="Tahoma" panose="020B0604030504040204" pitchFamily="34" charset="0"/>
                  </a:defRPr>
                </a:lvl7pPr>
                <a:lvl8pPr marL="3429000" indent="-228600" algn="ctr" eaLnBrk="0" fontAlgn="base" hangingPunct="0">
                  <a:spcBef>
                    <a:spcPct val="0"/>
                  </a:spcBef>
                  <a:spcAft>
                    <a:spcPct val="0"/>
                  </a:spcAft>
                  <a:defRPr sz="2000">
                    <a:solidFill>
                      <a:schemeClr val="tx1"/>
                    </a:solidFill>
                    <a:latin typeface="Tahoma" panose="020B0604030504040204" pitchFamily="34" charset="0"/>
                  </a:defRPr>
                </a:lvl8pPr>
                <a:lvl9pPr marL="3886200" indent="-228600" algn="ctr" eaLnBrk="0" fontAlgn="base" hangingPunct="0">
                  <a:spcBef>
                    <a:spcPct val="0"/>
                  </a:spcBef>
                  <a:spcAft>
                    <a:spcPct val="0"/>
                  </a:spcAft>
                  <a:defRPr sz="2000">
                    <a:solidFill>
                      <a:schemeClr val="tx1"/>
                    </a:solidFill>
                    <a:latin typeface="Tahoma" panose="020B0604030504040204" pitchFamily="34" charset="0"/>
                  </a:defRPr>
                </a:lvl9pPr>
              </a:lstStyle>
              <a:p>
                <a:pPr algn="l" eaLnBrk="1" hangingPunct="1"/>
                <a:r>
                  <a:rPr lang="en-US" altLang="en-US" sz="1400" b="1">
                    <a:solidFill>
                      <a:srgbClr val="CC0000"/>
                    </a:solidFill>
                  </a:rPr>
                  <a:t>Option generation</a:t>
                </a:r>
              </a:p>
            </p:txBody>
          </p:sp>
          <p:sp>
            <p:nvSpPr>
              <p:cNvPr id="18463" name="Text Box 33"/>
              <p:cNvSpPr txBox="1">
                <a:spLocks noChangeArrowheads="1"/>
              </p:cNvSpPr>
              <p:nvPr/>
            </p:nvSpPr>
            <p:spPr bwMode="auto">
              <a:xfrm>
                <a:off x="3479" y="1546"/>
                <a:ext cx="932"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000">
                    <a:solidFill>
                      <a:schemeClr val="tx1"/>
                    </a:solidFill>
                    <a:latin typeface="Tahoma" panose="020B0604030504040204" pitchFamily="34" charset="0"/>
                  </a:defRPr>
                </a:lvl1pPr>
                <a:lvl2pPr marL="742950" indent="-285750" eaLnBrk="0" hangingPunct="0">
                  <a:defRPr sz="2000">
                    <a:solidFill>
                      <a:schemeClr val="tx1"/>
                    </a:solidFill>
                    <a:latin typeface="Tahoma" panose="020B0604030504040204" pitchFamily="34" charset="0"/>
                  </a:defRPr>
                </a:lvl2pPr>
                <a:lvl3pPr marL="1143000" indent="-228600" eaLnBrk="0" hangingPunct="0">
                  <a:defRPr sz="2000">
                    <a:solidFill>
                      <a:schemeClr val="tx1"/>
                    </a:solidFill>
                    <a:latin typeface="Tahoma" panose="020B0604030504040204" pitchFamily="34" charset="0"/>
                  </a:defRPr>
                </a:lvl3pPr>
                <a:lvl4pPr marL="1600200" indent="-228600" eaLnBrk="0" hangingPunct="0">
                  <a:defRPr sz="2000">
                    <a:solidFill>
                      <a:schemeClr val="tx1"/>
                    </a:solidFill>
                    <a:latin typeface="Tahoma" panose="020B0604030504040204" pitchFamily="34" charset="0"/>
                  </a:defRPr>
                </a:lvl4pPr>
                <a:lvl5pPr marL="2057400" indent="-228600" eaLnBrk="0" hangingPunct="0">
                  <a:defRPr sz="2000">
                    <a:solidFill>
                      <a:schemeClr val="tx1"/>
                    </a:solidFill>
                    <a:latin typeface="Tahoma" panose="020B0604030504040204" pitchFamily="34" charset="0"/>
                  </a:defRPr>
                </a:lvl5pPr>
                <a:lvl6pPr marL="2514600" indent="-228600" algn="ctr" eaLnBrk="0" fontAlgn="base" hangingPunct="0">
                  <a:spcBef>
                    <a:spcPct val="0"/>
                  </a:spcBef>
                  <a:spcAft>
                    <a:spcPct val="0"/>
                  </a:spcAft>
                  <a:defRPr sz="2000">
                    <a:solidFill>
                      <a:schemeClr val="tx1"/>
                    </a:solidFill>
                    <a:latin typeface="Tahoma" panose="020B0604030504040204" pitchFamily="34" charset="0"/>
                  </a:defRPr>
                </a:lvl6pPr>
                <a:lvl7pPr marL="2971800" indent="-228600" algn="ctr" eaLnBrk="0" fontAlgn="base" hangingPunct="0">
                  <a:spcBef>
                    <a:spcPct val="0"/>
                  </a:spcBef>
                  <a:spcAft>
                    <a:spcPct val="0"/>
                  </a:spcAft>
                  <a:defRPr sz="2000">
                    <a:solidFill>
                      <a:schemeClr val="tx1"/>
                    </a:solidFill>
                    <a:latin typeface="Tahoma" panose="020B0604030504040204" pitchFamily="34" charset="0"/>
                  </a:defRPr>
                </a:lvl7pPr>
                <a:lvl8pPr marL="3429000" indent="-228600" algn="ctr" eaLnBrk="0" fontAlgn="base" hangingPunct="0">
                  <a:spcBef>
                    <a:spcPct val="0"/>
                  </a:spcBef>
                  <a:spcAft>
                    <a:spcPct val="0"/>
                  </a:spcAft>
                  <a:defRPr sz="2000">
                    <a:solidFill>
                      <a:schemeClr val="tx1"/>
                    </a:solidFill>
                    <a:latin typeface="Tahoma" panose="020B0604030504040204" pitchFamily="34" charset="0"/>
                  </a:defRPr>
                </a:lvl8pPr>
                <a:lvl9pPr marL="3886200" indent="-228600" algn="ctr" eaLnBrk="0" fontAlgn="base" hangingPunct="0">
                  <a:spcBef>
                    <a:spcPct val="0"/>
                  </a:spcBef>
                  <a:spcAft>
                    <a:spcPct val="0"/>
                  </a:spcAft>
                  <a:defRPr sz="2000">
                    <a:solidFill>
                      <a:schemeClr val="tx1"/>
                    </a:solidFill>
                    <a:latin typeface="Tahoma" panose="020B0604030504040204" pitchFamily="34" charset="0"/>
                  </a:defRPr>
                </a:lvl9pPr>
              </a:lstStyle>
              <a:p>
                <a:pPr algn="l" eaLnBrk="1" hangingPunct="1"/>
                <a:r>
                  <a:rPr lang="en-US" altLang="en-US" sz="1400" b="1">
                    <a:solidFill>
                      <a:srgbClr val="CC0000"/>
                    </a:solidFill>
                  </a:rPr>
                  <a:t>Refine options</a:t>
                </a:r>
              </a:p>
            </p:txBody>
          </p:sp>
          <p:sp>
            <p:nvSpPr>
              <p:cNvPr id="18464" name="Text Box 34"/>
              <p:cNvSpPr txBox="1">
                <a:spLocks noChangeArrowheads="1"/>
              </p:cNvSpPr>
              <p:nvPr/>
            </p:nvSpPr>
            <p:spPr bwMode="auto">
              <a:xfrm>
                <a:off x="3582" y="1735"/>
                <a:ext cx="594"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000">
                    <a:solidFill>
                      <a:schemeClr val="tx1"/>
                    </a:solidFill>
                    <a:latin typeface="Tahoma" panose="020B0604030504040204" pitchFamily="34" charset="0"/>
                  </a:defRPr>
                </a:lvl1pPr>
                <a:lvl2pPr marL="742950" indent="-285750" eaLnBrk="0" hangingPunct="0">
                  <a:defRPr sz="2000">
                    <a:solidFill>
                      <a:schemeClr val="tx1"/>
                    </a:solidFill>
                    <a:latin typeface="Tahoma" panose="020B0604030504040204" pitchFamily="34" charset="0"/>
                  </a:defRPr>
                </a:lvl2pPr>
                <a:lvl3pPr marL="1143000" indent="-228600" eaLnBrk="0" hangingPunct="0">
                  <a:defRPr sz="2000">
                    <a:solidFill>
                      <a:schemeClr val="tx1"/>
                    </a:solidFill>
                    <a:latin typeface="Tahoma" panose="020B0604030504040204" pitchFamily="34" charset="0"/>
                  </a:defRPr>
                </a:lvl3pPr>
                <a:lvl4pPr marL="1600200" indent="-228600" eaLnBrk="0" hangingPunct="0">
                  <a:defRPr sz="2000">
                    <a:solidFill>
                      <a:schemeClr val="tx1"/>
                    </a:solidFill>
                    <a:latin typeface="Tahoma" panose="020B0604030504040204" pitchFamily="34" charset="0"/>
                  </a:defRPr>
                </a:lvl4pPr>
                <a:lvl5pPr marL="2057400" indent="-228600" eaLnBrk="0" hangingPunct="0">
                  <a:defRPr sz="2000">
                    <a:solidFill>
                      <a:schemeClr val="tx1"/>
                    </a:solidFill>
                    <a:latin typeface="Tahoma" panose="020B0604030504040204" pitchFamily="34" charset="0"/>
                  </a:defRPr>
                </a:lvl5pPr>
                <a:lvl6pPr marL="2514600" indent="-228600" algn="ctr" eaLnBrk="0" fontAlgn="base" hangingPunct="0">
                  <a:spcBef>
                    <a:spcPct val="0"/>
                  </a:spcBef>
                  <a:spcAft>
                    <a:spcPct val="0"/>
                  </a:spcAft>
                  <a:defRPr sz="2000">
                    <a:solidFill>
                      <a:schemeClr val="tx1"/>
                    </a:solidFill>
                    <a:latin typeface="Tahoma" panose="020B0604030504040204" pitchFamily="34" charset="0"/>
                  </a:defRPr>
                </a:lvl6pPr>
                <a:lvl7pPr marL="2971800" indent="-228600" algn="ctr" eaLnBrk="0" fontAlgn="base" hangingPunct="0">
                  <a:spcBef>
                    <a:spcPct val="0"/>
                  </a:spcBef>
                  <a:spcAft>
                    <a:spcPct val="0"/>
                  </a:spcAft>
                  <a:defRPr sz="2000">
                    <a:solidFill>
                      <a:schemeClr val="tx1"/>
                    </a:solidFill>
                    <a:latin typeface="Tahoma" panose="020B0604030504040204" pitchFamily="34" charset="0"/>
                  </a:defRPr>
                </a:lvl7pPr>
                <a:lvl8pPr marL="3429000" indent="-228600" algn="ctr" eaLnBrk="0" fontAlgn="base" hangingPunct="0">
                  <a:spcBef>
                    <a:spcPct val="0"/>
                  </a:spcBef>
                  <a:spcAft>
                    <a:spcPct val="0"/>
                  </a:spcAft>
                  <a:defRPr sz="2000">
                    <a:solidFill>
                      <a:schemeClr val="tx1"/>
                    </a:solidFill>
                    <a:latin typeface="Tahoma" panose="020B0604030504040204" pitchFamily="34" charset="0"/>
                  </a:defRPr>
                </a:lvl8pPr>
                <a:lvl9pPr marL="3886200" indent="-228600" algn="ctr" eaLnBrk="0" fontAlgn="base" hangingPunct="0">
                  <a:spcBef>
                    <a:spcPct val="0"/>
                  </a:spcBef>
                  <a:spcAft>
                    <a:spcPct val="0"/>
                  </a:spcAft>
                  <a:defRPr sz="2000">
                    <a:solidFill>
                      <a:schemeClr val="tx1"/>
                    </a:solidFill>
                    <a:latin typeface="Tahoma" panose="020B0604030504040204" pitchFamily="34" charset="0"/>
                  </a:defRPr>
                </a:lvl9pPr>
              </a:lstStyle>
              <a:p>
                <a:pPr algn="l" eaLnBrk="1" hangingPunct="1"/>
                <a:r>
                  <a:rPr lang="en-US" altLang="en-US" sz="1400" b="1">
                    <a:solidFill>
                      <a:schemeClr val="folHlink"/>
                    </a:solidFill>
                  </a:rPr>
                  <a:t>Decision</a:t>
                </a:r>
              </a:p>
            </p:txBody>
          </p:sp>
          <p:sp>
            <p:nvSpPr>
              <p:cNvPr id="18465" name="Line 35"/>
              <p:cNvSpPr>
                <a:spLocks noChangeShapeType="1"/>
              </p:cNvSpPr>
              <p:nvPr/>
            </p:nvSpPr>
            <p:spPr bwMode="auto">
              <a:xfrm>
                <a:off x="1825" y="3085"/>
                <a:ext cx="0" cy="75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466" name="Line 36"/>
              <p:cNvSpPr>
                <a:spLocks noChangeShapeType="1"/>
              </p:cNvSpPr>
              <p:nvPr/>
            </p:nvSpPr>
            <p:spPr bwMode="auto">
              <a:xfrm>
                <a:off x="3273" y="3085"/>
                <a:ext cx="0" cy="75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467" name="Line 37"/>
              <p:cNvSpPr>
                <a:spLocks noChangeShapeType="1"/>
              </p:cNvSpPr>
              <p:nvPr/>
            </p:nvSpPr>
            <p:spPr bwMode="auto">
              <a:xfrm>
                <a:off x="4039" y="3085"/>
                <a:ext cx="0" cy="75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468" name="Line 38"/>
              <p:cNvSpPr>
                <a:spLocks noChangeShapeType="1"/>
              </p:cNvSpPr>
              <p:nvPr/>
            </p:nvSpPr>
            <p:spPr bwMode="auto">
              <a:xfrm>
                <a:off x="4809" y="3085"/>
                <a:ext cx="0" cy="75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469" name="AutoShape 39"/>
              <p:cNvSpPr>
                <a:spLocks noChangeArrowheads="1"/>
              </p:cNvSpPr>
              <p:nvPr/>
            </p:nvSpPr>
            <p:spPr bwMode="auto">
              <a:xfrm rot="5400000">
                <a:off x="2367" y="1850"/>
                <a:ext cx="1318" cy="647"/>
              </a:xfrm>
              <a:prstGeom prst="flowChartExtract">
                <a:avLst/>
              </a:prstGeom>
              <a:solidFill>
                <a:srgbClr val="3366CC"/>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000">
                    <a:solidFill>
                      <a:schemeClr val="tx1"/>
                    </a:solidFill>
                    <a:latin typeface="Tahoma" panose="020B0604030504040204" pitchFamily="34" charset="0"/>
                  </a:defRPr>
                </a:lvl1pPr>
                <a:lvl2pPr marL="742950" indent="-285750" eaLnBrk="0" hangingPunct="0">
                  <a:defRPr sz="2000">
                    <a:solidFill>
                      <a:schemeClr val="tx1"/>
                    </a:solidFill>
                    <a:latin typeface="Tahoma" panose="020B0604030504040204" pitchFamily="34" charset="0"/>
                  </a:defRPr>
                </a:lvl2pPr>
                <a:lvl3pPr marL="1143000" indent="-228600" eaLnBrk="0" hangingPunct="0">
                  <a:defRPr sz="2000">
                    <a:solidFill>
                      <a:schemeClr val="tx1"/>
                    </a:solidFill>
                    <a:latin typeface="Tahoma" panose="020B0604030504040204" pitchFamily="34" charset="0"/>
                  </a:defRPr>
                </a:lvl3pPr>
                <a:lvl4pPr marL="1600200" indent="-228600" eaLnBrk="0" hangingPunct="0">
                  <a:defRPr sz="2000">
                    <a:solidFill>
                      <a:schemeClr val="tx1"/>
                    </a:solidFill>
                    <a:latin typeface="Tahoma" panose="020B0604030504040204" pitchFamily="34" charset="0"/>
                  </a:defRPr>
                </a:lvl4pPr>
                <a:lvl5pPr marL="2057400" indent="-228600" eaLnBrk="0" hangingPunct="0">
                  <a:defRPr sz="2000">
                    <a:solidFill>
                      <a:schemeClr val="tx1"/>
                    </a:solidFill>
                    <a:latin typeface="Tahoma" panose="020B0604030504040204" pitchFamily="34" charset="0"/>
                  </a:defRPr>
                </a:lvl5pPr>
                <a:lvl6pPr marL="2514600" indent="-228600" algn="ctr" eaLnBrk="0" fontAlgn="base" hangingPunct="0">
                  <a:spcBef>
                    <a:spcPct val="0"/>
                  </a:spcBef>
                  <a:spcAft>
                    <a:spcPct val="0"/>
                  </a:spcAft>
                  <a:defRPr sz="2000">
                    <a:solidFill>
                      <a:schemeClr val="tx1"/>
                    </a:solidFill>
                    <a:latin typeface="Tahoma" panose="020B0604030504040204" pitchFamily="34" charset="0"/>
                  </a:defRPr>
                </a:lvl6pPr>
                <a:lvl7pPr marL="2971800" indent="-228600" algn="ctr" eaLnBrk="0" fontAlgn="base" hangingPunct="0">
                  <a:spcBef>
                    <a:spcPct val="0"/>
                  </a:spcBef>
                  <a:spcAft>
                    <a:spcPct val="0"/>
                  </a:spcAft>
                  <a:defRPr sz="2000">
                    <a:solidFill>
                      <a:schemeClr val="tx1"/>
                    </a:solidFill>
                    <a:latin typeface="Tahoma" panose="020B0604030504040204" pitchFamily="34" charset="0"/>
                  </a:defRPr>
                </a:lvl7pPr>
                <a:lvl8pPr marL="3429000" indent="-228600" algn="ctr" eaLnBrk="0" fontAlgn="base" hangingPunct="0">
                  <a:spcBef>
                    <a:spcPct val="0"/>
                  </a:spcBef>
                  <a:spcAft>
                    <a:spcPct val="0"/>
                  </a:spcAft>
                  <a:defRPr sz="2000">
                    <a:solidFill>
                      <a:schemeClr val="tx1"/>
                    </a:solidFill>
                    <a:latin typeface="Tahoma" panose="020B0604030504040204" pitchFamily="34" charset="0"/>
                  </a:defRPr>
                </a:lvl8pPr>
                <a:lvl9pPr marL="3886200" indent="-228600" algn="ctr" eaLnBrk="0" fontAlgn="base" hangingPunct="0">
                  <a:spcBef>
                    <a:spcPct val="0"/>
                  </a:spcBef>
                  <a:spcAft>
                    <a:spcPct val="0"/>
                  </a:spcAft>
                  <a:defRPr sz="2000">
                    <a:solidFill>
                      <a:schemeClr val="tx1"/>
                    </a:solidFill>
                    <a:latin typeface="Tahoma" panose="020B0604030504040204" pitchFamily="34" charset="0"/>
                  </a:defRPr>
                </a:lvl9pPr>
              </a:lstStyle>
              <a:p>
                <a:pPr eaLnBrk="1" hangingPunct="1"/>
                <a:endParaRPr lang="en-US" altLang="en-US"/>
              </a:p>
            </p:txBody>
          </p:sp>
          <p:sp>
            <p:nvSpPr>
              <p:cNvPr id="18470" name="AutoShape 40"/>
              <p:cNvSpPr>
                <a:spLocks noChangeArrowheads="1"/>
              </p:cNvSpPr>
              <p:nvPr/>
            </p:nvSpPr>
            <p:spPr bwMode="auto">
              <a:xfrm rot="5400000">
                <a:off x="3140" y="2097"/>
                <a:ext cx="268" cy="150"/>
              </a:xfrm>
              <a:prstGeom prst="flowChartExtract">
                <a:avLst/>
              </a:prstGeom>
              <a:solidFill>
                <a:schemeClr val="tx1"/>
              </a:solidFill>
              <a:ln w="12700">
                <a:solidFill>
                  <a:srgbClr val="000000"/>
                </a:solidFill>
                <a:miter lim="800000"/>
                <a:headEnd/>
                <a:tailEnd/>
              </a:ln>
            </p:spPr>
            <p:txBody>
              <a:bodyPr wrap="none" anchor="ctr"/>
              <a:lstStyle>
                <a:lvl1pPr eaLnBrk="0" hangingPunct="0">
                  <a:defRPr sz="2000">
                    <a:solidFill>
                      <a:schemeClr val="tx1"/>
                    </a:solidFill>
                    <a:latin typeface="Tahoma" panose="020B0604030504040204" pitchFamily="34" charset="0"/>
                  </a:defRPr>
                </a:lvl1pPr>
                <a:lvl2pPr marL="742950" indent="-285750" eaLnBrk="0" hangingPunct="0">
                  <a:defRPr sz="2000">
                    <a:solidFill>
                      <a:schemeClr val="tx1"/>
                    </a:solidFill>
                    <a:latin typeface="Tahoma" panose="020B0604030504040204" pitchFamily="34" charset="0"/>
                  </a:defRPr>
                </a:lvl2pPr>
                <a:lvl3pPr marL="1143000" indent="-228600" eaLnBrk="0" hangingPunct="0">
                  <a:defRPr sz="2000">
                    <a:solidFill>
                      <a:schemeClr val="tx1"/>
                    </a:solidFill>
                    <a:latin typeface="Tahoma" panose="020B0604030504040204" pitchFamily="34" charset="0"/>
                  </a:defRPr>
                </a:lvl3pPr>
                <a:lvl4pPr marL="1600200" indent="-228600" eaLnBrk="0" hangingPunct="0">
                  <a:defRPr sz="2000">
                    <a:solidFill>
                      <a:schemeClr val="tx1"/>
                    </a:solidFill>
                    <a:latin typeface="Tahoma" panose="020B0604030504040204" pitchFamily="34" charset="0"/>
                  </a:defRPr>
                </a:lvl4pPr>
                <a:lvl5pPr marL="2057400" indent="-228600" eaLnBrk="0" hangingPunct="0">
                  <a:defRPr sz="2000">
                    <a:solidFill>
                      <a:schemeClr val="tx1"/>
                    </a:solidFill>
                    <a:latin typeface="Tahoma" panose="020B0604030504040204" pitchFamily="34" charset="0"/>
                  </a:defRPr>
                </a:lvl5pPr>
                <a:lvl6pPr marL="2514600" indent="-228600" algn="ctr" eaLnBrk="0" fontAlgn="base" hangingPunct="0">
                  <a:spcBef>
                    <a:spcPct val="0"/>
                  </a:spcBef>
                  <a:spcAft>
                    <a:spcPct val="0"/>
                  </a:spcAft>
                  <a:defRPr sz="2000">
                    <a:solidFill>
                      <a:schemeClr val="tx1"/>
                    </a:solidFill>
                    <a:latin typeface="Tahoma" panose="020B0604030504040204" pitchFamily="34" charset="0"/>
                  </a:defRPr>
                </a:lvl6pPr>
                <a:lvl7pPr marL="2971800" indent="-228600" algn="ctr" eaLnBrk="0" fontAlgn="base" hangingPunct="0">
                  <a:spcBef>
                    <a:spcPct val="0"/>
                  </a:spcBef>
                  <a:spcAft>
                    <a:spcPct val="0"/>
                  </a:spcAft>
                  <a:defRPr sz="2000">
                    <a:solidFill>
                      <a:schemeClr val="tx1"/>
                    </a:solidFill>
                    <a:latin typeface="Tahoma" panose="020B0604030504040204" pitchFamily="34" charset="0"/>
                  </a:defRPr>
                </a:lvl7pPr>
                <a:lvl8pPr marL="3429000" indent="-228600" algn="ctr" eaLnBrk="0" fontAlgn="base" hangingPunct="0">
                  <a:spcBef>
                    <a:spcPct val="0"/>
                  </a:spcBef>
                  <a:spcAft>
                    <a:spcPct val="0"/>
                  </a:spcAft>
                  <a:defRPr sz="2000">
                    <a:solidFill>
                      <a:schemeClr val="tx1"/>
                    </a:solidFill>
                    <a:latin typeface="Tahoma" panose="020B0604030504040204" pitchFamily="34" charset="0"/>
                  </a:defRPr>
                </a:lvl8pPr>
                <a:lvl9pPr marL="3886200" indent="-228600" algn="ctr" eaLnBrk="0" fontAlgn="base" hangingPunct="0">
                  <a:spcBef>
                    <a:spcPct val="0"/>
                  </a:spcBef>
                  <a:spcAft>
                    <a:spcPct val="0"/>
                  </a:spcAft>
                  <a:defRPr sz="2000">
                    <a:solidFill>
                      <a:schemeClr val="tx1"/>
                    </a:solidFill>
                    <a:latin typeface="Tahoma" panose="020B0604030504040204" pitchFamily="34" charset="0"/>
                  </a:defRPr>
                </a:lvl9pPr>
              </a:lstStyle>
              <a:p>
                <a:pPr eaLnBrk="1" hangingPunct="1"/>
                <a:endParaRPr lang="en-US" altLang="en-US"/>
              </a:p>
            </p:txBody>
          </p:sp>
          <p:sp>
            <p:nvSpPr>
              <p:cNvPr id="18471" name="Freeform 41"/>
              <p:cNvSpPr>
                <a:spLocks/>
              </p:cNvSpPr>
              <p:nvPr/>
            </p:nvSpPr>
            <p:spPr bwMode="auto">
              <a:xfrm>
                <a:off x="2789" y="1278"/>
                <a:ext cx="521" cy="261"/>
              </a:xfrm>
              <a:custGeom>
                <a:avLst/>
                <a:gdLst>
                  <a:gd name="T0" fmla="*/ 0 w 521"/>
                  <a:gd name="T1" fmla="*/ 261 h 261"/>
                  <a:gd name="T2" fmla="*/ 0 w 521"/>
                  <a:gd name="T3" fmla="*/ 0 h 261"/>
                  <a:gd name="T4" fmla="*/ 521 w 521"/>
                  <a:gd name="T5" fmla="*/ 0 h 261"/>
                  <a:gd name="T6" fmla="*/ 0 60000 65536"/>
                  <a:gd name="T7" fmla="*/ 0 60000 65536"/>
                  <a:gd name="T8" fmla="*/ 0 60000 65536"/>
                  <a:gd name="T9" fmla="*/ 0 w 521"/>
                  <a:gd name="T10" fmla="*/ 0 h 261"/>
                  <a:gd name="T11" fmla="*/ 521 w 521"/>
                  <a:gd name="T12" fmla="*/ 261 h 261"/>
                </a:gdLst>
                <a:ahLst/>
                <a:cxnLst>
                  <a:cxn ang="T6">
                    <a:pos x="T0" y="T1"/>
                  </a:cxn>
                  <a:cxn ang="T7">
                    <a:pos x="T2" y="T3"/>
                  </a:cxn>
                  <a:cxn ang="T8">
                    <a:pos x="T4" y="T5"/>
                  </a:cxn>
                </a:cxnLst>
                <a:rect l="T9" t="T10" r="T11" b="T12"/>
                <a:pathLst>
                  <a:path w="521" h="261">
                    <a:moveTo>
                      <a:pt x="0" y="261"/>
                    </a:moveTo>
                    <a:lnTo>
                      <a:pt x="0" y="0"/>
                    </a:lnTo>
                    <a:lnTo>
                      <a:pt x="521" y="0"/>
                    </a:lnTo>
                  </a:path>
                </a:pathLst>
              </a:custGeom>
              <a:noFill/>
              <a:ln w="28575" cap="flat" cmpd="sng">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8472" name="Freeform 42"/>
              <p:cNvSpPr>
                <a:spLocks/>
              </p:cNvSpPr>
              <p:nvPr/>
            </p:nvSpPr>
            <p:spPr bwMode="auto">
              <a:xfrm>
                <a:off x="2962" y="1468"/>
                <a:ext cx="340" cy="236"/>
              </a:xfrm>
              <a:custGeom>
                <a:avLst/>
                <a:gdLst>
                  <a:gd name="T0" fmla="*/ 0 w 340"/>
                  <a:gd name="T1" fmla="*/ 236 h 236"/>
                  <a:gd name="T2" fmla="*/ 0 w 340"/>
                  <a:gd name="T3" fmla="*/ 0 h 236"/>
                  <a:gd name="T4" fmla="*/ 340 w 340"/>
                  <a:gd name="T5" fmla="*/ 0 h 236"/>
                  <a:gd name="T6" fmla="*/ 0 60000 65536"/>
                  <a:gd name="T7" fmla="*/ 0 60000 65536"/>
                  <a:gd name="T8" fmla="*/ 0 60000 65536"/>
                  <a:gd name="T9" fmla="*/ 0 w 340"/>
                  <a:gd name="T10" fmla="*/ 0 h 236"/>
                  <a:gd name="T11" fmla="*/ 340 w 340"/>
                  <a:gd name="T12" fmla="*/ 236 h 236"/>
                </a:gdLst>
                <a:ahLst/>
                <a:cxnLst>
                  <a:cxn ang="T6">
                    <a:pos x="T0" y="T1"/>
                  </a:cxn>
                  <a:cxn ang="T7">
                    <a:pos x="T2" y="T3"/>
                  </a:cxn>
                  <a:cxn ang="T8">
                    <a:pos x="T4" y="T5"/>
                  </a:cxn>
                </a:cxnLst>
                <a:rect l="T9" t="T10" r="T11" b="T12"/>
                <a:pathLst>
                  <a:path w="340" h="236">
                    <a:moveTo>
                      <a:pt x="0" y="236"/>
                    </a:moveTo>
                    <a:lnTo>
                      <a:pt x="0" y="0"/>
                    </a:lnTo>
                    <a:lnTo>
                      <a:pt x="340" y="0"/>
                    </a:lnTo>
                  </a:path>
                </a:pathLst>
              </a:custGeom>
              <a:noFill/>
              <a:ln w="28575" cap="flat" cmpd="sng">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8473" name="Freeform 43"/>
              <p:cNvSpPr>
                <a:spLocks/>
              </p:cNvSpPr>
              <p:nvPr/>
            </p:nvSpPr>
            <p:spPr bwMode="auto">
              <a:xfrm>
                <a:off x="3128" y="1689"/>
                <a:ext cx="308" cy="189"/>
              </a:xfrm>
              <a:custGeom>
                <a:avLst/>
                <a:gdLst>
                  <a:gd name="T0" fmla="*/ 0 w 308"/>
                  <a:gd name="T1" fmla="*/ 189 h 189"/>
                  <a:gd name="T2" fmla="*/ 0 w 308"/>
                  <a:gd name="T3" fmla="*/ 0 h 189"/>
                  <a:gd name="T4" fmla="*/ 308 w 308"/>
                  <a:gd name="T5" fmla="*/ 0 h 189"/>
                  <a:gd name="T6" fmla="*/ 0 60000 65536"/>
                  <a:gd name="T7" fmla="*/ 0 60000 65536"/>
                  <a:gd name="T8" fmla="*/ 0 60000 65536"/>
                  <a:gd name="T9" fmla="*/ 0 w 308"/>
                  <a:gd name="T10" fmla="*/ 0 h 189"/>
                  <a:gd name="T11" fmla="*/ 308 w 308"/>
                  <a:gd name="T12" fmla="*/ 189 h 189"/>
                </a:gdLst>
                <a:ahLst/>
                <a:cxnLst>
                  <a:cxn ang="T6">
                    <a:pos x="T0" y="T1"/>
                  </a:cxn>
                  <a:cxn ang="T7">
                    <a:pos x="T2" y="T3"/>
                  </a:cxn>
                  <a:cxn ang="T8">
                    <a:pos x="T4" y="T5"/>
                  </a:cxn>
                </a:cxnLst>
                <a:rect l="T9" t="T10" r="T11" b="T12"/>
                <a:pathLst>
                  <a:path w="308" h="189">
                    <a:moveTo>
                      <a:pt x="0" y="189"/>
                    </a:moveTo>
                    <a:lnTo>
                      <a:pt x="0" y="0"/>
                    </a:lnTo>
                    <a:lnTo>
                      <a:pt x="308" y="0"/>
                    </a:lnTo>
                  </a:path>
                </a:pathLst>
              </a:custGeom>
              <a:noFill/>
              <a:ln w="28575" cap="flat" cmpd="sng">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8474" name="Freeform 44"/>
              <p:cNvSpPr>
                <a:spLocks/>
              </p:cNvSpPr>
              <p:nvPr/>
            </p:nvSpPr>
            <p:spPr bwMode="auto">
              <a:xfrm>
                <a:off x="3286" y="1886"/>
                <a:ext cx="315" cy="173"/>
              </a:xfrm>
              <a:custGeom>
                <a:avLst/>
                <a:gdLst>
                  <a:gd name="T0" fmla="*/ 0 w 315"/>
                  <a:gd name="T1" fmla="*/ 173 h 173"/>
                  <a:gd name="T2" fmla="*/ 8 w 315"/>
                  <a:gd name="T3" fmla="*/ 0 h 173"/>
                  <a:gd name="T4" fmla="*/ 315 w 315"/>
                  <a:gd name="T5" fmla="*/ 0 h 173"/>
                  <a:gd name="T6" fmla="*/ 0 60000 65536"/>
                  <a:gd name="T7" fmla="*/ 0 60000 65536"/>
                  <a:gd name="T8" fmla="*/ 0 60000 65536"/>
                  <a:gd name="T9" fmla="*/ 0 w 315"/>
                  <a:gd name="T10" fmla="*/ 0 h 173"/>
                  <a:gd name="T11" fmla="*/ 315 w 315"/>
                  <a:gd name="T12" fmla="*/ 173 h 173"/>
                </a:gdLst>
                <a:ahLst/>
                <a:cxnLst>
                  <a:cxn ang="T6">
                    <a:pos x="T0" y="T1"/>
                  </a:cxn>
                  <a:cxn ang="T7">
                    <a:pos x="T2" y="T3"/>
                  </a:cxn>
                  <a:cxn ang="T8">
                    <a:pos x="T4" y="T5"/>
                  </a:cxn>
                </a:cxnLst>
                <a:rect l="T9" t="T10" r="T11" b="T12"/>
                <a:pathLst>
                  <a:path w="315" h="173">
                    <a:moveTo>
                      <a:pt x="0" y="173"/>
                    </a:moveTo>
                    <a:lnTo>
                      <a:pt x="8" y="0"/>
                    </a:lnTo>
                    <a:lnTo>
                      <a:pt x="315" y="0"/>
                    </a:lnTo>
                  </a:path>
                </a:pathLst>
              </a:custGeom>
              <a:noFill/>
              <a:ln w="28575" cap="flat" cmpd="sng">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nvGrpSpPr>
              <p:cNvPr id="18475" name="Group 45"/>
              <p:cNvGrpSpPr>
                <a:grpSpLocks/>
              </p:cNvGrpSpPr>
              <p:nvPr/>
            </p:nvGrpSpPr>
            <p:grpSpPr bwMode="auto">
              <a:xfrm>
                <a:off x="2694" y="1657"/>
                <a:ext cx="489" cy="1026"/>
                <a:chOff x="2730" y="1657"/>
                <a:chExt cx="489" cy="1026"/>
              </a:xfrm>
            </p:grpSpPr>
            <p:sp>
              <p:nvSpPr>
                <p:cNvPr id="18478" name="Line 46"/>
                <p:cNvSpPr>
                  <a:spLocks noChangeShapeType="1"/>
                </p:cNvSpPr>
                <p:nvPr/>
              </p:nvSpPr>
              <p:spPr bwMode="auto">
                <a:xfrm flipV="1">
                  <a:off x="2738" y="1657"/>
                  <a:ext cx="142" cy="150"/>
                </a:xfrm>
                <a:prstGeom prst="line">
                  <a:avLst/>
                </a:prstGeom>
                <a:noFill/>
                <a:ln w="38100">
                  <a:solidFill>
                    <a:srgbClr val="99CCFF"/>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479" name="Line 47"/>
                <p:cNvSpPr>
                  <a:spLocks noChangeShapeType="1"/>
                </p:cNvSpPr>
                <p:nvPr/>
              </p:nvSpPr>
              <p:spPr bwMode="auto">
                <a:xfrm flipV="1">
                  <a:off x="2738" y="1838"/>
                  <a:ext cx="316" cy="308"/>
                </a:xfrm>
                <a:prstGeom prst="line">
                  <a:avLst/>
                </a:prstGeom>
                <a:noFill/>
                <a:ln w="38100">
                  <a:solidFill>
                    <a:srgbClr val="99CCFF"/>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480" name="Line 48"/>
                <p:cNvSpPr>
                  <a:spLocks noChangeShapeType="1"/>
                </p:cNvSpPr>
                <p:nvPr/>
              </p:nvSpPr>
              <p:spPr bwMode="auto">
                <a:xfrm flipV="1">
                  <a:off x="2738" y="2004"/>
                  <a:ext cx="481" cy="481"/>
                </a:xfrm>
                <a:prstGeom prst="line">
                  <a:avLst/>
                </a:prstGeom>
                <a:noFill/>
                <a:ln w="38100">
                  <a:solidFill>
                    <a:srgbClr val="99CCFF"/>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481" name="Line 49"/>
                <p:cNvSpPr>
                  <a:spLocks noChangeShapeType="1"/>
                </p:cNvSpPr>
                <p:nvPr/>
              </p:nvSpPr>
              <p:spPr bwMode="auto">
                <a:xfrm flipH="1" flipV="1">
                  <a:off x="2738" y="2533"/>
                  <a:ext cx="150" cy="150"/>
                </a:xfrm>
                <a:prstGeom prst="line">
                  <a:avLst/>
                </a:prstGeom>
                <a:noFill/>
                <a:ln w="38100">
                  <a:solidFill>
                    <a:srgbClr val="99CCFF"/>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482" name="Line 50"/>
                <p:cNvSpPr>
                  <a:spLocks noChangeShapeType="1"/>
                </p:cNvSpPr>
                <p:nvPr/>
              </p:nvSpPr>
              <p:spPr bwMode="auto">
                <a:xfrm flipH="1" flipV="1">
                  <a:off x="2730" y="2154"/>
                  <a:ext cx="308" cy="363"/>
                </a:xfrm>
                <a:prstGeom prst="line">
                  <a:avLst/>
                </a:prstGeom>
                <a:noFill/>
                <a:ln w="38100">
                  <a:solidFill>
                    <a:srgbClr val="99CCFF"/>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483" name="Line 51"/>
                <p:cNvSpPr>
                  <a:spLocks noChangeShapeType="1"/>
                </p:cNvSpPr>
                <p:nvPr/>
              </p:nvSpPr>
              <p:spPr bwMode="auto">
                <a:xfrm flipH="1" flipV="1">
                  <a:off x="2738" y="1815"/>
                  <a:ext cx="481" cy="513"/>
                </a:xfrm>
                <a:prstGeom prst="line">
                  <a:avLst/>
                </a:prstGeom>
                <a:noFill/>
                <a:ln w="38100">
                  <a:solidFill>
                    <a:srgbClr val="99CCFF"/>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8476" name="Line 52"/>
              <p:cNvSpPr>
                <a:spLocks noChangeShapeType="1"/>
              </p:cNvSpPr>
              <p:nvPr/>
            </p:nvSpPr>
            <p:spPr bwMode="auto">
              <a:xfrm>
                <a:off x="2868" y="1610"/>
                <a:ext cx="0" cy="1144"/>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477" name="Line 53"/>
              <p:cNvSpPr>
                <a:spLocks noChangeShapeType="1"/>
              </p:cNvSpPr>
              <p:nvPr/>
            </p:nvSpPr>
            <p:spPr bwMode="auto">
              <a:xfrm flipV="1">
                <a:off x="3033" y="1783"/>
                <a:ext cx="0" cy="781"/>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8437" name="Rectangle 54"/>
            <p:cNvSpPr>
              <a:spLocks noChangeArrowheads="1"/>
            </p:cNvSpPr>
            <p:nvPr/>
          </p:nvSpPr>
          <p:spPr bwMode="auto">
            <a:xfrm>
              <a:off x="428" y="757"/>
              <a:ext cx="708" cy="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000">
                  <a:solidFill>
                    <a:schemeClr val="tx1"/>
                  </a:solidFill>
                  <a:latin typeface="Tahoma" panose="020B0604030504040204" pitchFamily="34" charset="0"/>
                </a:defRPr>
              </a:lvl1pPr>
              <a:lvl2pPr marL="742950" indent="-285750" eaLnBrk="0" hangingPunct="0">
                <a:defRPr sz="2000">
                  <a:solidFill>
                    <a:schemeClr val="tx1"/>
                  </a:solidFill>
                  <a:latin typeface="Tahoma" panose="020B0604030504040204" pitchFamily="34" charset="0"/>
                </a:defRPr>
              </a:lvl2pPr>
              <a:lvl3pPr marL="1143000" indent="-228600" eaLnBrk="0" hangingPunct="0">
                <a:defRPr sz="2000">
                  <a:solidFill>
                    <a:schemeClr val="tx1"/>
                  </a:solidFill>
                  <a:latin typeface="Tahoma" panose="020B0604030504040204" pitchFamily="34" charset="0"/>
                </a:defRPr>
              </a:lvl3pPr>
              <a:lvl4pPr marL="1600200" indent="-228600" eaLnBrk="0" hangingPunct="0">
                <a:defRPr sz="2000">
                  <a:solidFill>
                    <a:schemeClr val="tx1"/>
                  </a:solidFill>
                  <a:latin typeface="Tahoma" panose="020B0604030504040204" pitchFamily="34" charset="0"/>
                </a:defRPr>
              </a:lvl4pPr>
              <a:lvl5pPr marL="2057400" indent="-228600" eaLnBrk="0" hangingPunct="0">
                <a:defRPr sz="2000">
                  <a:solidFill>
                    <a:schemeClr val="tx1"/>
                  </a:solidFill>
                  <a:latin typeface="Tahoma" panose="020B0604030504040204" pitchFamily="34" charset="0"/>
                </a:defRPr>
              </a:lvl5pPr>
              <a:lvl6pPr marL="2514600" indent="-228600" algn="ctr" eaLnBrk="0" fontAlgn="base" hangingPunct="0">
                <a:spcBef>
                  <a:spcPct val="0"/>
                </a:spcBef>
                <a:spcAft>
                  <a:spcPct val="0"/>
                </a:spcAft>
                <a:defRPr sz="2000">
                  <a:solidFill>
                    <a:schemeClr val="tx1"/>
                  </a:solidFill>
                  <a:latin typeface="Tahoma" panose="020B0604030504040204" pitchFamily="34" charset="0"/>
                </a:defRPr>
              </a:lvl6pPr>
              <a:lvl7pPr marL="2971800" indent="-228600" algn="ctr" eaLnBrk="0" fontAlgn="base" hangingPunct="0">
                <a:spcBef>
                  <a:spcPct val="0"/>
                </a:spcBef>
                <a:spcAft>
                  <a:spcPct val="0"/>
                </a:spcAft>
                <a:defRPr sz="2000">
                  <a:solidFill>
                    <a:schemeClr val="tx1"/>
                  </a:solidFill>
                  <a:latin typeface="Tahoma" panose="020B0604030504040204" pitchFamily="34" charset="0"/>
                </a:defRPr>
              </a:lvl7pPr>
              <a:lvl8pPr marL="3429000" indent="-228600" algn="ctr" eaLnBrk="0" fontAlgn="base" hangingPunct="0">
                <a:spcBef>
                  <a:spcPct val="0"/>
                </a:spcBef>
                <a:spcAft>
                  <a:spcPct val="0"/>
                </a:spcAft>
                <a:defRPr sz="2000">
                  <a:solidFill>
                    <a:schemeClr val="tx1"/>
                  </a:solidFill>
                  <a:latin typeface="Tahoma" panose="020B0604030504040204" pitchFamily="34" charset="0"/>
                </a:defRPr>
              </a:lvl8pPr>
              <a:lvl9pPr marL="3886200" indent="-228600" algn="ctr" eaLnBrk="0" fontAlgn="base" hangingPunct="0">
                <a:spcBef>
                  <a:spcPct val="0"/>
                </a:spcBef>
                <a:spcAft>
                  <a:spcPct val="0"/>
                </a:spcAft>
                <a:defRPr sz="2000">
                  <a:solidFill>
                    <a:schemeClr val="tx1"/>
                  </a:solidFill>
                  <a:latin typeface="Tahoma" panose="020B0604030504040204" pitchFamily="34" charset="0"/>
                </a:defRPr>
              </a:lvl9pPr>
            </a:lstStyle>
            <a:p>
              <a:pPr algn="l" eaLnBrk="1" hangingPunct="1">
                <a:spcBef>
                  <a:spcPct val="20000"/>
                </a:spcBef>
                <a:buClr>
                  <a:schemeClr val="folHlink"/>
                </a:buClr>
                <a:buSzPct val="60000"/>
                <a:buFont typeface="Wingdings" panose="05000000000000000000" pitchFamily="2" charset="2"/>
                <a:buNone/>
              </a:pPr>
              <a:r>
                <a:rPr lang="en-US" altLang="en-US"/>
                <a:t>Fig. 1.3</a:t>
              </a:r>
            </a:p>
          </p:txBody>
        </p:sp>
      </p:grpSp>
      <p:sp>
        <p:nvSpPr>
          <p:cNvPr id="87095" name="Rectangle 55"/>
          <p:cNvSpPr>
            <a:spLocks noChangeArrowheads="1"/>
          </p:cNvSpPr>
          <p:nvPr/>
        </p:nvSpPr>
        <p:spPr bwMode="auto">
          <a:xfrm>
            <a:off x="674689" y="133351"/>
            <a:ext cx="7793037"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000">
                <a:solidFill>
                  <a:schemeClr val="tx1"/>
                </a:solidFill>
                <a:latin typeface="Tahoma" panose="020B0604030504040204" pitchFamily="34" charset="0"/>
              </a:defRPr>
            </a:lvl1pPr>
            <a:lvl2pPr marL="742950" indent="-285750" eaLnBrk="0" hangingPunct="0">
              <a:defRPr sz="2000">
                <a:solidFill>
                  <a:schemeClr val="tx1"/>
                </a:solidFill>
                <a:latin typeface="Tahoma" panose="020B0604030504040204" pitchFamily="34" charset="0"/>
              </a:defRPr>
            </a:lvl2pPr>
            <a:lvl3pPr marL="1143000" indent="-228600" eaLnBrk="0" hangingPunct="0">
              <a:defRPr sz="2000">
                <a:solidFill>
                  <a:schemeClr val="tx1"/>
                </a:solidFill>
                <a:latin typeface="Tahoma" panose="020B0604030504040204" pitchFamily="34" charset="0"/>
              </a:defRPr>
            </a:lvl3pPr>
            <a:lvl4pPr marL="1600200" indent="-228600" eaLnBrk="0" hangingPunct="0">
              <a:defRPr sz="2000">
                <a:solidFill>
                  <a:schemeClr val="tx1"/>
                </a:solidFill>
                <a:latin typeface="Tahoma" panose="020B0604030504040204" pitchFamily="34" charset="0"/>
              </a:defRPr>
            </a:lvl4pPr>
            <a:lvl5pPr marL="2057400" indent="-228600" eaLnBrk="0" hangingPunct="0">
              <a:defRPr sz="2000">
                <a:solidFill>
                  <a:schemeClr val="tx1"/>
                </a:solidFill>
                <a:latin typeface="Tahoma" panose="020B0604030504040204" pitchFamily="34" charset="0"/>
              </a:defRPr>
            </a:lvl5pPr>
            <a:lvl6pPr marL="2514600" indent="-228600" algn="ctr" eaLnBrk="0" fontAlgn="base" hangingPunct="0">
              <a:spcBef>
                <a:spcPct val="0"/>
              </a:spcBef>
              <a:spcAft>
                <a:spcPct val="0"/>
              </a:spcAft>
              <a:defRPr sz="2000">
                <a:solidFill>
                  <a:schemeClr val="tx1"/>
                </a:solidFill>
                <a:latin typeface="Tahoma" panose="020B0604030504040204" pitchFamily="34" charset="0"/>
              </a:defRPr>
            </a:lvl6pPr>
            <a:lvl7pPr marL="2971800" indent="-228600" algn="ctr" eaLnBrk="0" fontAlgn="base" hangingPunct="0">
              <a:spcBef>
                <a:spcPct val="0"/>
              </a:spcBef>
              <a:spcAft>
                <a:spcPct val="0"/>
              </a:spcAft>
              <a:defRPr sz="2000">
                <a:solidFill>
                  <a:schemeClr val="tx1"/>
                </a:solidFill>
                <a:latin typeface="Tahoma" panose="020B0604030504040204" pitchFamily="34" charset="0"/>
              </a:defRPr>
            </a:lvl7pPr>
            <a:lvl8pPr marL="3429000" indent="-228600" algn="ctr" eaLnBrk="0" fontAlgn="base" hangingPunct="0">
              <a:spcBef>
                <a:spcPct val="0"/>
              </a:spcBef>
              <a:spcAft>
                <a:spcPct val="0"/>
              </a:spcAft>
              <a:defRPr sz="2000">
                <a:solidFill>
                  <a:schemeClr val="tx1"/>
                </a:solidFill>
                <a:latin typeface="Tahoma" panose="020B0604030504040204" pitchFamily="34" charset="0"/>
              </a:defRPr>
            </a:lvl8pPr>
            <a:lvl9pPr marL="3886200" indent="-228600" algn="ctr" eaLnBrk="0" fontAlgn="base" hangingPunct="0">
              <a:spcBef>
                <a:spcPct val="0"/>
              </a:spcBef>
              <a:spcAft>
                <a:spcPct val="0"/>
              </a:spcAft>
              <a:defRPr sz="2000">
                <a:solidFill>
                  <a:schemeClr val="tx1"/>
                </a:solidFill>
                <a:latin typeface="Tahoma" panose="020B0604030504040204" pitchFamily="34" charset="0"/>
              </a:defRPr>
            </a:lvl9pPr>
          </a:lstStyle>
          <a:p>
            <a:pPr algn="l" eaLnBrk="1" hangingPunct="1"/>
            <a:r>
              <a:rPr lang="en-US" altLang="en-US" sz="3600" b="1">
                <a:solidFill>
                  <a:srgbClr val="800080"/>
                </a:solidFill>
              </a:rPr>
              <a:t>Power Decisions’ Methodology</a:t>
            </a:r>
            <a:r>
              <a:rPr lang="en-US" altLang="en-US" sz="3600">
                <a:solidFill>
                  <a:srgbClr val="800080"/>
                </a:solidFill>
              </a:rPr>
              <a:t> </a:t>
            </a:r>
          </a:p>
        </p:txBody>
      </p:sp>
    </p:spTree>
    <p:extLst>
      <p:ext uri="{BB962C8B-B14F-4D97-AF65-F5344CB8AC3E}">
        <p14:creationId xmlns:p14="http://schemas.microsoft.com/office/powerpoint/2010/main" val="12426627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7095"/>
                                        </p:tgtEl>
                                        <p:attrNameLst>
                                          <p:attrName>style.visibility</p:attrName>
                                        </p:attrNameLst>
                                      </p:cBhvr>
                                      <p:to>
                                        <p:strVal val="visible"/>
                                      </p:to>
                                    </p:set>
                                    <p:anim calcmode="lin" valueType="num">
                                      <p:cBhvr additive="base">
                                        <p:cTn id="7" dur="500" fill="hold"/>
                                        <p:tgtEl>
                                          <p:spTgt spid="87095"/>
                                        </p:tgtEl>
                                        <p:attrNameLst>
                                          <p:attrName>ppt_x</p:attrName>
                                        </p:attrNameLst>
                                      </p:cBhvr>
                                      <p:tavLst>
                                        <p:tav tm="0">
                                          <p:val>
                                            <p:strVal val="0-#ppt_w/2"/>
                                          </p:val>
                                        </p:tav>
                                        <p:tav tm="100000">
                                          <p:val>
                                            <p:strVal val="#ppt_x"/>
                                          </p:val>
                                        </p:tav>
                                      </p:tavLst>
                                    </p:anim>
                                    <p:anim calcmode="lin" valueType="num">
                                      <p:cBhvr additive="base">
                                        <p:cTn id="8" dur="500" fill="hold"/>
                                        <p:tgtEl>
                                          <p:spTgt spid="87095"/>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95" grpId="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839723" y="3509772"/>
            <a:ext cx="7304786" cy="2552700"/>
          </a:xfrm>
          <a:prstGeom prst="rect">
            <a:avLst/>
          </a:prstGeom>
        </p:spPr>
      </p:pic>
      <p:sp>
        <p:nvSpPr>
          <p:cNvPr id="6" name="object 6"/>
          <p:cNvSpPr txBox="1">
            <a:spLocks noGrp="1"/>
          </p:cNvSpPr>
          <p:nvPr>
            <p:ph type="sldNum" sz="quarter" idx="7"/>
          </p:nvPr>
        </p:nvSpPr>
        <p:spPr>
          <a:prstGeom prst="rect">
            <a:avLst/>
          </a:prstGeom>
        </p:spPr>
        <p:txBody>
          <a:bodyPr vert="horz" wrap="square" lIns="0" tIns="0" rIns="0" bIns="0" rtlCol="0">
            <a:spAutoFit/>
          </a:bodyPr>
          <a:lstStyle/>
          <a:p>
            <a:pPr marL="123189">
              <a:lnSpc>
                <a:spcPts val="1430"/>
              </a:lnSpc>
            </a:pPr>
            <a:fld id="{81D60167-4931-47E6-BA6A-407CBD079E47}" type="slidenum">
              <a:rPr spc="-50" dirty="0"/>
              <a:t>2</a:t>
            </a:fld>
            <a:endParaRPr spc="-50" dirty="0"/>
          </a:p>
        </p:txBody>
      </p:sp>
      <p:sp>
        <p:nvSpPr>
          <p:cNvPr id="8" name="Title 7"/>
          <p:cNvSpPr>
            <a:spLocks noGrp="1"/>
          </p:cNvSpPr>
          <p:nvPr>
            <p:ph type="title"/>
          </p:nvPr>
        </p:nvSpPr>
        <p:spPr>
          <a:xfrm>
            <a:off x="900937" y="423163"/>
            <a:ext cx="7268209" cy="492443"/>
          </a:xfrm>
        </p:spPr>
        <p:txBody>
          <a:bodyPr/>
          <a:lstStyle/>
          <a:p>
            <a:r>
              <a:rPr lang="en-US" dirty="0" smtClean="0"/>
              <a:t>Chapter 2</a:t>
            </a:r>
            <a:endParaRPr lang="en-US" dirty="0"/>
          </a:p>
        </p:txBody>
      </p:sp>
      <p:sp>
        <p:nvSpPr>
          <p:cNvPr id="9" name="Rectangle 8"/>
          <p:cNvSpPr/>
          <p:nvPr/>
        </p:nvSpPr>
        <p:spPr>
          <a:xfrm>
            <a:off x="839723" y="1454150"/>
            <a:ext cx="7559546" cy="1077218"/>
          </a:xfrm>
          <a:prstGeom prst="rect">
            <a:avLst/>
          </a:prstGeom>
        </p:spPr>
        <p:txBody>
          <a:bodyPr wrap="square">
            <a:spAutoFit/>
          </a:bodyPr>
          <a:lstStyle/>
          <a:p>
            <a:r>
              <a:rPr lang="en-US" sz="3200" dirty="0" smtClean="0"/>
              <a:t>Defining the marketing research problem and developing a research approach</a:t>
            </a:r>
            <a:endParaRPr lang="en-US" sz="3200" dirty="0"/>
          </a:p>
        </p:txBody>
      </p:sp>
    </p:spTree>
    <p:extLst>
      <p:ext uri="{BB962C8B-B14F-4D97-AF65-F5344CB8AC3E}">
        <p14:creationId xmlns:p14="http://schemas.microsoft.com/office/powerpoint/2010/main" val="18915457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70" name="Picture 14"/>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073150"/>
            <a:ext cx="3873500" cy="515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5058" name="Rectangle 2"/>
          <p:cNvSpPr>
            <a:spLocks noGrp="1" noChangeArrowheads="1"/>
          </p:cNvSpPr>
          <p:nvPr>
            <p:ph type="title"/>
          </p:nvPr>
        </p:nvSpPr>
        <p:spPr>
          <a:xfrm>
            <a:off x="900937" y="423163"/>
            <a:ext cx="7268209" cy="492443"/>
          </a:xfrm>
        </p:spPr>
        <p:txBody>
          <a:bodyPr/>
          <a:lstStyle/>
          <a:p>
            <a:r>
              <a:rPr lang="en-US" altLang="en-US"/>
              <a:t>Chain Restaurant Study</a:t>
            </a:r>
          </a:p>
        </p:txBody>
      </p:sp>
      <p:sp>
        <p:nvSpPr>
          <p:cNvPr id="45067" name="Rectangle 11"/>
          <p:cNvSpPr>
            <a:spLocks noChangeArrowheads="1"/>
          </p:cNvSpPr>
          <p:nvPr/>
        </p:nvSpPr>
        <p:spPr bwMode="auto">
          <a:xfrm>
            <a:off x="685800" y="625475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069" name="Rectangle 13"/>
          <p:cNvSpPr>
            <a:spLocks noChangeArrowheads="1"/>
          </p:cNvSpPr>
          <p:nvPr/>
        </p:nvSpPr>
        <p:spPr bwMode="auto">
          <a:xfrm>
            <a:off x="1952625" y="1038225"/>
            <a:ext cx="209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071" name="Rectangle 15"/>
          <p:cNvSpPr>
            <a:spLocks noChangeArrowheads="1"/>
          </p:cNvSpPr>
          <p:nvPr/>
        </p:nvSpPr>
        <p:spPr bwMode="auto">
          <a:xfrm>
            <a:off x="4859338" y="1208088"/>
            <a:ext cx="3594100" cy="27212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l" eaLnBrk="0" hangingPunct="0">
              <a:spcBef>
                <a:spcPct val="50000"/>
              </a:spcBef>
            </a:pPr>
            <a:r>
              <a:rPr lang="en-US" altLang="en-US">
                <a:solidFill>
                  <a:srgbClr val="000000"/>
                </a:solidFill>
              </a:rPr>
              <a:t>One day I received a phone call from a research analyst who introduced himself as one of our alumni. </a:t>
            </a:r>
          </a:p>
          <a:p>
            <a:pPr algn="l" eaLnBrk="0" hangingPunct="0">
              <a:spcBef>
                <a:spcPct val="50000"/>
              </a:spcBef>
            </a:pPr>
            <a:r>
              <a:rPr lang="en-US" altLang="en-US">
                <a:solidFill>
                  <a:srgbClr val="000000"/>
                </a:solidFill>
              </a:rPr>
              <a:t>He was working for a restaurant chain in town and wanted help analyzing the data he had collected while conducting a marketing research study.</a:t>
            </a:r>
            <a:endParaRPr lang="en-US" altLang="en-US"/>
          </a:p>
        </p:txBody>
      </p:sp>
    </p:spTree>
    <p:extLst>
      <p:ext uri="{BB962C8B-B14F-4D97-AF65-F5344CB8AC3E}">
        <p14:creationId xmlns:p14="http://schemas.microsoft.com/office/powerpoint/2010/main" val="5901803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5071">
                                            <p:txEl>
                                              <p:pRg st="0" end="0"/>
                                            </p:txEl>
                                          </p:spTgt>
                                        </p:tgtEl>
                                        <p:attrNameLst>
                                          <p:attrName>style.visibility</p:attrName>
                                        </p:attrNameLst>
                                      </p:cBhvr>
                                      <p:to>
                                        <p:strVal val="visible"/>
                                      </p:to>
                                    </p:set>
                                    <p:anim calcmode="lin" valueType="num">
                                      <p:cBhvr additive="base">
                                        <p:cTn id="7" dur="500" fill="hold"/>
                                        <p:tgtEl>
                                          <p:spTgt spid="45071">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4507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45071">
                                            <p:txEl>
                                              <p:pRg st="1" end="1"/>
                                            </p:txEl>
                                          </p:spTgt>
                                        </p:tgtEl>
                                        <p:attrNameLst>
                                          <p:attrName>style.visibility</p:attrName>
                                        </p:attrNameLst>
                                      </p:cBhvr>
                                      <p:to>
                                        <p:strVal val="visible"/>
                                      </p:to>
                                    </p:set>
                                    <p:anim calcmode="lin" valueType="num">
                                      <p:cBhvr additive="base">
                                        <p:cTn id="13" dur="500" fill="hold"/>
                                        <p:tgtEl>
                                          <p:spTgt spid="45071">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45071">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71"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900937" y="423163"/>
            <a:ext cx="7268209" cy="492443"/>
          </a:xfrm>
        </p:spPr>
        <p:txBody>
          <a:bodyPr/>
          <a:lstStyle/>
          <a:p>
            <a:r>
              <a:rPr lang="en-US" altLang="en-US"/>
              <a:t>Chain Restaurant Study</a:t>
            </a:r>
          </a:p>
        </p:txBody>
      </p:sp>
      <p:sp>
        <p:nvSpPr>
          <p:cNvPr id="46084" name="Line 4"/>
          <p:cNvSpPr>
            <a:spLocks noChangeShapeType="1"/>
          </p:cNvSpPr>
          <p:nvPr/>
        </p:nvSpPr>
        <p:spPr bwMode="auto">
          <a:xfrm>
            <a:off x="-8609013" y="8140700"/>
            <a:ext cx="0" cy="1588"/>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46085" name="Picture 5"/>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1377950"/>
            <a:ext cx="6426200" cy="303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6086" name="Rectangle 6"/>
          <p:cNvSpPr>
            <a:spLocks noChangeArrowheads="1"/>
          </p:cNvSpPr>
          <p:nvPr/>
        </p:nvSpPr>
        <p:spPr bwMode="auto">
          <a:xfrm>
            <a:off x="1284289" y="4414839"/>
            <a:ext cx="7032625" cy="9207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l" eaLnBrk="0" hangingPunct="0">
              <a:spcBef>
                <a:spcPct val="50000"/>
              </a:spcBef>
            </a:pPr>
            <a:r>
              <a:rPr lang="en-US" altLang="en-US">
                <a:solidFill>
                  <a:srgbClr val="000000"/>
                </a:solidFill>
              </a:rPr>
              <a:t>When we met, he presented me with a copy of the questionnaire and asked how he should analyze the data.  My first question to him was,</a:t>
            </a:r>
          </a:p>
        </p:txBody>
      </p:sp>
      <p:sp>
        <p:nvSpPr>
          <p:cNvPr id="46087" name="WordArt 7"/>
          <p:cNvSpPr>
            <a:spLocks noChangeArrowheads="1" noChangeShapeType="1" noTextEdit="1"/>
          </p:cNvSpPr>
          <p:nvPr/>
        </p:nvSpPr>
        <p:spPr bwMode="auto">
          <a:xfrm>
            <a:off x="1371600" y="6102350"/>
            <a:ext cx="6153150" cy="857250"/>
          </a:xfrm>
          <a:prstGeom prst="rect">
            <a:avLst/>
          </a:prstGeom>
          <a:extLst>
            <a:ext uri="{AF507438-7753-43E0-B8FC-AC1667EBCBE1}">
              <a14:hiddenEffects xmlns:a14="http://schemas.microsoft.com/office/drawing/2010/main">
                <a:effectLst/>
              </a14:hiddenEffects>
            </a:ext>
          </a:extLst>
        </p:spPr>
        <p:txBody>
          <a:bodyPr spcFirstLastPara="1" wrap="none" fromWordArt="1">
            <a:prstTxWarp prst="textArchUp">
              <a:avLst>
                <a:gd name="adj" fmla="val 10999709"/>
              </a:avLst>
            </a:prstTxWarp>
          </a:bodyPr>
          <a:lstStyle/>
          <a:p>
            <a:r>
              <a:rPr lang="en-US" kern="10">
                <a:ln w="9525">
                  <a:solidFill>
                    <a:srgbClr val="000000"/>
                  </a:solidFill>
                  <a:round/>
                  <a:headEnd/>
                  <a:tailEnd/>
                </a:ln>
                <a:solidFill>
                  <a:srgbClr val="FF9900"/>
                </a:solidFill>
                <a:latin typeface="Arial Black" panose="020B0A04020102020204" pitchFamily="34" charset="0"/>
              </a:rPr>
              <a:t>What is the problem being addressed?</a:t>
            </a:r>
          </a:p>
        </p:txBody>
      </p:sp>
    </p:spTree>
    <p:extLst>
      <p:ext uri="{BB962C8B-B14F-4D97-AF65-F5344CB8AC3E}">
        <p14:creationId xmlns:p14="http://schemas.microsoft.com/office/powerpoint/2010/main" val="4569650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6086"/>
                                        </p:tgtEl>
                                        <p:attrNameLst>
                                          <p:attrName>style.visibility</p:attrName>
                                        </p:attrNameLst>
                                      </p:cBhvr>
                                      <p:to>
                                        <p:strVal val="visible"/>
                                      </p:to>
                                    </p:set>
                                    <p:anim calcmode="lin" valueType="num">
                                      <p:cBhvr additive="base">
                                        <p:cTn id="7" dur="500" fill="hold"/>
                                        <p:tgtEl>
                                          <p:spTgt spid="46086"/>
                                        </p:tgtEl>
                                        <p:attrNameLst>
                                          <p:attrName>ppt_x</p:attrName>
                                        </p:attrNameLst>
                                      </p:cBhvr>
                                      <p:tavLst>
                                        <p:tav tm="0">
                                          <p:val>
                                            <p:strVal val="#ppt_x"/>
                                          </p:val>
                                        </p:tav>
                                        <p:tav tm="100000">
                                          <p:val>
                                            <p:strVal val="#ppt_x"/>
                                          </p:val>
                                        </p:tav>
                                      </p:tavLst>
                                    </p:anim>
                                    <p:anim calcmode="lin" valueType="num">
                                      <p:cBhvr additive="base">
                                        <p:cTn id="8" dur="500" fill="hold"/>
                                        <p:tgtEl>
                                          <p:spTgt spid="4608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46087"/>
                                        </p:tgtEl>
                                        <p:attrNameLst>
                                          <p:attrName>style.visibility</p:attrName>
                                        </p:attrNameLst>
                                      </p:cBhvr>
                                      <p:to>
                                        <p:strVal val="visible"/>
                                      </p:to>
                                    </p:set>
                                    <p:anim calcmode="lin" valueType="num">
                                      <p:cBhvr additive="base">
                                        <p:cTn id="13" dur="500" fill="hold"/>
                                        <p:tgtEl>
                                          <p:spTgt spid="46087"/>
                                        </p:tgtEl>
                                        <p:attrNameLst>
                                          <p:attrName>ppt_x</p:attrName>
                                        </p:attrNameLst>
                                      </p:cBhvr>
                                      <p:tavLst>
                                        <p:tav tm="0">
                                          <p:val>
                                            <p:strVal val="#ppt_x"/>
                                          </p:val>
                                        </p:tav>
                                        <p:tav tm="100000">
                                          <p:val>
                                            <p:strVal val="#ppt_x"/>
                                          </p:val>
                                        </p:tav>
                                      </p:tavLst>
                                    </p:anim>
                                    <p:anim calcmode="lin" valueType="num">
                                      <p:cBhvr additive="base">
                                        <p:cTn id="14" dur="500" fill="hold"/>
                                        <p:tgtEl>
                                          <p:spTgt spid="4608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6"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900937" y="423163"/>
            <a:ext cx="7268209" cy="492443"/>
          </a:xfrm>
        </p:spPr>
        <p:txBody>
          <a:bodyPr/>
          <a:lstStyle/>
          <a:p>
            <a:r>
              <a:rPr lang="en-US" altLang="en-US"/>
              <a:t>Chain Restaurant Study</a:t>
            </a:r>
          </a:p>
        </p:txBody>
      </p:sp>
      <p:pic>
        <p:nvPicPr>
          <p:cNvPr id="47108" name="Picture 4"/>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8600" y="1301750"/>
            <a:ext cx="3378200" cy="368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7109" name="Rectangle 5"/>
          <p:cNvSpPr>
            <a:spLocks noChangeArrowheads="1"/>
          </p:cNvSpPr>
          <p:nvPr/>
        </p:nvSpPr>
        <p:spPr bwMode="auto">
          <a:xfrm>
            <a:off x="1055689" y="1824038"/>
            <a:ext cx="2765425" cy="11977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l" eaLnBrk="0" hangingPunct="0">
              <a:spcBef>
                <a:spcPct val="50000"/>
              </a:spcBef>
            </a:pPr>
            <a:r>
              <a:rPr lang="en-US" altLang="en-US">
                <a:solidFill>
                  <a:srgbClr val="000000"/>
                </a:solidFill>
              </a:rPr>
              <a:t>When he looked perplexed, I explained that </a:t>
            </a:r>
            <a:r>
              <a:rPr lang="en-US" altLang="en-US" i="1">
                <a:solidFill>
                  <a:schemeClr val="hlink"/>
                </a:solidFill>
              </a:rPr>
              <a:t>data analysis</a:t>
            </a:r>
            <a:r>
              <a:rPr lang="en-US" altLang="en-US">
                <a:solidFill>
                  <a:srgbClr val="000000"/>
                </a:solidFill>
              </a:rPr>
              <a:t> is not an independent exercise.</a:t>
            </a:r>
          </a:p>
        </p:txBody>
      </p:sp>
      <p:sp>
        <p:nvSpPr>
          <p:cNvPr id="47110" name="Rectangle 6"/>
          <p:cNvSpPr>
            <a:spLocks noChangeArrowheads="1"/>
          </p:cNvSpPr>
          <p:nvPr/>
        </p:nvSpPr>
        <p:spPr bwMode="auto">
          <a:xfrm>
            <a:off x="1208089" y="5405439"/>
            <a:ext cx="7261225"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altLang="en-US">
                <a:solidFill>
                  <a:srgbClr val="000000"/>
                </a:solidFill>
              </a:rPr>
              <a:t>Rather, the goal of data analysis is to </a:t>
            </a:r>
            <a:r>
              <a:rPr lang="en-US" altLang="en-US" u="sng">
                <a:solidFill>
                  <a:schemeClr val="hlink"/>
                </a:solidFill>
              </a:rPr>
              <a:t>PROVIDE INFORMATION RELATED TO THE PROBLEM COMPONENTS.</a:t>
            </a:r>
          </a:p>
        </p:txBody>
      </p:sp>
    </p:spTree>
    <p:extLst>
      <p:ext uri="{BB962C8B-B14F-4D97-AF65-F5344CB8AC3E}">
        <p14:creationId xmlns:p14="http://schemas.microsoft.com/office/powerpoint/2010/main" val="30482743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7109"/>
                                        </p:tgtEl>
                                        <p:attrNameLst>
                                          <p:attrName>style.visibility</p:attrName>
                                        </p:attrNameLst>
                                      </p:cBhvr>
                                      <p:to>
                                        <p:strVal val="visible"/>
                                      </p:to>
                                    </p:set>
                                    <p:anim calcmode="lin" valueType="num">
                                      <p:cBhvr additive="base">
                                        <p:cTn id="7" dur="500" fill="hold"/>
                                        <p:tgtEl>
                                          <p:spTgt spid="47109"/>
                                        </p:tgtEl>
                                        <p:attrNameLst>
                                          <p:attrName>ppt_x</p:attrName>
                                        </p:attrNameLst>
                                      </p:cBhvr>
                                      <p:tavLst>
                                        <p:tav tm="0">
                                          <p:val>
                                            <p:strVal val="0-#ppt_w/2"/>
                                          </p:val>
                                        </p:tav>
                                        <p:tav tm="100000">
                                          <p:val>
                                            <p:strVal val="#ppt_x"/>
                                          </p:val>
                                        </p:tav>
                                      </p:tavLst>
                                    </p:anim>
                                    <p:anim calcmode="lin" valueType="num">
                                      <p:cBhvr additive="base">
                                        <p:cTn id="8" dur="500" fill="hold"/>
                                        <p:tgtEl>
                                          <p:spTgt spid="47109"/>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7110"/>
                                        </p:tgtEl>
                                        <p:attrNameLst>
                                          <p:attrName>style.visibility</p:attrName>
                                        </p:attrNameLst>
                                      </p:cBhvr>
                                      <p:to>
                                        <p:strVal val="visible"/>
                                      </p:to>
                                    </p:set>
                                    <p:anim calcmode="lin" valueType="num">
                                      <p:cBhvr additive="base">
                                        <p:cTn id="13" dur="500" fill="hold"/>
                                        <p:tgtEl>
                                          <p:spTgt spid="47110"/>
                                        </p:tgtEl>
                                        <p:attrNameLst>
                                          <p:attrName>ppt_x</p:attrName>
                                        </p:attrNameLst>
                                      </p:cBhvr>
                                      <p:tavLst>
                                        <p:tav tm="0">
                                          <p:val>
                                            <p:strVal val="#ppt_x"/>
                                          </p:val>
                                        </p:tav>
                                        <p:tav tm="100000">
                                          <p:val>
                                            <p:strVal val="#ppt_x"/>
                                          </p:val>
                                        </p:tav>
                                      </p:tavLst>
                                    </p:anim>
                                    <p:anim calcmode="lin" valueType="num">
                                      <p:cBhvr additive="base">
                                        <p:cTn id="14" dur="500" fill="hold"/>
                                        <p:tgtEl>
                                          <p:spTgt spid="471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9" grpId="0" autoUpdateAnimBg="0"/>
      <p:bldP spid="47110"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900937" y="423163"/>
            <a:ext cx="7268209" cy="492443"/>
          </a:xfrm>
        </p:spPr>
        <p:txBody>
          <a:bodyPr/>
          <a:lstStyle/>
          <a:p>
            <a:r>
              <a:rPr lang="en-US" altLang="en-US"/>
              <a:t>Chain Restaurant Study</a:t>
            </a:r>
          </a:p>
        </p:txBody>
      </p:sp>
      <p:graphicFrame>
        <p:nvGraphicFramePr>
          <p:cNvPr id="48132" name="Object 4">
            <a:hlinkClick r:id="" action="ppaction://ole?verb=0"/>
          </p:cNvPr>
          <p:cNvGraphicFramePr>
            <a:graphicFrameLocks/>
          </p:cNvGraphicFramePr>
          <p:nvPr/>
        </p:nvGraphicFramePr>
        <p:xfrm>
          <a:off x="1828800" y="1149351"/>
          <a:ext cx="2057400" cy="2487613"/>
        </p:xfrm>
        <a:graphic>
          <a:graphicData uri="http://schemas.openxmlformats.org/presentationml/2006/ole">
            <mc:AlternateContent xmlns:mc="http://schemas.openxmlformats.org/markup-compatibility/2006">
              <mc:Choice xmlns:v="urn:schemas-microsoft-com:vml" Requires="v">
                <p:oleObj spid="_x0000_s1028" name="Clip" r:id="rId3" imgW="2419200" imgH="2304720" progId="MS_ClipArt_Gallery.2">
                  <p:embed/>
                </p:oleObj>
              </mc:Choice>
              <mc:Fallback>
                <p:oleObj name="Clip" r:id="rId3" imgW="2419200" imgH="2304720" progId="MS_ClipArt_Gallery.2">
                  <p:embed/>
                  <p:pic>
                    <p:nvPicPr>
                      <p:cNvPr id="48132" name="Object 4">
                        <a:hlinkClick r:id="" action="ppaction://ole?verb=0"/>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1149351"/>
                        <a:ext cx="2057400" cy="2487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8133" name="Line 5"/>
          <p:cNvSpPr>
            <a:spLocks noChangeShapeType="1"/>
          </p:cNvSpPr>
          <p:nvPr/>
        </p:nvSpPr>
        <p:spPr bwMode="auto">
          <a:xfrm>
            <a:off x="-8545513" y="7326313"/>
            <a:ext cx="1588" cy="158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134" name="Rectangle 6"/>
          <p:cNvSpPr>
            <a:spLocks noChangeArrowheads="1"/>
          </p:cNvSpPr>
          <p:nvPr/>
        </p:nvSpPr>
        <p:spPr bwMode="auto">
          <a:xfrm>
            <a:off x="4103688" y="1162050"/>
            <a:ext cx="4583112" cy="2459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l" eaLnBrk="0" hangingPunct="0">
              <a:spcBef>
                <a:spcPct val="50000"/>
              </a:spcBef>
            </a:pPr>
            <a:r>
              <a:rPr lang="en-US" altLang="en-US" sz="2200">
                <a:solidFill>
                  <a:srgbClr val="000000"/>
                </a:solidFill>
              </a:rPr>
              <a:t>I was surprised to learn that he did not have a clear understanding of the </a:t>
            </a:r>
            <a:r>
              <a:rPr lang="en-US" altLang="en-US" sz="2200" i="1">
                <a:solidFill>
                  <a:schemeClr val="hlink"/>
                </a:solidFill>
              </a:rPr>
              <a:t>marketing research problem</a:t>
            </a:r>
            <a:r>
              <a:rPr lang="en-US" altLang="en-US" sz="2200">
                <a:solidFill>
                  <a:srgbClr val="000000"/>
                </a:solidFill>
              </a:rPr>
              <a:t> and that a written definition did not exist. So before going any further, I had to </a:t>
            </a:r>
            <a:r>
              <a:rPr lang="en-US" altLang="en-US" sz="2200">
                <a:solidFill>
                  <a:schemeClr val="bg2"/>
                </a:solidFill>
                <a:effectLst>
                  <a:outerShdw blurRad="38100" dist="38100" dir="2700000" algn="tl">
                    <a:srgbClr val="C0C0C0"/>
                  </a:outerShdw>
                </a:effectLst>
              </a:rPr>
              <a:t>define</a:t>
            </a:r>
            <a:r>
              <a:rPr lang="en-US" altLang="en-US" sz="2200">
                <a:solidFill>
                  <a:srgbClr val="000000"/>
                </a:solidFill>
              </a:rPr>
              <a:t> the marketing research problem.</a:t>
            </a:r>
          </a:p>
        </p:txBody>
      </p:sp>
      <p:sp>
        <p:nvSpPr>
          <p:cNvPr id="48135" name="Rectangle 7"/>
          <p:cNvSpPr>
            <a:spLocks noChangeArrowheads="1"/>
          </p:cNvSpPr>
          <p:nvPr/>
        </p:nvSpPr>
        <p:spPr bwMode="auto">
          <a:xfrm>
            <a:off x="228601" y="4121150"/>
            <a:ext cx="5051425" cy="2459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l" eaLnBrk="0" hangingPunct="0">
              <a:spcBef>
                <a:spcPct val="50000"/>
              </a:spcBef>
            </a:pPr>
            <a:r>
              <a:rPr lang="en-US" altLang="en-US" sz="2200"/>
              <a:t>Once that was done, I found that much of the data collected was not relevant to the problem.  In this sense, the whole study was a waste of resources.  A new study had to be designed and implemented to address the problem defined.</a:t>
            </a:r>
          </a:p>
        </p:txBody>
      </p:sp>
      <p:pic>
        <p:nvPicPr>
          <p:cNvPr id="48136" name="Picture 8"/>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21313" y="4132263"/>
            <a:ext cx="2984500" cy="254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058899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8134"/>
                                        </p:tgtEl>
                                        <p:attrNameLst>
                                          <p:attrName>style.visibility</p:attrName>
                                        </p:attrNameLst>
                                      </p:cBhvr>
                                      <p:to>
                                        <p:strVal val="visible"/>
                                      </p:to>
                                    </p:set>
                                    <p:anim calcmode="lin" valueType="num">
                                      <p:cBhvr additive="base">
                                        <p:cTn id="7" dur="500" fill="hold"/>
                                        <p:tgtEl>
                                          <p:spTgt spid="48134"/>
                                        </p:tgtEl>
                                        <p:attrNameLst>
                                          <p:attrName>ppt_x</p:attrName>
                                        </p:attrNameLst>
                                      </p:cBhvr>
                                      <p:tavLst>
                                        <p:tav tm="0">
                                          <p:val>
                                            <p:strVal val="1+#ppt_w/2"/>
                                          </p:val>
                                        </p:tav>
                                        <p:tav tm="100000">
                                          <p:val>
                                            <p:strVal val="#ppt_x"/>
                                          </p:val>
                                        </p:tav>
                                      </p:tavLst>
                                    </p:anim>
                                    <p:anim calcmode="lin" valueType="num">
                                      <p:cBhvr additive="base">
                                        <p:cTn id="8" dur="500" fill="hold"/>
                                        <p:tgtEl>
                                          <p:spTgt spid="4813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8135"/>
                                        </p:tgtEl>
                                        <p:attrNameLst>
                                          <p:attrName>style.visibility</p:attrName>
                                        </p:attrNameLst>
                                      </p:cBhvr>
                                      <p:to>
                                        <p:strVal val="visible"/>
                                      </p:to>
                                    </p:set>
                                    <p:anim calcmode="lin" valueType="num">
                                      <p:cBhvr additive="base">
                                        <p:cTn id="13" dur="500" fill="hold"/>
                                        <p:tgtEl>
                                          <p:spTgt spid="48135"/>
                                        </p:tgtEl>
                                        <p:attrNameLst>
                                          <p:attrName>ppt_x</p:attrName>
                                        </p:attrNameLst>
                                      </p:cBhvr>
                                      <p:tavLst>
                                        <p:tav tm="0">
                                          <p:val>
                                            <p:strVal val="0-#ppt_w/2"/>
                                          </p:val>
                                        </p:tav>
                                        <p:tav tm="100000">
                                          <p:val>
                                            <p:strVal val="#ppt_x"/>
                                          </p:val>
                                        </p:tav>
                                      </p:tavLst>
                                    </p:anim>
                                    <p:anim calcmode="lin" valueType="num">
                                      <p:cBhvr additive="base">
                                        <p:cTn id="14" dur="500" fill="hold"/>
                                        <p:tgtEl>
                                          <p:spTgt spid="481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4" grpId="0" autoUpdateAnimBg="0"/>
      <p:bldP spid="48135"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02" name="Rectangle 50"/>
          <p:cNvSpPr>
            <a:spLocks noChangeAspect="1" noChangeArrowheads="1"/>
          </p:cNvSpPr>
          <p:nvPr/>
        </p:nvSpPr>
        <p:spPr bwMode="auto">
          <a:xfrm>
            <a:off x="3268663" y="6424613"/>
            <a:ext cx="4894262" cy="265112"/>
          </a:xfrm>
          <a:prstGeom prst="rect">
            <a:avLst/>
          </a:prstGeom>
          <a:solidFill>
            <a:srgbClr val="CCEC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160" name="Rectangle 8"/>
          <p:cNvSpPr>
            <a:spLocks noChangeAspect="1" noChangeArrowheads="1"/>
          </p:cNvSpPr>
          <p:nvPr/>
        </p:nvSpPr>
        <p:spPr bwMode="auto">
          <a:xfrm>
            <a:off x="3262313" y="2768600"/>
            <a:ext cx="4900612" cy="280988"/>
          </a:xfrm>
          <a:prstGeom prst="rect">
            <a:avLst/>
          </a:prstGeom>
          <a:solidFill>
            <a:srgbClr val="CCECFF"/>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205" name="Rectangle 53"/>
          <p:cNvSpPr>
            <a:spLocks noChangeAspect="1" noChangeArrowheads="1"/>
          </p:cNvSpPr>
          <p:nvPr/>
        </p:nvSpPr>
        <p:spPr bwMode="auto">
          <a:xfrm>
            <a:off x="3028951" y="4752975"/>
            <a:ext cx="5413375" cy="1492250"/>
          </a:xfrm>
          <a:prstGeom prst="rect">
            <a:avLst/>
          </a:prstGeom>
          <a:solidFill>
            <a:srgbClr val="CCEC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p>
            <a:pPr eaLnBrk="0" hangingPunct="0"/>
            <a:endParaRPr lang="en-US" altLang="en-US" sz="2000" b="1">
              <a:latin typeface="Times New Roman" panose="02020603050405020304" pitchFamily="18" charset="0"/>
            </a:endParaRPr>
          </a:p>
        </p:txBody>
      </p:sp>
      <p:sp>
        <p:nvSpPr>
          <p:cNvPr id="49190" name="Rectangle 38"/>
          <p:cNvSpPr>
            <a:spLocks noChangeAspect="1" noChangeArrowheads="1"/>
          </p:cNvSpPr>
          <p:nvPr/>
        </p:nvSpPr>
        <p:spPr bwMode="auto">
          <a:xfrm>
            <a:off x="3276601" y="3276601"/>
            <a:ext cx="4875213" cy="1216025"/>
          </a:xfrm>
          <a:prstGeom prst="rect">
            <a:avLst/>
          </a:prstGeom>
          <a:solidFill>
            <a:srgbClr val="CCEC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187" name="Rectangle 35"/>
          <p:cNvSpPr>
            <a:spLocks noChangeAspect="1" noChangeArrowheads="1"/>
          </p:cNvSpPr>
          <p:nvPr/>
        </p:nvSpPr>
        <p:spPr bwMode="auto">
          <a:xfrm>
            <a:off x="3271839" y="1130301"/>
            <a:ext cx="4879975" cy="1433513"/>
          </a:xfrm>
          <a:prstGeom prst="rect">
            <a:avLst/>
          </a:prstGeom>
          <a:solidFill>
            <a:srgbClr val="CCEC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154" name="Rectangle 2"/>
          <p:cNvSpPr>
            <a:spLocks noGrp="1" noChangeArrowheads="1"/>
          </p:cNvSpPr>
          <p:nvPr>
            <p:ph type="title"/>
          </p:nvPr>
        </p:nvSpPr>
        <p:spPr>
          <a:xfrm>
            <a:off x="900937" y="423163"/>
            <a:ext cx="7268209" cy="492443"/>
          </a:xfrm>
        </p:spPr>
        <p:txBody>
          <a:bodyPr/>
          <a:lstStyle/>
          <a:p>
            <a:r>
              <a:rPr lang="en-US" altLang="en-US"/>
              <a:t>The Problem Definition Process</a:t>
            </a:r>
          </a:p>
        </p:txBody>
      </p:sp>
      <p:sp>
        <p:nvSpPr>
          <p:cNvPr id="49157" name="Rectangle 5"/>
          <p:cNvSpPr>
            <a:spLocks noChangeArrowheads="1"/>
          </p:cNvSpPr>
          <p:nvPr/>
        </p:nvSpPr>
        <p:spPr bwMode="auto">
          <a:xfrm>
            <a:off x="1295400" y="1149351"/>
            <a:ext cx="1037144"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eaLnBrk="0" hangingPunct="0"/>
            <a:r>
              <a:rPr lang="en-US" altLang="en-US" sz="2000">
                <a:solidFill>
                  <a:srgbClr val="003530"/>
                </a:solidFill>
              </a:rPr>
              <a:t>Fig. 2.1</a:t>
            </a:r>
          </a:p>
        </p:txBody>
      </p:sp>
      <p:pic>
        <p:nvPicPr>
          <p:cNvPr id="49209" name="Picture 5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597150"/>
            <a:ext cx="2882900" cy="264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9156" name="Rectangle 4"/>
          <p:cNvSpPr>
            <a:spLocks noChangeAspect="1" noChangeArrowheads="1"/>
          </p:cNvSpPr>
          <p:nvPr/>
        </p:nvSpPr>
        <p:spPr bwMode="auto">
          <a:xfrm>
            <a:off x="2971800" y="1073150"/>
            <a:ext cx="5562600" cy="5715000"/>
          </a:xfrm>
          <a:prstGeom prst="rect">
            <a:avLst/>
          </a:prstGeom>
          <a:solidFill>
            <a:srgbClr val="DDDDDD">
              <a:alpha val="50000"/>
            </a:srgbClr>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159" name="Rectangle 7"/>
          <p:cNvSpPr>
            <a:spLocks noChangeAspect="1" noChangeArrowheads="1"/>
          </p:cNvSpPr>
          <p:nvPr/>
        </p:nvSpPr>
        <p:spPr bwMode="auto">
          <a:xfrm>
            <a:off x="4367213" y="6240463"/>
            <a:ext cx="2889250" cy="411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161" name="Rectangle 9"/>
          <p:cNvSpPr>
            <a:spLocks noChangeAspect="1" noChangeArrowheads="1"/>
          </p:cNvSpPr>
          <p:nvPr/>
        </p:nvSpPr>
        <p:spPr bwMode="auto">
          <a:xfrm>
            <a:off x="3935413" y="3619501"/>
            <a:ext cx="3530600" cy="290513"/>
          </a:xfrm>
          <a:prstGeom prst="rect">
            <a:avLst/>
          </a:prstGeom>
          <a:solidFill>
            <a:srgbClr val="CCECFF"/>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162" name="Rectangle 10"/>
          <p:cNvSpPr>
            <a:spLocks noChangeAspect="1" noChangeArrowheads="1"/>
          </p:cNvSpPr>
          <p:nvPr/>
        </p:nvSpPr>
        <p:spPr bwMode="auto">
          <a:xfrm>
            <a:off x="3370263" y="1628775"/>
            <a:ext cx="1346200" cy="655638"/>
          </a:xfrm>
          <a:prstGeom prst="rect">
            <a:avLst/>
          </a:prstGeom>
          <a:solidFill>
            <a:srgbClr val="CCECFF"/>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49163" name="Group 11"/>
          <p:cNvGrpSpPr>
            <a:grpSpLocks noChangeAspect="1"/>
          </p:cNvGrpSpPr>
          <p:nvPr/>
        </p:nvGrpSpPr>
        <p:grpSpPr bwMode="auto">
          <a:xfrm>
            <a:off x="3370262" y="1731964"/>
            <a:ext cx="1276008" cy="653711"/>
            <a:chOff x="1890" y="753"/>
            <a:chExt cx="826" cy="461"/>
          </a:xfrm>
        </p:grpSpPr>
        <p:sp>
          <p:nvSpPr>
            <p:cNvPr id="49164" name="Rectangle 12"/>
            <p:cNvSpPr>
              <a:spLocks noChangeAspect="1" noChangeArrowheads="1"/>
            </p:cNvSpPr>
            <p:nvPr/>
          </p:nvSpPr>
          <p:spPr bwMode="auto">
            <a:xfrm>
              <a:off x="1890" y="753"/>
              <a:ext cx="554" cy="2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eaLnBrk="0" hangingPunct="0"/>
              <a:r>
                <a:rPr lang="en-US" altLang="en-US" sz="1000" b="1">
                  <a:solidFill>
                    <a:srgbClr val="000000"/>
                  </a:solidFill>
                  <a:latin typeface="Arial" panose="020B0604020202020204" pitchFamily="34" charset="0"/>
                </a:rPr>
                <a:t>Discussion</a:t>
              </a:r>
            </a:p>
            <a:p>
              <a:pPr algn="l"/>
              <a:endParaRPr lang="en-US" altLang="en-US" sz="1000" b="1">
                <a:solidFill>
                  <a:srgbClr val="000000"/>
                </a:solidFill>
                <a:latin typeface="Arial" panose="020B0604020202020204" pitchFamily="34" charset="0"/>
              </a:endParaRPr>
            </a:p>
          </p:txBody>
        </p:sp>
        <p:grpSp>
          <p:nvGrpSpPr>
            <p:cNvPr id="49165" name="Group 13"/>
            <p:cNvGrpSpPr>
              <a:grpSpLocks noChangeAspect="1"/>
            </p:cNvGrpSpPr>
            <p:nvPr/>
          </p:nvGrpSpPr>
          <p:grpSpPr bwMode="auto">
            <a:xfrm>
              <a:off x="1890" y="845"/>
              <a:ext cx="826" cy="369"/>
              <a:chOff x="1890" y="845"/>
              <a:chExt cx="826" cy="369"/>
            </a:xfrm>
          </p:grpSpPr>
          <p:sp>
            <p:nvSpPr>
              <p:cNvPr id="49166" name="Rectangle 14"/>
              <p:cNvSpPr>
                <a:spLocks noChangeAspect="1" noChangeArrowheads="1"/>
              </p:cNvSpPr>
              <p:nvPr/>
            </p:nvSpPr>
            <p:spPr bwMode="auto">
              <a:xfrm>
                <a:off x="1890" y="845"/>
                <a:ext cx="284" cy="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eaLnBrk="0" hangingPunct="0"/>
                <a:r>
                  <a:rPr lang="en-US" altLang="en-US" sz="1000" b="1">
                    <a:solidFill>
                      <a:srgbClr val="000000"/>
                    </a:solidFill>
                    <a:latin typeface="Arial" panose="020B0604020202020204" pitchFamily="34" charset="0"/>
                  </a:rPr>
                  <a:t>with</a:t>
                </a:r>
              </a:p>
              <a:p>
                <a:pPr algn="l"/>
                <a:endParaRPr lang="en-US" altLang="en-US" sz="1000" b="1">
                  <a:solidFill>
                    <a:srgbClr val="000000"/>
                  </a:solidFill>
                  <a:latin typeface="Arial" panose="020B0604020202020204" pitchFamily="34" charset="0"/>
                </a:endParaRPr>
              </a:p>
            </p:txBody>
          </p:sp>
          <p:sp>
            <p:nvSpPr>
              <p:cNvPr id="49167" name="Rectangle 15"/>
              <p:cNvSpPr>
                <a:spLocks noChangeAspect="1" noChangeArrowheads="1"/>
              </p:cNvSpPr>
              <p:nvPr/>
            </p:nvSpPr>
            <p:spPr bwMode="auto">
              <a:xfrm>
                <a:off x="1890" y="934"/>
                <a:ext cx="826" cy="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eaLnBrk="0" hangingPunct="0"/>
                <a:r>
                  <a:rPr lang="en-US" altLang="en-US" sz="1000" b="1">
                    <a:solidFill>
                      <a:srgbClr val="000000"/>
                    </a:solidFill>
                    <a:latin typeface="Arial" panose="020B0604020202020204" pitchFamily="34" charset="0"/>
                  </a:rPr>
                  <a:t>Decision Maker(s)</a:t>
                </a:r>
              </a:p>
              <a:p>
                <a:pPr algn="l"/>
                <a:endParaRPr lang="en-US" altLang="en-US" sz="1000" b="1">
                  <a:solidFill>
                    <a:srgbClr val="000000"/>
                  </a:solidFill>
                  <a:latin typeface="Arial" panose="020B0604020202020204" pitchFamily="34" charset="0"/>
                </a:endParaRPr>
              </a:p>
            </p:txBody>
          </p:sp>
        </p:grpSp>
      </p:grpSp>
      <p:sp>
        <p:nvSpPr>
          <p:cNvPr id="49168" name="Rectangle 16"/>
          <p:cNvSpPr>
            <a:spLocks noChangeAspect="1" noChangeArrowheads="1"/>
          </p:cNvSpPr>
          <p:nvPr/>
        </p:nvSpPr>
        <p:spPr bwMode="auto">
          <a:xfrm>
            <a:off x="4887914" y="1628775"/>
            <a:ext cx="866775" cy="655638"/>
          </a:xfrm>
          <a:prstGeom prst="rect">
            <a:avLst/>
          </a:prstGeom>
          <a:solidFill>
            <a:srgbClr val="CCECFF"/>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49169" name="Group 17"/>
          <p:cNvGrpSpPr>
            <a:grpSpLocks noChangeAspect="1"/>
          </p:cNvGrpSpPr>
          <p:nvPr/>
        </p:nvGrpSpPr>
        <p:grpSpPr bwMode="auto">
          <a:xfrm>
            <a:off x="4875216" y="1741489"/>
            <a:ext cx="806235" cy="656888"/>
            <a:chOff x="2864" y="760"/>
            <a:chExt cx="522" cy="463"/>
          </a:xfrm>
        </p:grpSpPr>
        <p:sp>
          <p:nvSpPr>
            <p:cNvPr id="49170" name="Rectangle 18"/>
            <p:cNvSpPr>
              <a:spLocks noChangeAspect="1" noChangeArrowheads="1"/>
            </p:cNvSpPr>
            <p:nvPr/>
          </p:nvSpPr>
          <p:spPr bwMode="auto">
            <a:xfrm>
              <a:off x="2864" y="760"/>
              <a:ext cx="522" cy="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eaLnBrk="0" hangingPunct="0"/>
              <a:r>
                <a:rPr lang="en-US" altLang="en-US" sz="1000" b="1">
                  <a:solidFill>
                    <a:srgbClr val="000000"/>
                  </a:solidFill>
                  <a:latin typeface="Arial" panose="020B0604020202020204" pitchFamily="34" charset="0"/>
                </a:rPr>
                <a:t>Interviews</a:t>
              </a:r>
            </a:p>
            <a:p>
              <a:pPr algn="l"/>
              <a:endParaRPr lang="en-US" altLang="en-US" sz="1000" b="1">
                <a:solidFill>
                  <a:srgbClr val="000000"/>
                </a:solidFill>
                <a:latin typeface="Arial" panose="020B0604020202020204" pitchFamily="34" charset="0"/>
              </a:endParaRPr>
            </a:p>
          </p:txBody>
        </p:sp>
        <p:sp>
          <p:nvSpPr>
            <p:cNvPr id="49171" name="Rectangle 19"/>
            <p:cNvSpPr>
              <a:spLocks noChangeAspect="1" noChangeArrowheads="1"/>
            </p:cNvSpPr>
            <p:nvPr/>
          </p:nvSpPr>
          <p:spPr bwMode="auto">
            <a:xfrm>
              <a:off x="2864" y="849"/>
              <a:ext cx="307" cy="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eaLnBrk="0" hangingPunct="0"/>
              <a:r>
                <a:rPr lang="en-US" altLang="en-US" sz="1000" b="1">
                  <a:solidFill>
                    <a:srgbClr val="000000"/>
                  </a:solidFill>
                  <a:latin typeface="Arial" panose="020B0604020202020204" pitchFamily="34" charset="0"/>
                </a:rPr>
                <a:t>with </a:t>
              </a:r>
            </a:p>
            <a:p>
              <a:pPr algn="l"/>
              <a:endParaRPr lang="en-US" altLang="en-US" sz="1000" b="1">
                <a:solidFill>
                  <a:srgbClr val="000000"/>
                </a:solidFill>
                <a:latin typeface="Arial" panose="020B0604020202020204" pitchFamily="34" charset="0"/>
              </a:endParaRPr>
            </a:p>
          </p:txBody>
        </p:sp>
        <p:sp>
          <p:nvSpPr>
            <p:cNvPr id="49172" name="Rectangle 20"/>
            <p:cNvSpPr>
              <a:spLocks noChangeAspect="1" noChangeArrowheads="1"/>
            </p:cNvSpPr>
            <p:nvPr/>
          </p:nvSpPr>
          <p:spPr bwMode="auto">
            <a:xfrm>
              <a:off x="2864" y="943"/>
              <a:ext cx="421" cy="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eaLnBrk="0" hangingPunct="0"/>
              <a:r>
                <a:rPr lang="en-US" altLang="en-US" sz="1000" b="1">
                  <a:solidFill>
                    <a:srgbClr val="000000"/>
                  </a:solidFill>
                  <a:latin typeface="Arial" panose="020B0604020202020204" pitchFamily="34" charset="0"/>
                </a:rPr>
                <a:t>Experts</a:t>
              </a:r>
            </a:p>
            <a:p>
              <a:pPr algn="l"/>
              <a:endParaRPr lang="en-US" altLang="en-US" sz="1000" b="1">
                <a:solidFill>
                  <a:srgbClr val="000000"/>
                </a:solidFill>
                <a:latin typeface="Arial" panose="020B0604020202020204" pitchFamily="34" charset="0"/>
              </a:endParaRPr>
            </a:p>
          </p:txBody>
        </p:sp>
      </p:grpSp>
      <p:sp>
        <p:nvSpPr>
          <p:cNvPr id="49173" name="Rectangle 21"/>
          <p:cNvSpPr>
            <a:spLocks noChangeAspect="1" noChangeArrowheads="1"/>
          </p:cNvSpPr>
          <p:nvPr/>
        </p:nvSpPr>
        <p:spPr bwMode="auto">
          <a:xfrm>
            <a:off x="5976938" y="1635126"/>
            <a:ext cx="950912" cy="658813"/>
          </a:xfrm>
          <a:prstGeom prst="rect">
            <a:avLst/>
          </a:prstGeom>
          <a:solidFill>
            <a:srgbClr val="CCECFF"/>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49174" name="Group 22"/>
          <p:cNvGrpSpPr>
            <a:grpSpLocks noChangeAspect="1"/>
          </p:cNvGrpSpPr>
          <p:nvPr/>
        </p:nvGrpSpPr>
        <p:grpSpPr bwMode="auto">
          <a:xfrm>
            <a:off x="6007099" y="1749425"/>
            <a:ext cx="834803" cy="659886"/>
            <a:chOff x="3596" y="765"/>
            <a:chExt cx="541" cy="466"/>
          </a:xfrm>
        </p:grpSpPr>
        <p:sp>
          <p:nvSpPr>
            <p:cNvPr id="49175" name="Rectangle 23"/>
            <p:cNvSpPr>
              <a:spLocks noChangeAspect="1" noChangeArrowheads="1"/>
            </p:cNvSpPr>
            <p:nvPr/>
          </p:nvSpPr>
          <p:spPr bwMode="auto">
            <a:xfrm>
              <a:off x="3596" y="765"/>
              <a:ext cx="541" cy="2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eaLnBrk="0" hangingPunct="0"/>
              <a:r>
                <a:rPr lang="en-US" altLang="en-US" sz="1000" b="1">
                  <a:solidFill>
                    <a:srgbClr val="000000"/>
                  </a:solidFill>
                  <a:latin typeface="Arial" panose="020B0604020202020204" pitchFamily="34" charset="0"/>
                </a:rPr>
                <a:t>Secondary</a:t>
              </a:r>
            </a:p>
            <a:p>
              <a:pPr algn="l"/>
              <a:endParaRPr lang="en-US" altLang="en-US" sz="1000" b="1">
                <a:solidFill>
                  <a:srgbClr val="000000"/>
                </a:solidFill>
                <a:latin typeface="Arial" panose="020B0604020202020204" pitchFamily="34" charset="0"/>
              </a:endParaRPr>
            </a:p>
          </p:txBody>
        </p:sp>
        <p:sp>
          <p:nvSpPr>
            <p:cNvPr id="49176" name="Rectangle 24"/>
            <p:cNvSpPr>
              <a:spLocks noChangeAspect="1" noChangeArrowheads="1"/>
            </p:cNvSpPr>
            <p:nvPr/>
          </p:nvSpPr>
          <p:spPr bwMode="auto">
            <a:xfrm>
              <a:off x="3596" y="857"/>
              <a:ext cx="321" cy="2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eaLnBrk="0" hangingPunct="0"/>
              <a:r>
                <a:rPr lang="en-US" altLang="en-US" sz="1000" b="1">
                  <a:solidFill>
                    <a:srgbClr val="000000"/>
                  </a:solidFill>
                  <a:latin typeface="Arial" panose="020B0604020202020204" pitchFamily="34" charset="0"/>
                </a:rPr>
                <a:t>Data </a:t>
              </a:r>
            </a:p>
            <a:p>
              <a:pPr algn="l"/>
              <a:endParaRPr lang="en-US" altLang="en-US" sz="1000" b="1">
                <a:solidFill>
                  <a:srgbClr val="000000"/>
                </a:solidFill>
                <a:latin typeface="Arial" panose="020B0604020202020204" pitchFamily="34" charset="0"/>
              </a:endParaRPr>
            </a:p>
          </p:txBody>
        </p:sp>
        <p:sp>
          <p:nvSpPr>
            <p:cNvPr id="49177" name="Rectangle 25"/>
            <p:cNvSpPr>
              <a:spLocks noChangeAspect="1" noChangeArrowheads="1"/>
            </p:cNvSpPr>
            <p:nvPr/>
          </p:nvSpPr>
          <p:spPr bwMode="auto">
            <a:xfrm>
              <a:off x="3596" y="950"/>
              <a:ext cx="458" cy="2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eaLnBrk="0" hangingPunct="0"/>
              <a:r>
                <a:rPr lang="en-US" altLang="en-US" sz="1000" b="1">
                  <a:solidFill>
                    <a:srgbClr val="000000"/>
                  </a:solidFill>
                  <a:latin typeface="Arial" panose="020B0604020202020204" pitchFamily="34" charset="0"/>
                </a:rPr>
                <a:t>Analysis</a:t>
              </a:r>
            </a:p>
            <a:p>
              <a:pPr algn="l"/>
              <a:endParaRPr lang="en-US" altLang="en-US" sz="1000" b="1">
                <a:solidFill>
                  <a:srgbClr val="000000"/>
                </a:solidFill>
                <a:latin typeface="Arial" panose="020B0604020202020204" pitchFamily="34" charset="0"/>
              </a:endParaRPr>
            </a:p>
          </p:txBody>
        </p:sp>
      </p:grpSp>
      <p:sp>
        <p:nvSpPr>
          <p:cNvPr id="49178" name="Rectangle 26"/>
          <p:cNvSpPr>
            <a:spLocks noChangeAspect="1" noChangeArrowheads="1"/>
          </p:cNvSpPr>
          <p:nvPr/>
        </p:nvSpPr>
        <p:spPr bwMode="auto">
          <a:xfrm>
            <a:off x="7088188" y="1644651"/>
            <a:ext cx="950912" cy="657225"/>
          </a:xfrm>
          <a:prstGeom prst="rect">
            <a:avLst/>
          </a:prstGeom>
          <a:solidFill>
            <a:srgbClr val="CCECFF"/>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49179" name="Group 27"/>
          <p:cNvGrpSpPr>
            <a:grpSpLocks noChangeAspect="1"/>
          </p:cNvGrpSpPr>
          <p:nvPr/>
        </p:nvGrpSpPr>
        <p:grpSpPr bwMode="auto">
          <a:xfrm>
            <a:off x="7096127" y="1773240"/>
            <a:ext cx="834818" cy="528123"/>
            <a:chOff x="4301" y="782"/>
            <a:chExt cx="540" cy="373"/>
          </a:xfrm>
        </p:grpSpPr>
        <p:sp>
          <p:nvSpPr>
            <p:cNvPr id="49180" name="Rectangle 28"/>
            <p:cNvSpPr>
              <a:spLocks noChangeAspect="1" noChangeArrowheads="1"/>
            </p:cNvSpPr>
            <p:nvPr/>
          </p:nvSpPr>
          <p:spPr bwMode="auto">
            <a:xfrm>
              <a:off x="4301" y="782"/>
              <a:ext cx="540" cy="281"/>
            </a:xfrm>
            <a:prstGeom prst="rect">
              <a:avLst/>
            </a:prstGeom>
            <a:noFill/>
            <a:ln>
              <a:noFill/>
            </a:ln>
            <a:effectLst/>
            <a:extLst>
              <a:ext uri="{909E8E84-426E-40DD-AFC4-6F175D3DCCD1}">
                <a14:hiddenFill xmlns:a14="http://schemas.microsoft.com/office/drawing/2010/main">
                  <a:solidFill>
                    <a:srgbClr val="CCEC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eaLnBrk="0" hangingPunct="0"/>
              <a:r>
                <a:rPr lang="en-US" altLang="en-US" sz="1000" b="1">
                  <a:solidFill>
                    <a:srgbClr val="000000"/>
                  </a:solidFill>
                  <a:latin typeface="Arial" panose="020B0604020202020204" pitchFamily="34" charset="0"/>
                </a:rPr>
                <a:t>Qualitative</a:t>
              </a:r>
            </a:p>
            <a:p>
              <a:pPr algn="l"/>
              <a:endParaRPr lang="en-US" altLang="en-US" sz="1000" b="1">
                <a:solidFill>
                  <a:srgbClr val="000000"/>
                </a:solidFill>
                <a:latin typeface="Arial" panose="020B0604020202020204" pitchFamily="34" charset="0"/>
              </a:endParaRPr>
            </a:p>
          </p:txBody>
        </p:sp>
        <p:sp>
          <p:nvSpPr>
            <p:cNvPr id="49181" name="Rectangle 29"/>
            <p:cNvSpPr>
              <a:spLocks noChangeAspect="1" noChangeArrowheads="1"/>
            </p:cNvSpPr>
            <p:nvPr/>
          </p:nvSpPr>
          <p:spPr bwMode="auto">
            <a:xfrm>
              <a:off x="4301" y="874"/>
              <a:ext cx="489" cy="281"/>
            </a:xfrm>
            <a:prstGeom prst="rect">
              <a:avLst/>
            </a:prstGeom>
            <a:noFill/>
            <a:ln>
              <a:noFill/>
            </a:ln>
            <a:effectLst/>
            <a:extLst>
              <a:ext uri="{909E8E84-426E-40DD-AFC4-6F175D3DCCD1}">
                <a14:hiddenFill xmlns:a14="http://schemas.microsoft.com/office/drawing/2010/main">
                  <a:solidFill>
                    <a:srgbClr val="CCEC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eaLnBrk="0" hangingPunct="0"/>
              <a:r>
                <a:rPr lang="en-US" altLang="en-US" sz="1000" b="1">
                  <a:solidFill>
                    <a:srgbClr val="000000"/>
                  </a:solidFill>
                  <a:latin typeface="Arial" panose="020B0604020202020204" pitchFamily="34" charset="0"/>
                </a:rPr>
                <a:t>Research</a:t>
              </a:r>
            </a:p>
            <a:p>
              <a:pPr algn="l"/>
              <a:endParaRPr lang="en-US" altLang="en-US" sz="1000" b="1">
                <a:solidFill>
                  <a:srgbClr val="000000"/>
                </a:solidFill>
                <a:latin typeface="Arial" panose="020B0604020202020204" pitchFamily="34" charset="0"/>
              </a:endParaRPr>
            </a:p>
          </p:txBody>
        </p:sp>
      </p:grpSp>
      <p:sp>
        <p:nvSpPr>
          <p:cNvPr id="49182" name="Rectangle 30"/>
          <p:cNvSpPr>
            <a:spLocks noChangeAspect="1" noChangeArrowheads="1"/>
          </p:cNvSpPr>
          <p:nvPr/>
        </p:nvSpPr>
        <p:spPr bwMode="auto">
          <a:xfrm>
            <a:off x="4522788" y="3592513"/>
            <a:ext cx="2079096"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eaLnBrk="0" hangingPunct="0"/>
            <a:r>
              <a:rPr lang="en-US" altLang="en-US" sz="1000" b="1">
                <a:solidFill>
                  <a:srgbClr val="000000"/>
                </a:solidFill>
                <a:latin typeface="Arial" panose="020B0604020202020204" pitchFamily="34" charset="0"/>
              </a:rPr>
              <a:t>Management Decision Problem</a:t>
            </a:r>
          </a:p>
        </p:txBody>
      </p:sp>
      <p:sp>
        <p:nvSpPr>
          <p:cNvPr id="49183" name="Rectangle 31"/>
          <p:cNvSpPr>
            <a:spLocks noChangeAspect="1" noChangeArrowheads="1"/>
          </p:cNvSpPr>
          <p:nvPr/>
        </p:nvSpPr>
        <p:spPr bwMode="auto">
          <a:xfrm>
            <a:off x="3927475" y="4048125"/>
            <a:ext cx="3530600" cy="287338"/>
          </a:xfrm>
          <a:prstGeom prst="rect">
            <a:avLst/>
          </a:prstGeom>
          <a:solidFill>
            <a:srgbClr val="CCECFF"/>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184" name="Rectangle 32"/>
          <p:cNvSpPr>
            <a:spLocks noChangeAspect="1" noChangeArrowheads="1"/>
          </p:cNvSpPr>
          <p:nvPr/>
        </p:nvSpPr>
        <p:spPr bwMode="auto">
          <a:xfrm>
            <a:off x="4532314" y="4060825"/>
            <a:ext cx="1942841"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eaLnBrk="0" hangingPunct="0"/>
            <a:r>
              <a:rPr lang="en-US" altLang="en-US" sz="1000" b="1">
                <a:solidFill>
                  <a:srgbClr val="000000"/>
                </a:solidFill>
                <a:latin typeface="Arial" panose="020B0604020202020204" pitchFamily="34" charset="0"/>
              </a:rPr>
              <a:t>Marketing Research Problem</a:t>
            </a:r>
          </a:p>
        </p:txBody>
      </p:sp>
      <p:sp>
        <p:nvSpPr>
          <p:cNvPr id="49185" name="Rectangle 33"/>
          <p:cNvSpPr>
            <a:spLocks noChangeAspect="1" noChangeArrowheads="1"/>
          </p:cNvSpPr>
          <p:nvPr/>
        </p:nvSpPr>
        <p:spPr bwMode="auto">
          <a:xfrm>
            <a:off x="5010151" y="1119188"/>
            <a:ext cx="132889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eaLnBrk="0" hangingPunct="0"/>
            <a:r>
              <a:rPr lang="en-US" altLang="en-US" sz="1200" b="1">
                <a:latin typeface="Arial" panose="020B0604020202020204" pitchFamily="34" charset="0"/>
              </a:rPr>
              <a:t>Tasks Involved </a:t>
            </a:r>
          </a:p>
        </p:txBody>
      </p:sp>
      <p:sp>
        <p:nvSpPr>
          <p:cNvPr id="49186" name="Rectangle 34"/>
          <p:cNvSpPr>
            <a:spLocks noChangeAspect="1" noChangeArrowheads="1"/>
          </p:cNvSpPr>
          <p:nvPr/>
        </p:nvSpPr>
        <p:spPr bwMode="auto">
          <a:xfrm>
            <a:off x="4452939" y="2805113"/>
            <a:ext cx="2515113"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eaLnBrk="0" hangingPunct="0"/>
            <a:r>
              <a:rPr lang="en-US" altLang="en-US" sz="1000" b="1">
                <a:solidFill>
                  <a:srgbClr val="000000"/>
                </a:solidFill>
                <a:latin typeface="Arial" panose="020B0604020202020204" pitchFamily="34" charset="0"/>
              </a:rPr>
              <a:t>Environmental Context of the Problem</a:t>
            </a:r>
          </a:p>
        </p:txBody>
      </p:sp>
      <p:sp>
        <p:nvSpPr>
          <p:cNvPr id="49188" name="Rectangle 36"/>
          <p:cNvSpPr>
            <a:spLocks noChangeAspect="1" noChangeArrowheads="1"/>
          </p:cNvSpPr>
          <p:nvPr/>
        </p:nvSpPr>
        <p:spPr bwMode="auto">
          <a:xfrm>
            <a:off x="4111625" y="3263900"/>
            <a:ext cx="3348038"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eaLnBrk="0" hangingPunct="0"/>
            <a:r>
              <a:rPr lang="en-US" altLang="en-US" sz="1200" b="1">
                <a:latin typeface="Arial" panose="020B0604020202020204" pitchFamily="34" charset="0"/>
              </a:rPr>
              <a:t>Step I: Problem Definition</a:t>
            </a:r>
          </a:p>
        </p:txBody>
      </p:sp>
      <p:sp>
        <p:nvSpPr>
          <p:cNvPr id="49189" name="Line 37"/>
          <p:cNvSpPr>
            <a:spLocks noChangeAspect="1" noChangeShapeType="1"/>
          </p:cNvSpPr>
          <p:nvPr/>
        </p:nvSpPr>
        <p:spPr bwMode="auto">
          <a:xfrm>
            <a:off x="3268663" y="1344614"/>
            <a:ext cx="4894262" cy="158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191" name="Rectangle 39"/>
          <p:cNvSpPr>
            <a:spLocks noChangeAspect="1" noChangeArrowheads="1"/>
          </p:cNvSpPr>
          <p:nvPr/>
        </p:nvSpPr>
        <p:spPr bwMode="auto">
          <a:xfrm>
            <a:off x="4211639" y="4767263"/>
            <a:ext cx="2624117"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eaLnBrk="0" hangingPunct="0"/>
            <a:r>
              <a:rPr lang="en-US" altLang="en-US" sz="1200" b="1">
                <a:latin typeface="Arial" panose="020B0604020202020204" pitchFamily="34" charset="0"/>
              </a:rPr>
              <a:t>Step II:  Approach to the Problem</a:t>
            </a:r>
          </a:p>
        </p:txBody>
      </p:sp>
      <p:sp>
        <p:nvSpPr>
          <p:cNvPr id="49192" name="Rectangle 40"/>
          <p:cNvSpPr>
            <a:spLocks noChangeAspect="1" noChangeArrowheads="1"/>
          </p:cNvSpPr>
          <p:nvPr/>
        </p:nvSpPr>
        <p:spPr bwMode="auto">
          <a:xfrm>
            <a:off x="3170238" y="5359401"/>
            <a:ext cx="900112" cy="614363"/>
          </a:xfrm>
          <a:prstGeom prst="rect">
            <a:avLst/>
          </a:prstGeom>
          <a:solidFill>
            <a:srgbClr val="CCECFF"/>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49193" name="Group 41"/>
          <p:cNvGrpSpPr>
            <a:grpSpLocks noChangeAspect="1"/>
          </p:cNvGrpSpPr>
          <p:nvPr/>
        </p:nvGrpSpPr>
        <p:grpSpPr bwMode="auto">
          <a:xfrm>
            <a:off x="3033713" y="5387975"/>
            <a:ext cx="1020762" cy="512245"/>
            <a:chOff x="1672" y="3332"/>
            <a:chExt cx="661" cy="362"/>
          </a:xfrm>
        </p:grpSpPr>
        <p:sp>
          <p:nvSpPr>
            <p:cNvPr id="49194" name="Rectangle 42"/>
            <p:cNvSpPr>
              <a:spLocks noChangeAspect="1" noChangeArrowheads="1"/>
            </p:cNvSpPr>
            <p:nvPr/>
          </p:nvSpPr>
          <p:spPr bwMode="auto">
            <a:xfrm>
              <a:off x="1720" y="3332"/>
              <a:ext cx="513" cy="2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eaLnBrk="0" hangingPunct="0"/>
              <a:r>
                <a:rPr lang="en-US" altLang="en-US" sz="1000" b="1">
                  <a:solidFill>
                    <a:srgbClr val="000000"/>
                  </a:solidFill>
                  <a:latin typeface="Arial" panose="020B0604020202020204" pitchFamily="34" charset="0"/>
                </a:rPr>
                <a:t>Objective/</a:t>
              </a:r>
            </a:p>
            <a:p>
              <a:pPr algn="l"/>
              <a:endParaRPr lang="en-US" altLang="en-US" sz="1000" b="1">
                <a:solidFill>
                  <a:srgbClr val="000000"/>
                </a:solidFill>
                <a:latin typeface="Arial" panose="020B0604020202020204" pitchFamily="34" charset="0"/>
              </a:endParaRPr>
            </a:p>
          </p:txBody>
        </p:sp>
        <p:sp>
          <p:nvSpPr>
            <p:cNvPr id="49195" name="Rectangle 43"/>
            <p:cNvSpPr>
              <a:spLocks noChangeAspect="1" noChangeArrowheads="1"/>
            </p:cNvSpPr>
            <p:nvPr/>
          </p:nvSpPr>
          <p:spPr bwMode="auto">
            <a:xfrm>
              <a:off x="1672" y="3413"/>
              <a:ext cx="605" cy="2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eaLnBrk="0" hangingPunct="0"/>
              <a:r>
                <a:rPr lang="en-US" altLang="en-US" sz="1000" b="1">
                  <a:solidFill>
                    <a:srgbClr val="000000"/>
                  </a:solidFill>
                  <a:latin typeface="Arial" panose="020B0604020202020204" pitchFamily="34" charset="0"/>
                </a:rPr>
                <a:t>  Theoretical</a:t>
              </a:r>
            </a:p>
            <a:p>
              <a:pPr algn="l"/>
              <a:endParaRPr lang="en-US" altLang="en-US" sz="1000" b="1">
                <a:solidFill>
                  <a:srgbClr val="000000"/>
                </a:solidFill>
                <a:latin typeface="Arial" panose="020B0604020202020204" pitchFamily="34" charset="0"/>
              </a:endParaRPr>
            </a:p>
          </p:txBody>
        </p:sp>
        <p:sp>
          <p:nvSpPr>
            <p:cNvPr id="49196" name="Rectangle 44"/>
            <p:cNvSpPr>
              <a:spLocks noChangeAspect="1" noChangeArrowheads="1"/>
            </p:cNvSpPr>
            <p:nvPr/>
          </p:nvSpPr>
          <p:spPr bwMode="auto">
            <a:xfrm>
              <a:off x="1722" y="3493"/>
              <a:ext cx="611" cy="1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eaLnBrk="0" hangingPunct="0"/>
              <a:r>
                <a:rPr lang="en-US" altLang="en-US" sz="1000" b="1">
                  <a:solidFill>
                    <a:srgbClr val="000000"/>
                  </a:solidFill>
                  <a:latin typeface="Arial" panose="020B0604020202020204" pitchFamily="34" charset="0"/>
                </a:rPr>
                <a:t>Foundations</a:t>
              </a:r>
            </a:p>
          </p:txBody>
        </p:sp>
      </p:grpSp>
      <p:sp>
        <p:nvSpPr>
          <p:cNvPr id="49197" name="Rectangle 45"/>
          <p:cNvSpPr>
            <a:spLocks noChangeAspect="1" noChangeArrowheads="1"/>
          </p:cNvSpPr>
          <p:nvPr/>
        </p:nvSpPr>
        <p:spPr bwMode="auto">
          <a:xfrm>
            <a:off x="5373688" y="5359401"/>
            <a:ext cx="798512" cy="576263"/>
          </a:xfrm>
          <a:prstGeom prst="rect">
            <a:avLst/>
          </a:prstGeom>
          <a:solidFill>
            <a:srgbClr val="CCECFF"/>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198" name="Rectangle 46"/>
          <p:cNvSpPr>
            <a:spLocks noChangeAspect="1" noChangeArrowheads="1"/>
          </p:cNvSpPr>
          <p:nvPr/>
        </p:nvSpPr>
        <p:spPr bwMode="auto">
          <a:xfrm>
            <a:off x="5276851" y="5419726"/>
            <a:ext cx="827151"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eaLnBrk="0" hangingPunct="0"/>
            <a:r>
              <a:rPr lang="en-US" altLang="en-US" sz="1000" b="1">
                <a:solidFill>
                  <a:srgbClr val="000000"/>
                </a:solidFill>
                <a:latin typeface="Arial" panose="020B0604020202020204" pitchFamily="34" charset="0"/>
              </a:rPr>
              <a:t>  Research</a:t>
            </a:r>
          </a:p>
          <a:p>
            <a:pPr algn="l"/>
            <a:endParaRPr lang="en-US" altLang="en-US" sz="1000" b="1">
              <a:solidFill>
                <a:srgbClr val="000000"/>
              </a:solidFill>
              <a:latin typeface="Arial" panose="020B0604020202020204" pitchFamily="34" charset="0"/>
            </a:endParaRPr>
          </a:p>
        </p:txBody>
      </p:sp>
      <p:sp>
        <p:nvSpPr>
          <p:cNvPr id="49199" name="Rectangle 47"/>
          <p:cNvSpPr>
            <a:spLocks noChangeAspect="1" noChangeArrowheads="1"/>
          </p:cNvSpPr>
          <p:nvPr/>
        </p:nvSpPr>
        <p:spPr bwMode="auto">
          <a:xfrm>
            <a:off x="5334000" y="5535613"/>
            <a:ext cx="807914"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eaLnBrk="0" hangingPunct="0"/>
            <a:r>
              <a:rPr lang="en-US" altLang="en-US" sz="1000" b="1">
                <a:solidFill>
                  <a:srgbClr val="000000"/>
                </a:solidFill>
                <a:latin typeface="Arial" panose="020B0604020202020204" pitchFamily="34" charset="0"/>
              </a:rPr>
              <a:t>Questions</a:t>
            </a:r>
          </a:p>
        </p:txBody>
      </p:sp>
      <p:sp>
        <p:nvSpPr>
          <p:cNvPr id="49200" name="Rectangle 48"/>
          <p:cNvSpPr>
            <a:spLocks noChangeAspect="1" noChangeArrowheads="1"/>
          </p:cNvSpPr>
          <p:nvPr/>
        </p:nvSpPr>
        <p:spPr bwMode="auto">
          <a:xfrm>
            <a:off x="6224589" y="5359401"/>
            <a:ext cx="860425" cy="576263"/>
          </a:xfrm>
          <a:prstGeom prst="rect">
            <a:avLst/>
          </a:prstGeom>
          <a:solidFill>
            <a:srgbClr val="CCECFF"/>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201" name="Rectangle 49"/>
          <p:cNvSpPr>
            <a:spLocks noChangeAspect="1" noChangeArrowheads="1"/>
          </p:cNvSpPr>
          <p:nvPr/>
        </p:nvSpPr>
        <p:spPr bwMode="auto">
          <a:xfrm>
            <a:off x="6118226" y="5461000"/>
            <a:ext cx="977833"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eaLnBrk="0" hangingPunct="0"/>
            <a:r>
              <a:rPr lang="en-US" altLang="en-US" sz="1000" b="1">
                <a:solidFill>
                  <a:srgbClr val="000000"/>
                </a:solidFill>
                <a:latin typeface="Arial" panose="020B0604020202020204" pitchFamily="34" charset="0"/>
              </a:rPr>
              <a:t>  Hypotheses</a:t>
            </a:r>
          </a:p>
        </p:txBody>
      </p:sp>
      <p:sp>
        <p:nvSpPr>
          <p:cNvPr id="49203" name="Rectangle 51"/>
          <p:cNvSpPr>
            <a:spLocks noChangeAspect="1" noChangeArrowheads="1"/>
          </p:cNvSpPr>
          <p:nvPr/>
        </p:nvSpPr>
        <p:spPr bwMode="auto">
          <a:xfrm>
            <a:off x="4532314" y="6405563"/>
            <a:ext cx="2029403"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eaLnBrk="0" hangingPunct="0"/>
            <a:r>
              <a:rPr lang="en-US" altLang="en-US" sz="1200" b="1">
                <a:latin typeface="Arial" panose="020B0604020202020204" pitchFamily="34" charset="0"/>
              </a:rPr>
              <a:t>Step III: Research Design</a:t>
            </a:r>
          </a:p>
        </p:txBody>
      </p:sp>
      <p:sp>
        <p:nvSpPr>
          <p:cNvPr id="49204" name="Rectangle 52"/>
          <p:cNvSpPr>
            <a:spLocks noChangeAspect="1" noChangeArrowheads="1"/>
          </p:cNvSpPr>
          <p:nvPr/>
        </p:nvSpPr>
        <p:spPr bwMode="auto">
          <a:xfrm>
            <a:off x="7212013" y="5289551"/>
            <a:ext cx="1103312" cy="741363"/>
          </a:xfrm>
          <a:prstGeom prst="rect">
            <a:avLst/>
          </a:prstGeom>
          <a:solidFill>
            <a:srgbClr val="CCECFF"/>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206" name="Line 54"/>
          <p:cNvSpPr>
            <a:spLocks noChangeAspect="1" noChangeShapeType="1"/>
          </p:cNvSpPr>
          <p:nvPr/>
        </p:nvSpPr>
        <p:spPr bwMode="auto">
          <a:xfrm>
            <a:off x="3046414" y="5087938"/>
            <a:ext cx="5413375"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207" name="Line 55"/>
          <p:cNvSpPr>
            <a:spLocks noChangeAspect="1" noChangeShapeType="1"/>
          </p:cNvSpPr>
          <p:nvPr/>
        </p:nvSpPr>
        <p:spPr bwMode="auto">
          <a:xfrm flipV="1">
            <a:off x="3268663" y="3522664"/>
            <a:ext cx="4894262" cy="158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208" name="Rectangle 56"/>
          <p:cNvSpPr>
            <a:spLocks noChangeAspect="1" noChangeArrowheads="1"/>
          </p:cNvSpPr>
          <p:nvPr/>
        </p:nvSpPr>
        <p:spPr bwMode="auto">
          <a:xfrm>
            <a:off x="4159251" y="5291138"/>
            <a:ext cx="1109663" cy="711200"/>
          </a:xfrm>
          <a:prstGeom prst="rect">
            <a:avLst/>
          </a:prstGeom>
          <a:solidFill>
            <a:srgbClr val="CCEC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l" eaLnBrk="0" hangingPunct="0">
              <a:spcBef>
                <a:spcPct val="50000"/>
              </a:spcBef>
            </a:pPr>
            <a:r>
              <a:rPr lang="en-US" altLang="en-US" sz="1000" b="1">
                <a:solidFill>
                  <a:srgbClr val="000000"/>
                </a:solidFill>
                <a:latin typeface="Arial" panose="020B0604020202020204" pitchFamily="34" charset="0"/>
              </a:rPr>
              <a:t>Analytical Model: Verbal, Graphical, Mathematical</a:t>
            </a:r>
          </a:p>
        </p:txBody>
      </p:sp>
      <p:sp>
        <p:nvSpPr>
          <p:cNvPr id="49210" name="Rectangle 58"/>
          <p:cNvSpPr>
            <a:spLocks noChangeAspect="1" noChangeArrowheads="1"/>
          </p:cNvSpPr>
          <p:nvPr/>
        </p:nvSpPr>
        <p:spPr bwMode="auto">
          <a:xfrm>
            <a:off x="7167564" y="5275263"/>
            <a:ext cx="1235075" cy="698500"/>
          </a:xfrm>
          <a:prstGeom prst="rect">
            <a:avLst/>
          </a:prstGeom>
          <a:noFill/>
          <a:ln>
            <a:noFill/>
          </a:ln>
          <a:effectLst/>
          <a:extLst>
            <a:ext uri="{909E8E84-426E-40DD-AFC4-6F175D3DCCD1}">
              <a14:hiddenFill xmlns:a14="http://schemas.microsoft.com/office/drawing/2010/main">
                <a:solidFill>
                  <a:srgbClr val="66FF99"/>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l" eaLnBrk="0" hangingPunct="0"/>
            <a:r>
              <a:rPr lang="en-US" altLang="en-US" sz="1000" b="1">
                <a:solidFill>
                  <a:srgbClr val="000000"/>
                </a:solidFill>
                <a:latin typeface="Arial" panose="020B0604020202020204" pitchFamily="34" charset="0"/>
              </a:rPr>
              <a:t>Specification</a:t>
            </a:r>
          </a:p>
          <a:p>
            <a:pPr algn="l" eaLnBrk="0" hangingPunct="0"/>
            <a:r>
              <a:rPr lang="en-US" altLang="en-US" sz="1000" b="1">
                <a:solidFill>
                  <a:srgbClr val="000000"/>
                </a:solidFill>
                <a:latin typeface="Arial" panose="020B0604020202020204" pitchFamily="34" charset="0"/>
              </a:rPr>
              <a:t>of</a:t>
            </a:r>
          </a:p>
          <a:p>
            <a:pPr algn="l" eaLnBrk="0" hangingPunct="0"/>
            <a:r>
              <a:rPr lang="en-US" altLang="en-US" sz="1000" b="1">
                <a:solidFill>
                  <a:srgbClr val="000000"/>
                </a:solidFill>
                <a:latin typeface="Arial" panose="020B0604020202020204" pitchFamily="34" charset="0"/>
              </a:rPr>
              <a:t>Information</a:t>
            </a:r>
          </a:p>
          <a:p>
            <a:pPr algn="l" eaLnBrk="0" hangingPunct="0"/>
            <a:r>
              <a:rPr lang="en-US" altLang="en-US" sz="1000" b="1">
                <a:solidFill>
                  <a:srgbClr val="000000"/>
                </a:solidFill>
                <a:latin typeface="Arial" panose="020B0604020202020204" pitchFamily="34" charset="0"/>
              </a:rPr>
              <a:t>Needed</a:t>
            </a:r>
          </a:p>
        </p:txBody>
      </p:sp>
      <p:sp>
        <p:nvSpPr>
          <p:cNvPr id="49211" name="Line 59"/>
          <p:cNvSpPr>
            <a:spLocks noChangeAspect="1" noChangeShapeType="1"/>
          </p:cNvSpPr>
          <p:nvPr/>
        </p:nvSpPr>
        <p:spPr bwMode="auto">
          <a:xfrm>
            <a:off x="5716589" y="2570163"/>
            <a:ext cx="1587" cy="2032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212" name="Line 60"/>
          <p:cNvSpPr>
            <a:spLocks noChangeAspect="1" noChangeShapeType="1"/>
          </p:cNvSpPr>
          <p:nvPr/>
        </p:nvSpPr>
        <p:spPr bwMode="auto">
          <a:xfrm>
            <a:off x="5716589" y="3046413"/>
            <a:ext cx="1587" cy="2032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213" name="Line 61"/>
          <p:cNvSpPr>
            <a:spLocks noChangeAspect="1" noChangeShapeType="1"/>
          </p:cNvSpPr>
          <p:nvPr/>
        </p:nvSpPr>
        <p:spPr bwMode="auto">
          <a:xfrm flipH="1">
            <a:off x="5716589" y="4475163"/>
            <a:ext cx="1587" cy="271462"/>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214" name="Line 62"/>
          <p:cNvSpPr>
            <a:spLocks noChangeAspect="1" noChangeShapeType="1"/>
          </p:cNvSpPr>
          <p:nvPr/>
        </p:nvSpPr>
        <p:spPr bwMode="auto">
          <a:xfrm>
            <a:off x="5716589" y="6243639"/>
            <a:ext cx="1587" cy="204787"/>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20653246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23213" y="2255773"/>
            <a:ext cx="6639559" cy="1489510"/>
          </a:xfrm>
          <a:prstGeom prst="rect">
            <a:avLst/>
          </a:prstGeom>
        </p:spPr>
        <p:txBody>
          <a:bodyPr vert="horz" wrap="square" lIns="0" tIns="12065" rIns="0" bIns="0" rtlCol="0">
            <a:spAutoFit/>
          </a:bodyPr>
          <a:lstStyle/>
          <a:p>
            <a:pPr marL="355600" marR="5080" indent="-343535">
              <a:lnSpc>
                <a:spcPct val="100000"/>
              </a:lnSpc>
              <a:spcBef>
                <a:spcPts val="95"/>
              </a:spcBef>
              <a:buFont typeface="Arial"/>
              <a:buChar char="•"/>
              <a:tabLst>
                <a:tab pos="355600" algn="l"/>
              </a:tabLst>
            </a:pPr>
            <a:r>
              <a:rPr lang="en-US" sz="3200" b="1" dirty="0" smtClean="0">
                <a:latin typeface="Arial"/>
                <a:cs typeface="Arial"/>
              </a:rPr>
              <a:t>Management Decision</a:t>
            </a:r>
            <a:r>
              <a:rPr sz="3200" b="1" spc="-75" dirty="0" smtClean="0">
                <a:latin typeface="Arial"/>
                <a:cs typeface="Arial"/>
              </a:rPr>
              <a:t> </a:t>
            </a:r>
            <a:r>
              <a:rPr sz="3200" b="1" dirty="0">
                <a:latin typeface="Arial"/>
                <a:cs typeface="Arial"/>
              </a:rPr>
              <a:t>Problem</a:t>
            </a:r>
            <a:r>
              <a:rPr sz="3200" b="1" spc="-80" dirty="0">
                <a:latin typeface="Arial"/>
                <a:cs typeface="Arial"/>
              </a:rPr>
              <a:t> </a:t>
            </a:r>
            <a:r>
              <a:rPr sz="3200" b="1" dirty="0" smtClean="0">
                <a:latin typeface="Arial"/>
                <a:cs typeface="Arial"/>
              </a:rPr>
              <a:t>vs.</a:t>
            </a:r>
            <a:r>
              <a:rPr lang="en-US" sz="3200" b="1" dirty="0" smtClean="0">
                <a:latin typeface="Arial"/>
                <a:cs typeface="Arial"/>
              </a:rPr>
              <a:t> Marketing</a:t>
            </a:r>
            <a:r>
              <a:rPr sz="3200" b="1" spc="-80" dirty="0" smtClean="0">
                <a:latin typeface="Arial"/>
                <a:cs typeface="Arial"/>
              </a:rPr>
              <a:t> </a:t>
            </a:r>
            <a:r>
              <a:rPr sz="3200" b="1" spc="-10" dirty="0">
                <a:latin typeface="Arial"/>
                <a:cs typeface="Arial"/>
              </a:rPr>
              <a:t>Research Question</a:t>
            </a:r>
            <a:endParaRPr sz="3200" dirty="0">
              <a:latin typeface="Arial"/>
              <a:cs typeface="Arial"/>
            </a:endParaRPr>
          </a:p>
        </p:txBody>
      </p:sp>
      <p:sp>
        <p:nvSpPr>
          <p:cNvPr id="3" name="object 3"/>
          <p:cNvSpPr txBox="1">
            <a:spLocks noGrp="1"/>
          </p:cNvSpPr>
          <p:nvPr>
            <p:ph type="sldNum" sz="quarter" idx="7"/>
          </p:nvPr>
        </p:nvSpPr>
        <p:spPr>
          <a:prstGeom prst="rect">
            <a:avLst/>
          </a:prstGeom>
        </p:spPr>
        <p:txBody>
          <a:bodyPr vert="horz" wrap="square" lIns="0" tIns="0" rIns="0" bIns="0" rtlCol="0">
            <a:spAutoFit/>
          </a:bodyPr>
          <a:lstStyle/>
          <a:p>
            <a:pPr marL="123189">
              <a:lnSpc>
                <a:spcPts val="1430"/>
              </a:lnSpc>
            </a:pPr>
            <a:fld id="{81D60167-4931-47E6-BA6A-407CBD079E47}" type="slidenum">
              <a:rPr spc="-50" dirty="0"/>
              <a:t>8</a:t>
            </a:fld>
            <a:endParaRPr spc="-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523" y="4572"/>
            <a:ext cx="9144000" cy="6858000"/>
          </a:xfrm>
          <a:prstGeom prst="rect">
            <a:avLst/>
          </a:prstGeom>
        </p:spPr>
      </p:pic>
      <p:pic>
        <p:nvPicPr>
          <p:cNvPr id="3" name="object 3"/>
          <p:cNvPicPr/>
          <p:nvPr/>
        </p:nvPicPr>
        <p:blipFill>
          <a:blip r:embed="rId3" cstate="print"/>
          <a:stretch>
            <a:fillRect/>
          </a:stretch>
        </p:blipFill>
        <p:spPr>
          <a:xfrm>
            <a:off x="3272027" y="228600"/>
            <a:ext cx="2220467" cy="744473"/>
          </a:xfrm>
          <a:prstGeom prst="rect">
            <a:avLst/>
          </a:prstGeom>
        </p:spPr>
      </p:pic>
      <p:pic>
        <p:nvPicPr>
          <p:cNvPr id="4" name="object 4"/>
          <p:cNvPicPr/>
          <p:nvPr/>
        </p:nvPicPr>
        <p:blipFill>
          <a:blip r:embed="rId4" cstate="print"/>
          <a:stretch>
            <a:fillRect/>
          </a:stretch>
        </p:blipFill>
        <p:spPr>
          <a:xfrm>
            <a:off x="1751075" y="1143000"/>
            <a:ext cx="1056132" cy="1277111"/>
          </a:xfrm>
          <a:prstGeom prst="rect">
            <a:avLst/>
          </a:prstGeom>
        </p:spPr>
      </p:pic>
      <p:pic>
        <p:nvPicPr>
          <p:cNvPr id="5" name="object 5"/>
          <p:cNvPicPr/>
          <p:nvPr/>
        </p:nvPicPr>
        <p:blipFill>
          <a:blip r:embed="rId5" cstate="print"/>
          <a:stretch>
            <a:fillRect/>
          </a:stretch>
        </p:blipFill>
        <p:spPr>
          <a:xfrm>
            <a:off x="3579876" y="989076"/>
            <a:ext cx="1609344" cy="1800605"/>
          </a:xfrm>
          <a:prstGeom prst="rect">
            <a:avLst/>
          </a:prstGeom>
        </p:spPr>
      </p:pic>
      <p:pic>
        <p:nvPicPr>
          <p:cNvPr id="6" name="object 6"/>
          <p:cNvPicPr/>
          <p:nvPr/>
        </p:nvPicPr>
        <p:blipFill>
          <a:blip r:embed="rId6" cstate="print"/>
          <a:stretch>
            <a:fillRect/>
          </a:stretch>
        </p:blipFill>
        <p:spPr>
          <a:xfrm>
            <a:off x="5940551" y="1217676"/>
            <a:ext cx="1056132" cy="1277111"/>
          </a:xfrm>
          <a:prstGeom prst="rect">
            <a:avLst/>
          </a:prstGeom>
        </p:spPr>
      </p:pic>
      <p:sp>
        <p:nvSpPr>
          <p:cNvPr id="7" name="object 7"/>
          <p:cNvSpPr txBox="1">
            <a:spLocks noGrp="1"/>
          </p:cNvSpPr>
          <p:nvPr>
            <p:ph type="title"/>
          </p:nvPr>
        </p:nvSpPr>
        <p:spPr>
          <a:xfrm>
            <a:off x="995425" y="3083305"/>
            <a:ext cx="6684009" cy="452755"/>
          </a:xfrm>
          <a:prstGeom prst="rect">
            <a:avLst/>
          </a:prstGeom>
        </p:spPr>
        <p:txBody>
          <a:bodyPr vert="horz" wrap="square" lIns="0" tIns="12700" rIns="0" bIns="0" rtlCol="0">
            <a:spAutoFit/>
          </a:bodyPr>
          <a:lstStyle/>
          <a:p>
            <a:pPr marL="12700">
              <a:lnSpc>
                <a:spcPct val="100000"/>
              </a:lnSpc>
              <a:spcBef>
                <a:spcPts val="100"/>
              </a:spcBef>
            </a:pPr>
            <a:r>
              <a:rPr sz="2800" dirty="0">
                <a:latin typeface="Tahoma"/>
                <a:cs typeface="Tahoma"/>
              </a:rPr>
              <a:t>Decision</a:t>
            </a:r>
            <a:r>
              <a:rPr sz="2800" spc="-50" dirty="0">
                <a:latin typeface="Tahoma"/>
                <a:cs typeface="Tahoma"/>
              </a:rPr>
              <a:t> </a:t>
            </a:r>
            <a:r>
              <a:rPr sz="2800" dirty="0">
                <a:latin typeface="Tahoma"/>
                <a:cs typeface="Tahoma"/>
              </a:rPr>
              <a:t>Problem:</a:t>
            </a:r>
            <a:r>
              <a:rPr sz="2800" spc="-45" dirty="0">
                <a:latin typeface="Tahoma"/>
                <a:cs typeface="Tahoma"/>
              </a:rPr>
              <a:t> </a:t>
            </a:r>
            <a:r>
              <a:rPr sz="2800" dirty="0">
                <a:latin typeface="Tahoma"/>
                <a:cs typeface="Tahoma"/>
              </a:rPr>
              <a:t>Develop</a:t>
            </a:r>
            <a:r>
              <a:rPr sz="2800" spc="-45" dirty="0">
                <a:latin typeface="Tahoma"/>
                <a:cs typeface="Tahoma"/>
              </a:rPr>
              <a:t> </a:t>
            </a:r>
            <a:r>
              <a:rPr sz="2800" dirty="0">
                <a:latin typeface="Tahoma"/>
                <a:cs typeface="Tahoma"/>
              </a:rPr>
              <a:t>a</a:t>
            </a:r>
            <a:r>
              <a:rPr sz="2800" spc="-45" dirty="0">
                <a:latin typeface="Tahoma"/>
                <a:cs typeface="Tahoma"/>
              </a:rPr>
              <a:t> </a:t>
            </a:r>
            <a:r>
              <a:rPr sz="2800" dirty="0">
                <a:latin typeface="Tahoma"/>
                <a:cs typeface="Tahoma"/>
              </a:rPr>
              <a:t>new</a:t>
            </a:r>
            <a:r>
              <a:rPr sz="2800" spc="-45" dirty="0">
                <a:latin typeface="Tahoma"/>
                <a:cs typeface="Tahoma"/>
              </a:rPr>
              <a:t> </a:t>
            </a:r>
            <a:r>
              <a:rPr sz="2800" spc="-10" dirty="0">
                <a:latin typeface="Tahoma"/>
                <a:cs typeface="Tahoma"/>
              </a:rPr>
              <a:t>package</a:t>
            </a:r>
            <a:endParaRPr sz="2800">
              <a:latin typeface="Tahoma"/>
              <a:cs typeface="Tahoma"/>
            </a:endParaRPr>
          </a:p>
        </p:txBody>
      </p:sp>
      <p:sp>
        <p:nvSpPr>
          <p:cNvPr id="9" name="object 9"/>
          <p:cNvSpPr txBox="1">
            <a:spLocks noGrp="1"/>
          </p:cNvSpPr>
          <p:nvPr>
            <p:ph type="sldNum" sz="quarter" idx="7"/>
          </p:nvPr>
        </p:nvSpPr>
        <p:spPr>
          <a:prstGeom prst="rect">
            <a:avLst/>
          </a:prstGeom>
        </p:spPr>
        <p:txBody>
          <a:bodyPr vert="horz" wrap="square" lIns="0" tIns="0" rIns="0" bIns="0" rtlCol="0">
            <a:spAutoFit/>
          </a:bodyPr>
          <a:lstStyle/>
          <a:p>
            <a:pPr marL="123189">
              <a:lnSpc>
                <a:spcPts val="1430"/>
              </a:lnSpc>
            </a:pPr>
            <a:fld id="{81D60167-4931-47E6-BA6A-407CBD079E47}" type="slidenum">
              <a:rPr spc="-50" dirty="0"/>
              <a:t>9</a:t>
            </a:fld>
            <a:endParaRPr spc="-50" dirty="0"/>
          </a:p>
        </p:txBody>
      </p:sp>
      <p:sp>
        <p:nvSpPr>
          <p:cNvPr id="8" name="object 8"/>
          <p:cNvSpPr txBox="1"/>
          <p:nvPr/>
        </p:nvSpPr>
        <p:spPr>
          <a:xfrm>
            <a:off x="995425" y="3936750"/>
            <a:ext cx="6278880" cy="2038350"/>
          </a:xfrm>
          <a:prstGeom prst="rect">
            <a:avLst/>
          </a:prstGeom>
        </p:spPr>
        <p:txBody>
          <a:bodyPr vert="horz" wrap="square" lIns="0" tIns="12700" rIns="0" bIns="0" rtlCol="0">
            <a:spAutoFit/>
          </a:bodyPr>
          <a:lstStyle/>
          <a:p>
            <a:pPr marL="12700" marR="5080">
              <a:lnSpc>
                <a:spcPct val="100000"/>
              </a:lnSpc>
              <a:spcBef>
                <a:spcPts val="100"/>
              </a:spcBef>
            </a:pPr>
            <a:r>
              <a:rPr sz="2800" dirty="0">
                <a:latin typeface="Tahoma"/>
                <a:cs typeface="Tahoma"/>
              </a:rPr>
              <a:t>Research</a:t>
            </a:r>
            <a:r>
              <a:rPr sz="2800" spc="-130" dirty="0">
                <a:latin typeface="Tahoma"/>
                <a:cs typeface="Tahoma"/>
              </a:rPr>
              <a:t> </a:t>
            </a:r>
            <a:r>
              <a:rPr sz="2800" dirty="0">
                <a:latin typeface="Tahoma"/>
                <a:cs typeface="Tahoma"/>
              </a:rPr>
              <a:t>Question:</a:t>
            </a:r>
            <a:r>
              <a:rPr sz="2800" spc="-130" dirty="0">
                <a:latin typeface="Tahoma"/>
                <a:cs typeface="Tahoma"/>
              </a:rPr>
              <a:t> </a:t>
            </a:r>
            <a:r>
              <a:rPr sz="2800" dirty="0">
                <a:latin typeface="Tahoma"/>
                <a:cs typeface="Tahoma"/>
              </a:rPr>
              <a:t>Evaluate</a:t>
            </a:r>
            <a:r>
              <a:rPr sz="2800" spc="-130" dirty="0">
                <a:latin typeface="Tahoma"/>
                <a:cs typeface="Tahoma"/>
              </a:rPr>
              <a:t> </a:t>
            </a:r>
            <a:r>
              <a:rPr sz="2800" spc="-10" dirty="0">
                <a:latin typeface="Tahoma"/>
                <a:cs typeface="Tahoma"/>
              </a:rPr>
              <a:t>alternative </a:t>
            </a:r>
            <a:r>
              <a:rPr sz="2800" dirty="0">
                <a:latin typeface="Tahoma"/>
                <a:cs typeface="Tahoma"/>
              </a:rPr>
              <a:t>package</a:t>
            </a:r>
            <a:r>
              <a:rPr sz="2800" spc="-90" dirty="0">
                <a:latin typeface="Tahoma"/>
                <a:cs typeface="Tahoma"/>
              </a:rPr>
              <a:t> </a:t>
            </a:r>
            <a:r>
              <a:rPr sz="2800" spc="-10" dirty="0">
                <a:latin typeface="Tahoma"/>
                <a:cs typeface="Tahoma"/>
              </a:rPr>
              <a:t>designs</a:t>
            </a:r>
            <a:endParaRPr sz="2800">
              <a:latin typeface="Tahoma"/>
              <a:cs typeface="Tahoma"/>
            </a:endParaRPr>
          </a:p>
          <a:p>
            <a:pPr marL="247015" indent="-234315">
              <a:lnSpc>
                <a:spcPct val="100000"/>
              </a:lnSpc>
              <a:spcBef>
                <a:spcPts val="3365"/>
              </a:spcBef>
              <a:buFont typeface="Wingdings"/>
              <a:buChar char=""/>
              <a:tabLst>
                <a:tab pos="247015" algn="l"/>
              </a:tabLst>
            </a:pPr>
            <a:r>
              <a:rPr sz="2400" dirty="0">
                <a:latin typeface="Tahoma"/>
                <a:cs typeface="Tahoma"/>
              </a:rPr>
              <a:t>Black:</a:t>
            </a:r>
            <a:r>
              <a:rPr sz="2400" spc="-15" dirty="0">
                <a:latin typeface="Tahoma"/>
                <a:cs typeface="Tahoma"/>
              </a:rPr>
              <a:t> </a:t>
            </a:r>
            <a:r>
              <a:rPr sz="2400" spc="-25" dirty="0">
                <a:latin typeface="Tahoma"/>
                <a:cs typeface="Tahoma"/>
              </a:rPr>
              <a:t>sexy,</a:t>
            </a:r>
            <a:r>
              <a:rPr sz="2400" spc="-30" dirty="0">
                <a:latin typeface="Tahoma"/>
                <a:cs typeface="Tahoma"/>
              </a:rPr>
              <a:t> </a:t>
            </a:r>
            <a:r>
              <a:rPr sz="2400" dirty="0">
                <a:latin typeface="Tahoma"/>
                <a:cs typeface="Tahoma"/>
              </a:rPr>
              <a:t>bad</a:t>
            </a:r>
            <a:r>
              <a:rPr sz="2400" spc="-25" dirty="0">
                <a:latin typeface="Tahoma"/>
                <a:cs typeface="Tahoma"/>
              </a:rPr>
              <a:t> </a:t>
            </a:r>
            <a:r>
              <a:rPr sz="2400" dirty="0">
                <a:latin typeface="Tahoma"/>
                <a:cs typeface="Tahoma"/>
              </a:rPr>
              <a:t>boy</a:t>
            </a:r>
            <a:r>
              <a:rPr sz="2400" spc="-30" dirty="0">
                <a:latin typeface="Tahoma"/>
                <a:cs typeface="Tahoma"/>
              </a:rPr>
              <a:t> </a:t>
            </a:r>
            <a:r>
              <a:rPr sz="2400" dirty="0">
                <a:latin typeface="Tahoma"/>
                <a:cs typeface="Tahoma"/>
              </a:rPr>
              <a:t>&amp;</a:t>
            </a:r>
            <a:r>
              <a:rPr sz="2400" spc="-30" dirty="0">
                <a:latin typeface="Tahoma"/>
                <a:cs typeface="Tahoma"/>
              </a:rPr>
              <a:t> </a:t>
            </a:r>
            <a:r>
              <a:rPr sz="2400" dirty="0">
                <a:latin typeface="Tahoma"/>
                <a:cs typeface="Tahoma"/>
              </a:rPr>
              <a:t>bad</a:t>
            </a:r>
            <a:r>
              <a:rPr sz="2400" spc="-30" dirty="0">
                <a:latin typeface="Tahoma"/>
                <a:cs typeface="Tahoma"/>
              </a:rPr>
              <a:t> </a:t>
            </a:r>
            <a:r>
              <a:rPr sz="2400" dirty="0">
                <a:latin typeface="Tahoma"/>
                <a:cs typeface="Tahoma"/>
              </a:rPr>
              <a:t>girl</a:t>
            </a:r>
            <a:r>
              <a:rPr sz="2400" spc="-30" dirty="0">
                <a:latin typeface="Tahoma"/>
                <a:cs typeface="Tahoma"/>
              </a:rPr>
              <a:t> </a:t>
            </a:r>
            <a:r>
              <a:rPr sz="2400" spc="-10" dirty="0">
                <a:latin typeface="Tahoma"/>
                <a:cs typeface="Tahoma"/>
              </a:rPr>
              <a:t>image</a:t>
            </a:r>
            <a:endParaRPr sz="2400">
              <a:latin typeface="Tahoma"/>
              <a:cs typeface="Tahoma"/>
            </a:endParaRPr>
          </a:p>
          <a:p>
            <a:pPr marL="247015" indent="-234315">
              <a:lnSpc>
                <a:spcPct val="100000"/>
              </a:lnSpc>
              <a:buFont typeface="Wingdings"/>
              <a:buChar char=""/>
              <a:tabLst>
                <a:tab pos="247015" algn="l"/>
              </a:tabLst>
            </a:pPr>
            <a:r>
              <a:rPr sz="2400" dirty="0">
                <a:latin typeface="Tahoma"/>
                <a:cs typeface="Tahoma"/>
              </a:rPr>
              <a:t>Blue</a:t>
            </a:r>
            <a:r>
              <a:rPr sz="2400" spc="-15" dirty="0">
                <a:latin typeface="Tahoma"/>
                <a:cs typeface="Tahoma"/>
              </a:rPr>
              <a:t> </a:t>
            </a:r>
            <a:r>
              <a:rPr sz="2400" dirty="0">
                <a:latin typeface="Tahoma"/>
                <a:cs typeface="Tahoma"/>
              </a:rPr>
              <a:t>and</a:t>
            </a:r>
            <a:r>
              <a:rPr sz="2400" spc="-10" dirty="0">
                <a:latin typeface="Tahoma"/>
                <a:cs typeface="Tahoma"/>
              </a:rPr>
              <a:t> </a:t>
            </a:r>
            <a:r>
              <a:rPr sz="2400" dirty="0">
                <a:latin typeface="Tahoma"/>
                <a:cs typeface="Tahoma"/>
              </a:rPr>
              <a:t>purple:</a:t>
            </a:r>
            <a:r>
              <a:rPr sz="2400" spc="-10" dirty="0">
                <a:latin typeface="Tahoma"/>
                <a:cs typeface="Tahoma"/>
              </a:rPr>
              <a:t> </a:t>
            </a:r>
            <a:r>
              <a:rPr sz="2400" dirty="0">
                <a:latin typeface="Tahoma"/>
                <a:cs typeface="Tahoma"/>
              </a:rPr>
              <a:t>fun,</a:t>
            </a:r>
            <a:r>
              <a:rPr sz="2400" spc="-15" dirty="0">
                <a:latin typeface="Tahoma"/>
                <a:cs typeface="Tahoma"/>
              </a:rPr>
              <a:t> </a:t>
            </a:r>
            <a:r>
              <a:rPr sz="2400" dirty="0">
                <a:latin typeface="Tahoma"/>
                <a:cs typeface="Tahoma"/>
              </a:rPr>
              <a:t>pure,</a:t>
            </a:r>
            <a:r>
              <a:rPr sz="2400" spc="-10" dirty="0">
                <a:latin typeface="Tahoma"/>
                <a:cs typeface="Tahoma"/>
              </a:rPr>
              <a:t> healthy</a:t>
            </a:r>
            <a:endParaRPr sz="2400">
              <a:latin typeface="Tahoma"/>
              <a:cs typeface="Tahom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523" y="4572"/>
            <a:ext cx="9144000" cy="6858000"/>
          </a:xfrm>
          <a:prstGeom prst="rect">
            <a:avLst/>
          </a:prstGeom>
        </p:spPr>
      </p:pic>
      <p:sp>
        <p:nvSpPr>
          <p:cNvPr id="3" name="object 3"/>
          <p:cNvSpPr txBox="1">
            <a:spLocks noGrp="1"/>
          </p:cNvSpPr>
          <p:nvPr>
            <p:ph type="title"/>
          </p:nvPr>
        </p:nvSpPr>
        <p:spPr>
          <a:xfrm>
            <a:off x="1048765" y="494791"/>
            <a:ext cx="7049770" cy="879475"/>
          </a:xfrm>
          <a:prstGeom prst="rect">
            <a:avLst/>
          </a:prstGeom>
        </p:spPr>
        <p:txBody>
          <a:bodyPr vert="horz" wrap="square" lIns="0" tIns="12700" rIns="0" bIns="0" rtlCol="0">
            <a:spAutoFit/>
          </a:bodyPr>
          <a:lstStyle/>
          <a:p>
            <a:pPr marL="753110" marR="5080" indent="-741045">
              <a:lnSpc>
                <a:spcPct val="100000"/>
              </a:lnSpc>
              <a:spcBef>
                <a:spcPts val="100"/>
              </a:spcBef>
              <a:tabLst>
                <a:tab pos="1732914" algn="l"/>
              </a:tabLst>
            </a:pPr>
            <a:r>
              <a:rPr sz="2800" b="1" dirty="0">
                <a:solidFill>
                  <a:srgbClr val="C00000"/>
                </a:solidFill>
                <a:latin typeface="Arial"/>
                <a:cs typeface="Arial"/>
              </a:rPr>
              <a:t>Table</a:t>
            </a:r>
            <a:r>
              <a:rPr sz="2800" b="1" spc="-95" dirty="0">
                <a:solidFill>
                  <a:srgbClr val="C00000"/>
                </a:solidFill>
                <a:latin typeface="Arial"/>
                <a:cs typeface="Arial"/>
              </a:rPr>
              <a:t> </a:t>
            </a:r>
            <a:r>
              <a:rPr sz="2800" b="1" spc="-25" dirty="0">
                <a:solidFill>
                  <a:srgbClr val="C00000"/>
                </a:solidFill>
                <a:latin typeface="Arial"/>
                <a:cs typeface="Arial"/>
              </a:rPr>
              <a:t>2.3</a:t>
            </a:r>
            <a:r>
              <a:rPr sz="2800" b="1" dirty="0">
                <a:solidFill>
                  <a:srgbClr val="C00000"/>
                </a:solidFill>
                <a:latin typeface="Arial"/>
                <a:cs typeface="Arial"/>
              </a:rPr>
              <a:t>	</a:t>
            </a:r>
            <a:r>
              <a:rPr sz="2800" b="1" spc="-25" dirty="0">
                <a:solidFill>
                  <a:srgbClr val="C00000"/>
                </a:solidFill>
                <a:latin typeface="Arial"/>
                <a:cs typeface="Arial"/>
              </a:rPr>
              <a:t>Management-</a:t>
            </a:r>
            <a:r>
              <a:rPr sz="2800" b="1" dirty="0">
                <a:solidFill>
                  <a:srgbClr val="C00000"/>
                </a:solidFill>
                <a:latin typeface="Arial"/>
                <a:cs typeface="Arial"/>
              </a:rPr>
              <a:t>Decision</a:t>
            </a:r>
            <a:r>
              <a:rPr sz="2800" b="1" spc="-5" dirty="0">
                <a:solidFill>
                  <a:srgbClr val="C00000"/>
                </a:solidFill>
                <a:latin typeface="Arial"/>
                <a:cs typeface="Arial"/>
              </a:rPr>
              <a:t> </a:t>
            </a:r>
            <a:r>
              <a:rPr sz="2800" b="1" spc="-10" dirty="0">
                <a:solidFill>
                  <a:srgbClr val="C00000"/>
                </a:solidFill>
                <a:latin typeface="Arial"/>
                <a:cs typeface="Arial"/>
              </a:rPr>
              <a:t>Problem </a:t>
            </a:r>
            <a:r>
              <a:rPr sz="2800" b="1" dirty="0">
                <a:solidFill>
                  <a:srgbClr val="C00000"/>
                </a:solidFill>
                <a:latin typeface="Arial"/>
                <a:cs typeface="Arial"/>
              </a:rPr>
              <a:t>and</a:t>
            </a:r>
            <a:r>
              <a:rPr sz="2800" b="1" spc="-100" dirty="0">
                <a:solidFill>
                  <a:srgbClr val="C00000"/>
                </a:solidFill>
                <a:latin typeface="Arial"/>
                <a:cs typeface="Arial"/>
              </a:rPr>
              <a:t> </a:t>
            </a:r>
            <a:r>
              <a:rPr sz="2800" b="1" dirty="0">
                <a:solidFill>
                  <a:srgbClr val="C00000"/>
                </a:solidFill>
                <a:latin typeface="Arial"/>
                <a:cs typeface="Arial"/>
              </a:rPr>
              <a:t>Marketing</a:t>
            </a:r>
            <a:r>
              <a:rPr sz="2800" b="1" spc="-100" dirty="0">
                <a:solidFill>
                  <a:srgbClr val="C00000"/>
                </a:solidFill>
                <a:latin typeface="Arial"/>
                <a:cs typeface="Arial"/>
              </a:rPr>
              <a:t> </a:t>
            </a:r>
            <a:r>
              <a:rPr sz="2800" b="1" dirty="0">
                <a:solidFill>
                  <a:srgbClr val="C00000"/>
                </a:solidFill>
                <a:latin typeface="Arial"/>
                <a:cs typeface="Arial"/>
              </a:rPr>
              <a:t>Research</a:t>
            </a:r>
            <a:r>
              <a:rPr sz="2800" b="1" spc="-95" dirty="0">
                <a:solidFill>
                  <a:srgbClr val="C00000"/>
                </a:solidFill>
                <a:latin typeface="Arial"/>
                <a:cs typeface="Arial"/>
              </a:rPr>
              <a:t> </a:t>
            </a:r>
            <a:r>
              <a:rPr sz="2800" b="1" spc="-10" dirty="0">
                <a:solidFill>
                  <a:srgbClr val="C00000"/>
                </a:solidFill>
                <a:latin typeface="Arial"/>
                <a:cs typeface="Arial"/>
              </a:rPr>
              <a:t>Problem</a:t>
            </a:r>
            <a:endParaRPr sz="2800">
              <a:latin typeface="Arial"/>
              <a:cs typeface="Arial"/>
            </a:endParaRPr>
          </a:p>
        </p:txBody>
      </p:sp>
      <p:sp>
        <p:nvSpPr>
          <p:cNvPr id="11" name="object 11"/>
          <p:cNvSpPr txBox="1">
            <a:spLocks noGrp="1"/>
          </p:cNvSpPr>
          <p:nvPr>
            <p:ph type="sldNum" sz="quarter" idx="7"/>
          </p:nvPr>
        </p:nvSpPr>
        <p:spPr>
          <a:prstGeom prst="rect">
            <a:avLst/>
          </a:prstGeom>
        </p:spPr>
        <p:txBody>
          <a:bodyPr vert="horz" wrap="square" lIns="0" tIns="0" rIns="0" bIns="0" rtlCol="0">
            <a:spAutoFit/>
          </a:bodyPr>
          <a:lstStyle/>
          <a:p>
            <a:pPr marL="38735">
              <a:lnSpc>
                <a:spcPts val="1430"/>
              </a:lnSpc>
            </a:pPr>
            <a:fld id="{81D60167-4931-47E6-BA6A-407CBD079E47}" type="slidenum">
              <a:rPr spc="-25" dirty="0"/>
              <a:t>10</a:t>
            </a:fld>
            <a:endParaRPr spc="-25" dirty="0"/>
          </a:p>
        </p:txBody>
      </p:sp>
      <p:sp>
        <p:nvSpPr>
          <p:cNvPr id="4" name="object 4"/>
          <p:cNvSpPr txBox="1"/>
          <p:nvPr/>
        </p:nvSpPr>
        <p:spPr>
          <a:xfrm>
            <a:off x="388111" y="1649984"/>
            <a:ext cx="8095615" cy="330200"/>
          </a:xfrm>
          <a:prstGeom prst="rect">
            <a:avLst/>
          </a:prstGeom>
        </p:spPr>
        <p:txBody>
          <a:bodyPr vert="horz" wrap="square" lIns="0" tIns="12065" rIns="0" bIns="0" rtlCol="0">
            <a:spAutoFit/>
          </a:bodyPr>
          <a:lstStyle/>
          <a:p>
            <a:pPr marL="12700">
              <a:lnSpc>
                <a:spcPct val="100000"/>
              </a:lnSpc>
              <a:spcBef>
                <a:spcPts val="95"/>
              </a:spcBef>
              <a:tabLst>
                <a:tab pos="4583430" algn="l"/>
              </a:tabLst>
            </a:pPr>
            <a:r>
              <a:rPr sz="2000" b="1" u="sng" spc="-25" dirty="0">
                <a:solidFill>
                  <a:srgbClr val="22228B"/>
                </a:solidFill>
                <a:uFill>
                  <a:solidFill>
                    <a:srgbClr val="22228B"/>
                  </a:solidFill>
                </a:uFill>
                <a:latin typeface="Arial"/>
                <a:cs typeface="Arial"/>
              </a:rPr>
              <a:t>Management-</a:t>
            </a:r>
            <a:r>
              <a:rPr sz="2000" b="1" u="sng" dirty="0">
                <a:solidFill>
                  <a:srgbClr val="22228B"/>
                </a:solidFill>
                <a:uFill>
                  <a:solidFill>
                    <a:srgbClr val="22228B"/>
                  </a:solidFill>
                </a:uFill>
                <a:latin typeface="Arial"/>
                <a:cs typeface="Arial"/>
              </a:rPr>
              <a:t>Decision</a:t>
            </a:r>
            <a:r>
              <a:rPr sz="2000" b="1" u="sng" spc="-15" dirty="0">
                <a:solidFill>
                  <a:srgbClr val="22228B"/>
                </a:solidFill>
                <a:uFill>
                  <a:solidFill>
                    <a:srgbClr val="22228B"/>
                  </a:solidFill>
                </a:uFill>
                <a:latin typeface="Arial"/>
                <a:cs typeface="Arial"/>
              </a:rPr>
              <a:t> </a:t>
            </a:r>
            <a:r>
              <a:rPr sz="2000" b="1" u="sng" spc="-10" dirty="0">
                <a:solidFill>
                  <a:srgbClr val="22228B"/>
                </a:solidFill>
                <a:uFill>
                  <a:solidFill>
                    <a:srgbClr val="22228B"/>
                  </a:solidFill>
                </a:uFill>
                <a:latin typeface="Arial"/>
                <a:cs typeface="Arial"/>
              </a:rPr>
              <a:t>Problem</a:t>
            </a:r>
            <a:r>
              <a:rPr sz="2000" b="1" u="none" dirty="0">
                <a:solidFill>
                  <a:srgbClr val="22228B"/>
                </a:solidFill>
                <a:latin typeface="Arial"/>
                <a:cs typeface="Arial"/>
              </a:rPr>
              <a:t>	</a:t>
            </a:r>
            <a:r>
              <a:rPr sz="2000" b="1" u="sng" dirty="0">
                <a:solidFill>
                  <a:srgbClr val="22228B"/>
                </a:solidFill>
                <a:uFill>
                  <a:solidFill>
                    <a:srgbClr val="22228B"/>
                  </a:solidFill>
                </a:uFill>
                <a:latin typeface="Arial"/>
                <a:cs typeface="Arial"/>
              </a:rPr>
              <a:t>Marketing</a:t>
            </a:r>
            <a:r>
              <a:rPr sz="2000" b="1" u="sng" spc="-90" dirty="0">
                <a:solidFill>
                  <a:srgbClr val="22228B"/>
                </a:solidFill>
                <a:uFill>
                  <a:solidFill>
                    <a:srgbClr val="22228B"/>
                  </a:solidFill>
                </a:uFill>
                <a:latin typeface="Arial"/>
                <a:cs typeface="Arial"/>
              </a:rPr>
              <a:t> </a:t>
            </a:r>
            <a:r>
              <a:rPr sz="2000" b="1" u="sng" dirty="0">
                <a:solidFill>
                  <a:srgbClr val="22228B"/>
                </a:solidFill>
                <a:uFill>
                  <a:solidFill>
                    <a:srgbClr val="22228B"/>
                  </a:solidFill>
                </a:uFill>
                <a:latin typeface="Arial"/>
                <a:cs typeface="Arial"/>
              </a:rPr>
              <a:t>Research</a:t>
            </a:r>
            <a:r>
              <a:rPr sz="2000" b="1" u="sng" spc="-75" dirty="0">
                <a:solidFill>
                  <a:srgbClr val="22228B"/>
                </a:solidFill>
                <a:uFill>
                  <a:solidFill>
                    <a:srgbClr val="22228B"/>
                  </a:solidFill>
                </a:uFill>
                <a:latin typeface="Arial"/>
                <a:cs typeface="Arial"/>
              </a:rPr>
              <a:t> </a:t>
            </a:r>
            <a:r>
              <a:rPr sz="2000" b="1" u="sng" spc="-10" dirty="0">
                <a:solidFill>
                  <a:srgbClr val="22228B"/>
                </a:solidFill>
                <a:uFill>
                  <a:solidFill>
                    <a:srgbClr val="22228B"/>
                  </a:solidFill>
                </a:uFill>
                <a:latin typeface="Arial"/>
                <a:cs typeface="Arial"/>
              </a:rPr>
              <a:t>Problem</a:t>
            </a:r>
            <a:endParaRPr sz="2000">
              <a:latin typeface="Arial"/>
              <a:cs typeface="Arial"/>
            </a:endParaRPr>
          </a:p>
        </p:txBody>
      </p:sp>
      <p:sp>
        <p:nvSpPr>
          <p:cNvPr id="5" name="object 5"/>
          <p:cNvSpPr txBox="1"/>
          <p:nvPr/>
        </p:nvSpPr>
        <p:spPr>
          <a:xfrm>
            <a:off x="388111" y="2320544"/>
            <a:ext cx="2834005" cy="604520"/>
          </a:xfrm>
          <a:prstGeom prst="rect">
            <a:avLst/>
          </a:prstGeom>
        </p:spPr>
        <p:txBody>
          <a:bodyPr vert="horz" wrap="square" lIns="0" tIns="46990" rIns="0" bIns="0" rtlCol="0">
            <a:spAutoFit/>
          </a:bodyPr>
          <a:lstStyle/>
          <a:p>
            <a:pPr marL="12700" marR="5080">
              <a:lnSpc>
                <a:spcPts val="2160"/>
              </a:lnSpc>
              <a:spcBef>
                <a:spcPts val="370"/>
              </a:spcBef>
            </a:pPr>
            <a:r>
              <a:rPr sz="2000" dirty="0">
                <a:latin typeface="Arial"/>
                <a:cs typeface="Arial"/>
              </a:rPr>
              <a:t>Should</a:t>
            </a:r>
            <a:r>
              <a:rPr sz="2000" spc="-35" dirty="0">
                <a:latin typeface="Arial"/>
                <a:cs typeface="Arial"/>
              </a:rPr>
              <a:t> </a:t>
            </a:r>
            <a:r>
              <a:rPr sz="2000" dirty="0">
                <a:latin typeface="Arial"/>
                <a:cs typeface="Arial"/>
              </a:rPr>
              <a:t>a</a:t>
            </a:r>
            <a:r>
              <a:rPr sz="2000" spc="-50" dirty="0">
                <a:latin typeface="Arial"/>
                <a:cs typeface="Arial"/>
              </a:rPr>
              <a:t> </a:t>
            </a:r>
            <a:r>
              <a:rPr sz="2000" dirty="0">
                <a:latin typeface="Arial"/>
                <a:cs typeface="Arial"/>
              </a:rPr>
              <a:t>new</a:t>
            </a:r>
            <a:r>
              <a:rPr sz="2000" spc="-35" dirty="0">
                <a:latin typeface="Arial"/>
                <a:cs typeface="Arial"/>
              </a:rPr>
              <a:t> </a:t>
            </a:r>
            <a:r>
              <a:rPr sz="2000" dirty="0">
                <a:latin typeface="Arial"/>
                <a:cs typeface="Arial"/>
              </a:rPr>
              <a:t>product</a:t>
            </a:r>
            <a:r>
              <a:rPr sz="2000" spc="-55" dirty="0">
                <a:latin typeface="Arial"/>
                <a:cs typeface="Arial"/>
              </a:rPr>
              <a:t> </a:t>
            </a:r>
            <a:r>
              <a:rPr sz="2000" spc="-25" dirty="0">
                <a:latin typeface="Arial"/>
                <a:cs typeface="Arial"/>
              </a:rPr>
              <a:t>be </a:t>
            </a:r>
            <a:r>
              <a:rPr sz="2000" spc="-10" dirty="0">
                <a:latin typeface="Arial"/>
                <a:cs typeface="Arial"/>
              </a:rPr>
              <a:t>introduced?</a:t>
            </a:r>
            <a:endParaRPr sz="2000">
              <a:latin typeface="Arial"/>
              <a:cs typeface="Arial"/>
            </a:endParaRPr>
          </a:p>
        </p:txBody>
      </p:sp>
      <p:sp>
        <p:nvSpPr>
          <p:cNvPr id="6" name="object 6"/>
          <p:cNvSpPr txBox="1"/>
          <p:nvPr/>
        </p:nvSpPr>
        <p:spPr>
          <a:xfrm>
            <a:off x="4959630" y="2320544"/>
            <a:ext cx="3564254" cy="1153160"/>
          </a:xfrm>
          <a:prstGeom prst="rect">
            <a:avLst/>
          </a:prstGeom>
        </p:spPr>
        <p:txBody>
          <a:bodyPr vert="horz" wrap="square" lIns="0" tIns="46990" rIns="0" bIns="0" rtlCol="0">
            <a:spAutoFit/>
          </a:bodyPr>
          <a:lstStyle/>
          <a:p>
            <a:pPr marL="12700" marR="5080" indent="635">
              <a:lnSpc>
                <a:spcPts val="2160"/>
              </a:lnSpc>
              <a:spcBef>
                <a:spcPts val="370"/>
              </a:spcBef>
            </a:pPr>
            <a:r>
              <a:rPr sz="2000" dirty="0">
                <a:latin typeface="Arial"/>
                <a:cs typeface="Arial"/>
              </a:rPr>
              <a:t>To</a:t>
            </a:r>
            <a:r>
              <a:rPr sz="2000" spc="-80" dirty="0">
                <a:latin typeface="Arial"/>
                <a:cs typeface="Arial"/>
              </a:rPr>
              <a:t> </a:t>
            </a:r>
            <a:r>
              <a:rPr sz="2000" dirty="0">
                <a:latin typeface="Arial"/>
                <a:cs typeface="Arial"/>
              </a:rPr>
              <a:t>determine</a:t>
            </a:r>
            <a:r>
              <a:rPr sz="2000" spc="-80" dirty="0">
                <a:latin typeface="Arial"/>
                <a:cs typeface="Arial"/>
              </a:rPr>
              <a:t> </a:t>
            </a:r>
            <a:r>
              <a:rPr sz="2000" spc="-10" dirty="0">
                <a:latin typeface="Arial"/>
                <a:cs typeface="Arial"/>
              </a:rPr>
              <a:t>consumer </a:t>
            </a:r>
            <a:r>
              <a:rPr sz="2000" dirty="0">
                <a:latin typeface="Arial"/>
                <a:cs typeface="Arial"/>
              </a:rPr>
              <a:t>preferences</a:t>
            </a:r>
            <a:r>
              <a:rPr sz="2000" spc="-60" dirty="0">
                <a:latin typeface="Arial"/>
                <a:cs typeface="Arial"/>
              </a:rPr>
              <a:t> </a:t>
            </a:r>
            <a:r>
              <a:rPr sz="2000" dirty="0">
                <a:latin typeface="Arial"/>
                <a:cs typeface="Arial"/>
              </a:rPr>
              <a:t>and</a:t>
            </a:r>
            <a:r>
              <a:rPr sz="2000" spc="-45" dirty="0">
                <a:latin typeface="Arial"/>
                <a:cs typeface="Arial"/>
              </a:rPr>
              <a:t> </a:t>
            </a:r>
            <a:r>
              <a:rPr sz="2000" spc="-10" dirty="0">
                <a:latin typeface="Arial"/>
                <a:cs typeface="Arial"/>
              </a:rPr>
              <a:t>purchase </a:t>
            </a:r>
            <a:r>
              <a:rPr sz="2000" dirty="0">
                <a:latin typeface="Arial"/>
                <a:cs typeface="Arial"/>
              </a:rPr>
              <a:t>intentions</a:t>
            </a:r>
            <a:r>
              <a:rPr sz="2000" spc="-55" dirty="0">
                <a:latin typeface="Arial"/>
                <a:cs typeface="Arial"/>
              </a:rPr>
              <a:t> </a:t>
            </a:r>
            <a:r>
              <a:rPr sz="2000" dirty="0">
                <a:latin typeface="Arial"/>
                <a:cs typeface="Arial"/>
              </a:rPr>
              <a:t>for</a:t>
            </a:r>
            <a:r>
              <a:rPr sz="2000" spc="-75" dirty="0">
                <a:latin typeface="Arial"/>
                <a:cs typeface="Arial"/>
              </a:rPr>
              <a:t> </a:t>
            </a:r>
            <a:r>
              <a:rPr sz="2000" dirty="0">
                <a:latin typeface="Arial"/>
                <a:cs typeface="Arial"/>
              </a:rPr>
              <a:t>the</a:t>
            </a:r>
            <a:r>
              <a:rPr sz="2000" spc="-60" dirty="0">
                <a:latin typeface="Arial"/>
                <a:cs typeface="Arial"/>
              </a:rPr>
              <a:t> </a:t>
            </a:r>
            <a:r>
              <a:rPr sz="2000" dirty="0">
                <a:latin typeface="Arial"/>
                <a:cs typeface="Arial"/>
              </a:rPr>
              <a:t>proposed</a:t>
            </a:r>
            <a:r>
              <a:rPr sz="2000" spc="-55" dirty="0">
                <a:latin typeface="Arial"/>
                <a:cs typeface="Arial"/>
              </a:rPr>
              <a:t> </a:t>
            </a:r>
            <a:r>
              <a:rPr sz="2000" spc="-25" dirty="0">
                <a:latin typeface="Arial"/>
                <a:cs typeface="Arial"/>
              </a:rPr>
              <a:t>new </a:t>
            </a:r>
            <a:r>
              <a:rPr sz="2000" spc="-10" dirty="0">
                <a:latin typeface="Arial"/>
                <a:cs typeface="Arial"/>
              </a:rPr>
              <a:t>product.</a:t>
            </a:r>
            <a:endParaRPr sz="2000">
              <a:latin typeface="Arial"/>
              <a:cs typeface="Arial"/>
            </a:endParaRPr>
          </a:p>
        </p:txBody>
      </p:sp>
      <p:sp>
        <p:nvSpPr>
          <p:cNvPr id="7" name="object 7"/>
          <p:cNvSpPr txBox="1"/>
          <p:nvPr/>
        </p:nvSpPr>
        <p:spPr>
          <a:xfrm>
            <a:off x="388111" y="3783288"/>
            <a:ext cx="2663190" cy="695960"/>
          </a:xfrm>
          <a:prstGeom prst="rect">
            <a:avLst/>
          </a:prstGeom>
        </p:spPr>
        <p:txBody>
          <a:bodyPr vert="horz" wrap="square" lIns="0" tIns="12700" rIns="0" bIns="0" rtlCol="0">
            <a:spAutoFit/>
          </a:bodyPr>
          <a:lstStyle/>
          <a:p>
            <a:pPr marL="12700" marR="5080">
              <a:lnSpc>
                <a:spcPct val="110000"/>
              </a:lnSpc>
              <a:spcBef>
                <a:spcPts val="100"/>
              </a:spcBef>
            </a:pPr>
            <a:r>
              <a:rPr sz="2000" dirty="0">
                <a:latin typeface="Arial"/>
                <a:cs typeface="Arial"/>
              </a:rPr>
              <a:t>Should</a:t>
            </a:r>
            <a:r>
              <a:rPr sz="2000" spc="-40" dirty="0">
                <a:latin typeface="Arial"/>
                <a:cs typeface="Arial"/>
              </a:rPr>
              <a:t> </a:t>
            </a:r>
            <a:r>
              <a:rPr sz="2000" dirty="0">
                <a:latin typeface="Arial"/>
                <a:cs typeface="Arial"/>
              </a:rPr>
              <a:t>the</a:t>
            </a:r>
            <a:r>
              <a:rPr sz="2000" spc="-60" dirty="0">
                <a:latin typeface="Arial"/>
                <a:cs typeface="Arial"/>
              </a:rPr>
              <a:t> </a:t>
            </a:r>
            <a:r>
              <a:rPr sz="2000" spc="-10" dirty="0">
                <a:latin typeface="Arial"/>
                <a:cs typeface="Arial"/>
              </a:rPr>
              <a:t>advertising </a:t>
            </a:r>
            <a:r>
              <a:rPr sz="2000" dirty="0">
                <a:latin typeface="Arial"/>
                <a:cs typeface="Arial"/>
              </a:rPr>
              <a:t>campaign</a:t>
            </a:r>
            <a:r>
              <a:rPr sz="2000" spc="-70" dirty="0">
                <a:latin typeface="Arial"/>
                <a:cs typeface="Arial"/>
              </a:rPr>
              <a:t> </a:t>
            </a:r>
            <a:r>
              <a:rPr sz="2000" dirty="0">
                <a:latin typeface="Arial"/>
                <a:cs typeface="Arial"/>
              </a:rPr>
              <a:t>be</a:t>
            </a:r>
            <a:r>
              <a:rPr sz="2000" spc="-85" dirty="0">
                <a:latin typeface="Arial"/>
                <a:cs typeface="Arial"/>
              </a:rPr>
              <a:t> </a:t>
            </a:r>
            <a:r>
              <a:rPr sz="2000" spc="-10" dirty="0">
                <a:latin typeface="Arial"/>
                <a:cs typeface="Arial"/>
              </a:rPr>
              <a:t>changed?</a:t>
            </a:r>
            <a:endParaRPr sz="2000">
              <a:latin typeface="Arial"/>
              <a:cs typeface="Arial"/>
            </a:endParaRPr>
          </a:p>
        </p:txBody>
      </p:sp>
      <p:sp>
        <p:nvSpPr>
          <p:cNvPr id="8" name="object 8"/>
          <p:cNvSpPr txBox="1"/>
          <p:nvPr/>
        </p:nvSpPr>
        <p:spPr>
          <a:xfrm>
            <a:off x="4959601" y="3783288"/>
            <a:ext cx="3494404" cy="1031240"/>
          </a:xfrm>
          <a:prstGeom prst="rect">
            <a:avLst/>
          </a:prstGeom>
        </p:spPr>
        <p:txBody>
          <a:bodyPr vert="horz" wrap="square" lIns="0" tIns="12700" rIns="0" bIns="0" rtlCol="0">
            <a:spAutoFit/>
          </a:bodyPr>
          <a:lstStyle/>
          <a:p>
            <a:pPr marL="12700" marR="5080" indent="-635">
              <a:lnSpc>
                <a:spcPct val="110000"/>
              </a:lnSpc>
              <a:spcBef>
                <a:spcPts val="100"/>
              </a:spcBef>
            </a:pPr>
            <a:r>
              <a:rPr sz="2000" dirty="0">
                <a:latin typeface="Arial"/>
                <a:cs typeface="Arial"/>
              </a:rPr>
              <a:t>To</a:t>
            </a:r>
            <a:r>
              <a:rPr sz="2000" spc="-60" dirty="0">
                <a:latin typeface="Arial"/>
                <a:cs typeface="Arial"/>
              </a:rPr>
              <a:t> </a:t>
            </a:r>
            <a:r>
              <a:rPr sz="2000" dirty="0">
                <a:latin typeface="Arial"/>
                <a:cs typeface="Arial"/>
              </a:rPr>
              <a:t>determine</a:t>
            </a:r>
            <a:r>
              <a:rPr sz="2000" spc="-55" dirty="0">
                <a:latin typeface="Arial"/>
                <a:cs typeface="Arial"/>
              </a:rPr>
              <a:t> </a:t>
            </a:r>
            <a:r>
              <a:rPr sz="2000" dirty="0">
                <a:latin typeface="Arial"/>
                <a:cs typeface="Arial"/>
              </a:rPr>
              <a:t>the</a:t>
            </a:r>
            <a:r>
              <a:rPr sz="2000" spc="-65" dirty="0">
                <a:latin typeface="Arial"/>
                <a:cs typeface="Arial"/>
              </a:rPr>
              <a:t> </a:t>
            </a:r>
            <a:r>
              <a:rPr sz="2000" spc="-10" dirty="0">
                <a:latin typeface="Arial"/>
                <a:cs typeface="Arial"/>
              </a:rPr>
              <a:t>effectiveness </a:t>
            </a:r>
            <a:r>
              <a:rPr sz="2000" dirty="0">
                <a:latin typeface="Arial"/>
                <a:cs typeface="Arial"/>
              </a:rPr>
              <a:t>of</a:t>
            </a:r>
            <a:r>
              <a:rPr sz="2000" spc="-35" dirty="0">
                <a:latin typeface="Arial"/>
                <a:cs typeface="Arial"/>
              </a:rPr>
              <a:t> </a:t>
            </a:r>
            <a:r>
              <a:rPr sz="2000" dirty="0">
                <a:latin typeface="Arial"/>
                <a:cs typeface="Arial"/>
              </a:rPr>
              <a:t>the</a:t>
            </a:r>
            <a:r>
              <a:rPr sz="2000" spc="-30" dirty="0">
                <a:latin typeface="Arial"/>
                <a:cs typeface="Arial"/>
              </a:rPr>
              <a:t> </a:t>
            </a:r>
            <a:r>
              <a:rPr sz="2000" dirty="0">
                <a:latin typeface="Arial"/>
                <a:cs typeface="Arial"/>
              </a:rPr>
              <a:t>current</a:t>
            </a:r>
            <a:r>
              <a:rPr sz="2000" spc="-25" dirty="0">
                <a:latin typeface="Arial"/>
                <a:cs typeface="Arial"/>
              </a:rPr>
              <a:t> </a:t>
            </a:r>
            <a:r>
              <a:rPr sz="2000" spc="-10" dirty="0">
                <a:latin typeface="Arial"/>
                <a:cs typeface="Arial"/>
              </a:rPr>
              <a:t>advertising campaign.</a:t>
            </a:r>
            <a:endParaRPr sz="2000">
              <a:latin typeface="Arial"/>
              <a:cs typeface="Arial"/>
            </a:endParaRPr>
          </a:p>
        </p:txBody>
      </p:sp>
      <p:sp>
        <p:nvSpPr>
          <p:cNvPr id="9" name="object 9"/>
          <p:cNvSpPr txBox="1"/>
          <p:nvPr/>
        </p:nvSpPr>
        <p:spPr>
          <a:xfrm>
            <a:off x="388111" y="5124386"/>
            <a:ext cx="2564130" cy="695960"/>
          </a:xfrm>
          <a:prstGeom prst="rect">
            <a:avLst/>
          </a:prstGeom>
        </p:spPr>
        <p:txBody>
          <a:bodyPr vert="horz" wrap="square" lIns="0" tIns="12700" rIns="0" bIns="0" rtlCol="0">
            <a:spAutoFit/>
          </a:bodyPr>
          <a:lstStyle/>
          <a:p>
            <a:pPr marL="12700" marR="5080">
              <a:lnSpc>
                <a:spcPct val="110000"/>
              </a:lnSpc>
              <a:spcBef>
                <a:spcPts val="100"/>
              </a:spcBef>
            </a:pPr>
            <a:r>
              <a:rPr sz="2000" dirty="0">
                <a:latin typeface="Arial"/>
                <a:cs typeface="Arial"/>
              </a:rPr>
              <a:t>Should</a:t>
            </a:r>
            <a:r>
              <a:rPr sz="2000" spc="-35" dirty="0">
                <a:latin typeface="Arial"/>
                <a:cs typeface="Arial"/>
              </a:rPr>
              <a:t> </a:t>
            </a:r>
            <a:r>
              <a:rPr sz="2000" dirty="0">
                <a:latin typeface="Arial"/>
                <a:cs typeface="Arial"/>
              </a:rPr>
              <a:t>the</a:t>
            </a:r>
            <a:r>
              <a:rPr sz="2000" spc="-50" dirty="0">
                <a:latin typeface="Arial"/>
                <a:cs typeface="Arial"/>
              </a:rPr>
              <a:t> </a:t>
            </a:r>
            <a:r>
              <a:rPr sz="2000" dirty="0">
                <a:latin typeface="Arial"/>
                <a:cs typeface="Arial"/>
              </a:rPr>
              <a:t>price</a:t>
            </a:r>
            <a:r>
              <a:rPr sz="2000" spc="-40" dirty="0">
                <a:latin typeface="Arial"/>
                <a:cs typeface="Arial"/>
              </a:rPr>
              <a:t> </a:t>
            </a:r>
            <a:r>
              <a:rPr sz="2000" dirty="0">
                <a:latin typeface="Arial"/>
                <a:cs typeface="Arial"/>
              </a:rPr>
              <a:t>of</a:t>
            </a:r>
            <a:r>
              <a:rPr sz="2000" spc="-50" dirty="0">
                <a:latin typeface="Arial"/>
                <a:cs typeface="Arial"/>
              </a:rPr>
              <a:t> </a:t>
            </a:r>
            <a:r>
              <a:rPr sz="2000" spc="-25" dirty="0">
                <a:latin typeface="Arial"/>
                <a:cs typeface="Arial"/>
              </a:rPr>
              <a:t>the </a:t>
            </a:r>
            <a:r>
              <a:rPr sz="2000" dirty="0">
                <a:latin typeface="Arial"/>
                <a:cs typeface="Arial"/>
              </a:rPr>
              <a:t>brand</a:t>
            </a:r>
            <a:r>
              <a:rPr sz="2000" spc="-50" dirty="0">
                <a:latin typeface="Arial"/>
                <a:cs typeface="Arial"/>
              </a:rPr>
              <a:t> </a:t>
            </a:r>
            <a:r>
              <a:rPr sz="2000" dirty="0">
                <a:latin typeface="Arial"/>
                <a:cs typeface="Arial"/>
              </a:rPr>
              <a:t>be</a:t>
            </a:r>
            <a:r>
              <a:rPr sz="2000" spc="-50" dirty="0">
                <a:latin typeface="Arial"/>
                <a:cs typeface="Arial"/>
              </a:rPr>
              <a:t> </a:t>
            </a:r>
            <a:r>
              <a:rPr sz="2000" spc="-10" dirty="0">
                <a:latin typeface="Arial"/>
                <a:cs typeface="Arial"/>
              </a:rPr>
              <a:t>increased?</a:t>
            </a:r>
            <a:endParaRPr sz="2000">
              <a:latin typeface="Arial"/>
              <a:cs typeface="Arial"/>
            </a:endParaRPr>
          </a:p>
        </p:txBody>
      </p:sp>
      <p:sp>
        <p:nvSpPr>
          <p:cNvPr id="10" name="object 10"/>
          <p:cNvSpPr txBox="1"/>
          <p:nvPr/>
        </p:nvSpPr>
        <p:spPr>
          <a:xfrm>
            <a:off x="4959412" y="5124386"/>
            <a:ext cx="3763645" cy="1244600"/>
          </a:xfrm>
          <a:prstGeom prst="rect">
            <a:avLst/>
          </a:prstGeom>
        </p:spPr>
        <p:txBody>
          <a:bodyPr vert="horz" wrap="square" lIns="0" tIns="12700" rIns="0" bIns="0" rtlCol="0">
            <a:spAutoFit/>
          </a:bodyPr>
          <a:lstStyle/>
          <a:p>
            <a:pPr marL="12700" marR="5080" indent="-635">
              <a:lnSpc>
                <a:spcPct val="110000"/>
              </a:lnSpc>
              <a:spcBef>
                <a:spcPts val="100"/>
              </a:spcBef>
            </a:pPr>
            <a:r>
              <a:rPr sz="2000" dirty="0">
                <a:latin typeface="Arial"/>
                <a:cs typeface="Arial"/>
              </a:rPr>
              <a:t>To</a:t>
            </a:r>
            <a:r>
              <a:rPr sz="2000" spc="-60" dirty="0">
                <a:latin typeface="Arial"/>
                <a:cs typeface="Arial"/>
              </a:rPr>
              <a:t> </a:t>
            </a:r>
            <a:r>
              <a:rPr sz="2000" dirty="0">
                <a:latin typeface="Arial"/>
                <a:cs typeface="Arial"/>
              </a:rPr>
              <a:t>determine</a:t>
            </a:r>
            <a:r>
              <a:rPr sz="2000" spc="-60" dirty="0">
                <a:latin typeface="Arial"/>
                <a:cs typeface="Arial"/>
              </a:rPr>
              <a:t> </a:t>
            </a:r>
            <a:r>
              <a:rPr sz="2000" dirty="0">
                <a:latin typeface="Arial"/>
                <a:cs typeface="Arial"/>
              </a:rPr>
              <a:t>the</a:t>
            </a:r>
            <a:r>
              <a:rPr sz="2000" spc="-65" dirty="0">
                <a:latin typeface="Arial"/>
                <a:cs typeface="Arial"/>
              </a:rPr>
              <a:t> </a:t>
            </a:r>
            <a:r>
              <a:rPr sz="2000" dirty="0">
                <a:latin typeface="Arial"/>
                <a:cs typeface="Arial"/>
              </a:rPr>
              <a:t>price</a:t>
            </a:r>
            <a:r>
              <a:rPr sz="2000" spc="-60" dirty="0">
                <a:latin typeface="Arial"/>
                <a:cs typeface="Arial"/>
              </a:rPr>
              <a:t> </a:t>
            </a:r>
            <a:r>
              <a:rPr sz="2000" spc="-10" dirty="0">
                <a:latin typeface="Arial"/>
                <a:cs typeface="Arial"/>
              </a:rPr>
              <a:t>elasticity </a:t>
            </a:r>
            <a:r>
              <a:rPr sz="2000" dirty="0">
                <a:latin typeface="Arial"/>
                <a:cs typeface="Arial"/>
              </a:rPr>
              <a:t>of</a:t>
            </a:r>
            <a:r>
              <a:rPr sz="2000" spc="-60" dirty="0">
                <a:latin typeface="Arial"/>
                <a:cs typeface="Arial"/>
              </a:rPr>
              <a:t> </a:t>
            </a:r>
            <a:r>
              <a:rPr sz="2000" dirty="0">
                <a:latin typeface="Arial"/>
                <a:cs typeface="Arial"/>
              </a:rPr>
              <a:t>demand</a:t>
            </a:r>
            <a:r>
              <a:rPr sz="2000" spc="-50" dirty="0">
                <a:latin typeface="Arial"/>
                <a:cs typeface="Arial"/>
              </a:rPr>
              <a:t> </a:t>
            </a:r>
            <a:r>
              <a:rPr sz="2000" dirty="0">
                <a:latin typeface="Arial"/>
                <a:cs typeface="Arial"/>
              </a:rPr>
              <a:t>and</a:t>
            </a:r>
            <a:r>
              <a:rPr sz="2000" spc="-45" dirty="0">
                <a:latin typeface="Arial"/>
                <a:cs typeface="Arial"/>
              </a:rPr>
              <a:t> </a:t>
            </a:r>
            <a:r>
              <a:rPr sz="2000" dirty="0">
                <a:latin typeface="Arial"/>
                <a:cs typeface="Arial"/>
              </a:rPr>
              <a:t>the</a:t>
            </a:r>
            <a:r>
              <a:rPr sz="2000" spc="-65" dirty="0">
                <a:latin typeface="Arial"/>
                <a:cs typeface="Arial"/>
              </a:rPr>
              <a:t> </a:t>
            </a:r>
            <a:r>
              <a:rPr sz="2000" dirty="0">
                <a:latin typeface="Arial"/>
                <a:cs typeface="Arial"/>
              </a:rPr>
              <a:t>impact</a:t>
            </a:r>
            <a:r>
              <a:rPr sz="2000" spc="-45" dirty="0">
                <a:latin typeface="Arial"/>
                <a:cs typeface="Arial"/>
              </a:rPr>
              <a:t> </a:t>
            </a:r>
            <a:r>
              <a:rPr sz="2000" spc="-25" dirty="0">
                <a:latin typeface="Arial"/>
                <a:cs typeface="Arial"/>
              </a:rPr>
              <a:t>on</a:t>
            </a:r>
            <a:endParaRPr sz="2000">
              <a:latin typeface="Arial"/>
              <a:cs typeface="Arial"/>
            </a:endParaRPr>
          </a:p>
          <a:p>
            <a:pPr marL="13335" marR="5080">
              <a:lnSpc>
                <a:spcPts val="2160"/>
              </a:lnSpc>
              <a:spcBef>
                <a:spcPts val="30"/>
              </a:spcBef>
            </a:pPr>
            <a:r>
              <a:rPr sz="2000" dirty="0">
                <a:latin typeface="Arial"/>
                <a:cs typeface="Arial"/>
              </a:rPr>
              <a:t>sales</a:t>
            </a:r>
            <a:r>
              <a:rPr sz="2000" spc="-30" dirty="0">
                <a:latin typeface="Arial"/>
                <a:cs typeface="Arial"/>
              </a:rPr>
              <a:t> </a:t>
            </a:r>
            <a:r>
              <a:rPr sz="2000" dirty="0">
                <a:latin typeface="Arial"/>
                <a:cs typeface="Arial"/>
              </a:rPr>
              <a:t>and</a:t>
            </a:r>
            <a:r>
              <a:rPr sz="2000" spc="-30" dirty="0">
                <a:latin typeface="Arial"/>
                <a:cs typeface="Arial"/>
              </a:rPr>
              <a:t> </a:t>
            </a:r>
            <a:r>
              <a:rPr sz="2000" dirty="0">
                <a:latin typeface="Arial"/>
                <a:cs typeface="Arial"/>
              </a:rPr>
              <a:t>profits</a:t>
            </a:r>
            <a:r>
              <a:rPr sz="2000" spc="-45" dirty="0">
                <a:latin typeface="Arial"/>
                <a:cs typeface="Arial"/>
              </a:rPr>
              <a:t> </a:t>
            </a:r>
            <a:r>
              <a:rPr sz="2000" dirty="0">
                <a:latin typeface="Arial"/>
                <a:cs typeface="Arial"/>
              </a:rPr>
              <a:t>of</a:t>
            </a:r>
            <a:r>
              <a:rPr sz="2000" spc="-45" dirty="0">
                <a:latin typeface="Arial"/>
                <a:cs typeface="Arial"/>
              </a:rPr>
              <a:t> </a:t>
            </a:r>
            <a:r>
              <a:rPr sz="2000" dirty="0">
                <a:latin typeface="Arial"/>
                <a:cs typeface="Arial"/>
              </a:rPr>
              <a:t>various</a:t>
            </a:r>
            <a:r>
              <a:rPr sz="2000" spc="-25" dirty="0">
                <a:latin typeface="Arial"/>
                <a:cs typeface="Arial"/>
              </a:rPr>
              <a:t> </a:t>
            </a:r>
            <a:r>
              <a:rPr sz="2000" spc="-10" dirty="0">
                <a:latin typeface="Arial"/>
                <a:cs typeface="Arial"/>
              </a:rPr>
              <a:t>levels </a:t>
            </a:r>
            <a:r>
              <a:rPr sz="2000" dirty="0">
                <a:latin typeface="Arial"/>
                <a:cs typeface="Arial"/>
              </a:rPr>
              <a:t>of</a:t>
            </a:r>
            <a:r>
              <a:rPr sz="2000" spc="-45" dirty="0">
                <a:latin typeface="Arial"/>
                <a:cs typeface="Arial"/>
              </a:rPr>
              <a:t> </a:t>
            </a:r>
            <a:r>
              <a:rPr sz="2000" dirty="0">
                <a:latin typeface="Arial"/>
                <a:cs typeface="Arial"/>
              </a:rPr>
              <a:t>price</a:t>
            </a:r>
            <a:r>
              <a:rPr sz="2000" spc="-45" dirty="0">
                <a:latin typeface="Arial"/>
                <a:cs typeface="Arial"/>
              </a:rPr>
              <a:t> </a:t>
            </a:r>
            <a:r>
              <a:rPr sz="2000" spc="-10" dirty="0">
                <a:latin typeface="Arial"/>
                <a:cs typeface="Arial"/>
              </a:rPr>
              <a:t>changes.</a:t>
            </a:r>
            <a:endParaRPr sz="2000">
              <a:latin typeface="Arial"/>
              <a:cs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523" y="4572"/>
            <a:ext cx="9144000" cy="6858000"/>
          </a:xfrm>
          <a:prstGeom prst="rect">
            <a:avLst/>
          </a:prstGeom>
        </p:spPr>
      </p:pic>
      <p:sp>
        <p:nvSpPr>
          <p:cNvPr id="3" name="object 3"/>
          <p:cNvSpPr txBox="1">
            <a:spLocks noGrp="1"/>
          </p:cNvSpPr>
          <p:nvPr>
            <p:ph type="title"/>
          </p:nvPr>
        </p:nvSpPr>
        <p:spPr>
          <a:xfrm>
            <a:off x="1049527" y="494791"/>
            <a:ext cx="7049770" cy="879475"/>
          </a:xfrm>
          <a:prstGeom prst="rect">
            <a:avLst/>
          </a:prstGeom>
        </p:spPr>
        <p:txBody>
          <a:bodyPr vert="horz" wrap="square" lIns="0" tIns="12700" rIns="0" bIns="0" rtlCol="0">
            <a:spAutoFit/>
          </a:bodyPr>
          <a:lstStyle/>
          <a:p>
            <a:pPr marL="131445" marR="5080" indent="-119380">
              <a:lnSpc>
                <a:spcPct val="100000"/>
              </a:lnSpc>
              <a:spcBef>
                <a:spcPts val="100"/>
              </a:spcBef>
              <a:tabLst>
                <a:tab pos="1732914" algn="l"/>
              </a:tabLst>
            </a:pPr>
            <a:r>
              <a:rPr sz="2800" b="1" dirty="0">
                <a:solidFill>
                  <a:srgbClr val="C00000"/>
                </a:solidFill>
                <a:latin typeface="Arial"/>
                <a:cs typeface="Arial"/>
              </a:rPr>
              <a:t>Table</a:t>
            </a:r>
            <a:r>
              <a:rPr sz="2800" b="1" spc="-95" dirty="0">
                <a:solidFill>
                  <a:srgbClr val="C00000"/>
                </a:solidFill>
                <a:latin typeface="Arial"/>
                <a:cs typeface="Arial"/>
              </a:rPr>
              <a:t> </a:t>
            </a:r>
            <a:r>
              <a:rPr sz="2800" b="1" spc="-25" dirty="0">
                <a:solidFill>
                  <a:srgbClr val="C00000"/>
                </a:solidFill>
                <a:latin typeface="Arial"/>
                <a:cs typeface="Arial"/>
              </a:rPr>
              <a:t>2.3</a:t>
            </a:r>
            <a:r>
              <a:rPr sz="2800" b="1" dirty="0">
                <a:solidFill>
                  <a:srgbClr val="C00000"/>
                </a:solidFill>
                <a:latin typeface="Arial"/>
                <a:cs typeface="Arial"/>
              </a:rPr>
              <a:t>	</a:t>
            </a:r>
            <a:r>
              <a:rPr sz="2800" b="1" spc="-25" dirty="0">
                <a:solidFill>
                  <a:srgbClr val="C00000"/>
                </a:solidFill>
                <a:latin typeface="Arial"/>
                <a:cs typeface="Arial"/>
              </a:rPr>
              <a:t>Management-</a:t>
            </a:r>
            <a:r>
              <a:rPr sz="2800" b="1" dirty="0">
                <a:solidFill>
                  <a:srgbClr val="C00000"/>
                </a:solidFill>
                <a:latin typeface="Arial"/>
                <a:cs typeface="Arial"/>
              </a:rPr>
              <a:t>Decision</a:t>
            </a:r>
            <a:r>
              <a:rPr sz="2800" b="1" spc="-5" dirty="0">
                <a:solidFill>
                  <a:srgbClr val="C00000"/>
                </a:solidFill>
                <a:latin typeface="Arial"/>
                <a:cs typeface="Arial"/>
              </a:rPr>
              <a:t> </a:t>
            </a:r>
            <a:r>
              <a:rPr sz="2800" b="1" spc="-10" dirty="0">
                <a:solidFill>
                  <a:srgbClr val="C00000"/>
                </a:solidFill>
                <a:latin typeface="Arial"/>
                <a:cs typeface="Arial"/>
              </a:rPr>
              <a:t>Problem </a:t>
            </a:r>
            <a:r>
              <a:rPr sz="2800" b="1" dirty="0">
                <a:solidFill>
                  <a:srgbClr val="C00000"/>
                </a:solidFill>
                <a:latin typeface="Arial"/>
                <a:cs typeface="Arial"/>
              </a:rPr>
              <a:t>and</a:t>
            </a:r>
            <a:r>
              <a:rPr sz="2800" b="1" spc="-75" dirty="0">
                <a:solidFill>
                  <a:srgbClr val="C00000"/>
                </a:solidFill>
                <a:latin typeface="Arial"/>
                <a:cs typeface="Arial"/>
              </a:rPr>
              <a:t> </a:t>
            </a:r>
            <a:r>
              <a:rPr sz="2800" b="1" dirty="0">
                <a:solidFill>
                  <a:srgbClr val="C00000"/>
                </a:solidFill>
                <a:latin typeface="Arial"/>
                <a:cs typeface="Arial"/>
              </a:rPr>
              <a:t>Marketing</a:t>
            </a:r>
            <a:r>
              <a:rPr sz="2800" b="1" spc="-75" dirty="0">
                <a:solidFill>
                  <a:srgbClr val="C00000"/>
                </a:solidFill>
                <a:latin typeface="Arial"/>
                <a:cs typeface="Arial"/>
              </a:rPr>
              <a:t> </a:t>
            </a:r>
            <a:r>
              <a:rPr sz="2800" b="1" dirty="0">
                <a:solidFill>
                  <a:srgbClr val="C00000"/>
                </a:solidFill>
                <a:latin typeface="Arial"/>
                <a:cs typeface="Arial"/>
              </a:rPr>
              <a:t>Research</a:t>
            </a:r>
            <a:r>
              <a:rPr sz="2800" b="1" spc="-70" dirty="0">
                <a:solidFill>
                  <a:srgbClr val="C00000"/>
                </a:solidFill>
                <a:latin typeface="Arial"/>
                <a:cs typeface="Arial"/>
              </a:rPr>
              <a:t> </a:t>
            </a:r>
            <a:r>
              <a:rPr sz="2800" b="1" dirty="0">
                <a:solidFill>
                  <a:srgbClr val="C00000"/>
                </a:solidFill>
                <a:latin typeface="Arial"/>
                <a:cs typeface="Arial"/>
              </a:rPr>
              <a:t>Problem</a:t>
            </a:r>
            <a:r>
              <a:rPr sz="2800" b="1" spc="-95" dirty="0">
                <a:solidFill>
                  <a:srgbClr val="C00000"/>
                </a:solidFill>
                <a:latin typeface="Arial"/>
                <a:cs typeface="Arial"/>
              </a:rPr>
              <a:t> </a:t>
            </a:r>
            <a:r>
              <a:rPr sz="2800" b="1" spc="-10" dirty="0">
                <a:solidFill>
                  <a:srgbClr val="C00000"/>
                </a:solidFill>
                <a:latin typeface="Arial"/>
                <a:cs typeface="Arial"/>
              </a:rPr>
              <a:t>(Cont.)</a:t>
            </a:r>
            <a:endParaRPr sz="2800">
              <a:latin typeface="Arial"/>
              <a:cs typeface="Arial"/>
            </a:endParaRPr>
          </a:p>
        </p:txBody>
      </p:sp>
      <p:sp>
        <p:nvSpPr>
          <p:cNvPr id="4" name="object 4"/>
          <p:cNvSpPr txBox="1"/>
          <p:nvPr/>
        </p:nvSpPr>
        <p:spPr>
          <a:xfrm>
            <a:off x="388873" y="1649984"/>
            <a:ext cx="8095615" cy="330200"/>
          </a:xfrm>
          <a:prstGeom prst="rect">
            <a:avLst/>
          </a:prstGeom>
        </p:spPr>
        <p:txBody>
          <a:bodyPr vert="horz" wrap="square" lIns="0" tIns="12065" rIns="0" bIns="0" rtlCol="0">
            <a:spAutoFit/>
          </a:bodyPr>
          <a:lstStyle/>
          <a:p>
            <a:pPr marL="12700">
              <a:lnSpc>
                <a:spcPct val="100000"/>
              </a:lnSpc>
              <a:spcBef>
                <a:spcPts val="95"/>
              </a:spcBef>
              <a:tabLst>
                <a:tab pos="4583430" algn="l"/>
              </a:tabLst>
            </a:pPr>
            <a:r>
              <a:rPr sz="2000" b="1" u="sng" spc="-25" dirty="0">
                <a:solidFill>
                  <a:srgbClr val="22228B"/>
                </a:solidFill>
                <a:uFill>
                  <a:solidFill>
                    <a:srgbClr val="22228B"/>
                  </a:solidFill>
                </a:uFill>
                <a:latin typeface="Arial"/>
                <a:cs typeface="Arial"/>
              </a:rPr>
              <a:t>Management-</a:t>
            </a:r>
            <a:r>
              <a:rPr sz="2000" b="1" u="sng" dirty="0">
                <a:solidFill>
                  <a:srgbClr val="22228B"/>
                </a:solidFill>
                <a:uFill>
                  <a:solidFill>
                    <a:srgbClr val="22228B"/>
                  </a:solidFill>
                </a:uFill>
                <a:latin typeface="Arial"/>
                <a:cs typeface="Arial"/>
              </a:rPr>
              <a:t>Decision</a:t>
            </a:r>
            <a:r>
              <a:rPr sz="2000" b="1" u="sng" spc="-15" dirty="0">
                <a:solidFill>
                  <a:srgbClr val="22228B"/>
                </a:solidFill>
                <a:uFill>
                  <a:solidFill>
                    <a:srgbClr val="22228B"/>
                  </a:solidFill>
                </a:uFill>
                <a:latin typeface="Arial"/>
                <a:cs typeface="Arial"/>
              </a:rPr>
              <a:t> </a:t>
            </a:r>
            <a:r>
              <a:rPr sz="2000" b="1" u="sng" spc="-10" dirty="0">
                <a:solidFill>
                  <a:srgbClr val="22228B"/>
                </a:solidFill>
                <a:uFill>
                  <a:solidFill>
                    <a:srgbClr val="22228B"/>
                  </a:solidFill>
                </a:uFill>
                <a:latin typeface="Arial"/>
                <a:cs typeface="Arial"/>
              </a:rPr>
              <a:t>Problem</a:t>
            </a:r>
            <a:r>
              <a:rPr sz="2000" b="1" u="none" dirty="0">
                <a:solidFill>
                  <a:srgbClr val="22228B"/>
                </a:solidFill>
                <a:latin typeface="Arial"/>
                <a:cs typeface="Arial"/>
              </a:rPr>
              <a:t>	</a:t>
            </a:r>
            <a:r>
              <a:rPr sz="2000" b="1" u="sng" dirty="0">
                <a:solidFill>
                  <a:srgbClr val="22228B"/>
                </a:solidFill>
                <a:uFill>
                  <a:solidFill>
                    <a:srgbClr val="22228B"/>
                  </a:solidFill>
                </a:uFill>
                <a:latin typeface="Arial"/>
                <a:cs typeface="Arial"/>
              </a:rPr>
              <a:t>Marketing</a:t>
            </a:r>
            <a:r>
              <a:rPr sz="2000" b="1" u="sng" spc="-90" dirty="0">
                <a:solidFill>
                  <a:srgbClr val="22228B"/>
                </a:solidFill>
                <a:uFill>
                  <a:solidFill>
                    <a:srgbClr val="22228B"/>
                  </a:solidFill>
                </a:uFill>
                <a:latin typeface="Arial"/>
                <a:cs typeface="Arial"/>
              </a:rPr>
              <a:t> </a:t>
            </a:r>
            <a:r>
              <a:rPr sz="2000" b="1" u="sng" dirty="0">
                <a:solidFill>
                  <a:srgbClr val="22228B"/>
                </a:solidFill>
                <a:uFill>
                  <a:solidFill>
                    <a:srgbClr val="22228B"/>
                  </a:solidFill>
                </a:uFill>
                <a:latin typeface="Arial"/>
                <a:cs typeface="Arial"/>
              </a:rPr>
              <a:t>Research</a:t>
            </a:r>
            <a:r>
              <a:rPr sz="2000" b="1" u="sng" spc="-75" dirty="0">
                <a:solidFill>
                  <a:srgbClr val="22228B"/>
                </a:solidFill>
                <a:uFill>
                  <a:solidFill>
                    <a:srgbClr val="22228B"/>
                  </a:solidFill>
                </a:uFill>
                <a:latin typeface="Arial"/>
                <a:cs typeface="Arial"/>
              </a:rPr>
              <a:t> </a:t>
            </a:r>
            <a:r>
              <a:rPr sz="2000" b="1" u="sng" spc="-10" dirty="0">
                <a:solidFill>
                  <a:srgbClr val="22228B"/>
                </a:solidFill>
                <a:uFill>
                  <a:solidFill>
                    <a:srgbClr val="22228B"/>
                  </a:solidFill>
                </a:uFill>
                <a:latin typeface="Arial"/>
                <a:cs typeface="Arial"/>
              </a:rPr>
              <a:t>Problem</a:t>
            </a:r>
            <a:endParaRPr sz="2000">
              <a:latin typeface="Arial"/>
              <a:cs typeface="Arial"/>
            </a:endParaRPr>
          </a:p>
        </p:txBody>
      </p:sp>
      <p:sp>
        <p:nvSpPr>
          <p:cNvPr id="5" name="object 5"/>
          <p:cNvSpPr txBox="1"/>
          <p:nvPr/>
        </p:nvSpPr>
        <p:spPr>
          <a:xfrm>
            <a:off x="388873" y="2320544"/>
            <a:ext cx="3519804" cy="604520"/>
          </a:xfrm>
          <a:prstGeom prst="rect">
            <a:avLst/>
          </a:prstGeom>
        </p:spPr>
        <p:txBody>
          <a:bodyPr vert="horz" wrap="square" lIns="0" tIns="46990" rIns="0" bIns="0" rtlCol="0">
            <a:spAutoFit/>
          </a:bodyPr>
          <a:lstStyle/>
          <a:p>
            <a:pPr marL="12700" marR="5080">
              <a:lnSpc>
                <a:spcPts val="2160"/>
              </a:lnSpc>
              <a:spcBef>
                <a:spcPts val="370"/>
              </a:spcBef>
            </a:pPr>
            <a:r>
              <a:rPr sz="2000" dirty="0">
                <a:latin typeface="Arial"/>
                <a:cs typeface="Arial"/>
              </a:rPr>
              <a:t>What</a:t>
            </a:r>
            <a:r>
              <a:rPr sz="2000" spc="-50" dirty="0">
                <a:latin typeface="Arial"/>
                <a:cs typeface="Arial"/>
              </a:rPr>
              <a:t> </a:t>
            </a:r>
            <a:r>
              <a:rPr sz="2000" dirty="0">
                <a:latin typeface="Arial"/>
                <a:cs typeface="Arial"/>
              </a:rPr>
              <a:t>can</a:t>
            </a:r>
            <a:r>
              <a:rPr sz="2000" spc="-45" dirty="0">
                <a:latin typeface="Arial"/>
                <a:cs typeface="Arial"/>
              </a:rPr>
              <a:t> </a:t>
            </a:r>
            <a:r>
              <a:rPr sz="2000" dirty="0">
                <a:latin typeface="Arial"/>
                <a:cs typeface="Arial"/>
              </a:rPr>
              <a:t>Subaru</a:t>
            </a:r>
            <a:r>
              <a:rPr sz="2000" spc="-30" dirty="0">
                <a:latin typeface="Arial"/>
                <a:cs typeface="Arial"/>
              </a:rPr>
              <a:t> </a:t>
            </a:r>
            <a:r>
              <a:rPr sz="2000" dirty="0">
                <a:latin typeface="Arial"/>
                <a:cs typeface="Arial"/>
              </a:rPr>
              <a:t>do</a:t>
            </a:r>
            <a:r>
              <a:rPr sz="2000" spc="-45" dirty="0">
                <a:latin typeface="Arial"/>
                <a:cs typeface="Arial"/>
              </a:rPr>
              <a:t> </a:t>
            </a:r>
            <a:r>
              <a:rPr sz="2000" dirty="0">
                <a:latin typeface="Arial"/>
                <a:cs typeface="Arial"/>
              </a:rPr>
              <a:t>to</a:t>
            </a:r>
            <a:r>
              <a:rPr sz="2000" spc="-45" dirty="0">
                <a:latin typeface="Arial"/>
                <a:cs typeface="Arial"/>
              </a:rPr>
              <a:t> </a:t>
            </a:r>
            <a:r>
              <a:rPr sz="2000" spc="-10" dirty="0">
                <a:latin typeface="Arial"/>
                <a:cs typeface="Arial"/>
              </a:rPr>
              <a:t>expand </a:t>
            </a:r>
            <a:r>
              <a:rPr sz="2000" dirty="0">
                <a:latin typeface="Arial"/>
                <a:cs typeface="Arial"/>
              </a:rPr>
              <a:t>its</a:t>
            </a:r>
            <a:r>
              <a:rPr sz="2000" spc="-90" dirty="0">
                <a:latin typeface="Arial"/>
                <a:cs typeface="Arial"/>
              </a:rPr>
              <a:t> </a:t>
            </a:r>
            <a:r>
              <a:rPr sz="2000" dirty="0">
                <a:latin typeface="Arial"/>
                <a:cs typeface="Arial"/>
              </a:rPr>
              <a:t>automobile</a:t>
            </a:r>
            <a:r>
              <a:rPr sz="2000" spc="-75" dirty="0">
                <a:latin typeface="Arial"/>
                <a:cs typeface="Arial"/>
              </a:rPr>
              <a:t> </a:t>
            </a:r>
            <a:r>
              <a:rPr sz="2000" spc="-10" dirty="0">
                <a:latin typeface="Arial"/>
                <a:cs typeface="Arial"/>
              </a:rPr>
              <a:t>market?</a:t>
            </a:r>
            <a:endParaRPr sz="2000">
              <a:latin typeface="Arial"/>
              <a:cs typeface="Arial"/>
            </a:endParaRPr>
          </a:p>
        </p:txBody>
      </p:sp>
      <p:sp>
        <p:nvSpPr>
          <p:cNvPr id="6" name="object 6"/>
          <p:cNvSpPr txBox="1"/>
          <p:nvPr/>
        </p:nvSpPr>
        <p:spPr>
          <a:xfrm>
            <a:off x="4960848" y="2320544"/>
            <a:ext cx="3593465" cy="1488440"/>
          </a:xfrm>
          <a:prstGeom prst="rect">
            <a:avLst/>
          </a:prstGeom>
        </p:spPr>
        <p:txBody>
          <a:bodyPr vert="horz" wrap="square" lIns="0" tIns="46990" rIns="0" bIns="0" rtlCol="0">
            <a:spAutoFit/>
          </a:bodyPr>
          <a:lstStyle/>
          <a:p>
            <a:pPr marL="12700" marR="5080">
              <a:lnSpc>
                <a:spcPts val="2160"/>
              </a:lnSpc>
              <a:spcBef>
                <a:spcPts val="370"/>
              </a:spcBef>
            </a:pPr>
            <a:r>
              <a:rPr sz="2000" dirty="0">
                <a:latin typeface="Arial"/>
                <a:cs typeface="Arial"/>
              </a:rPr>
              <a:t>To</a:t>
            </a:r>
            <a:r>
              <a:rPr sz="2000" spc="-70" dirty="0">
                <a:latin typeface="Arial"/>
                <a:cs typeface="Arial"/>
              </a:rPr>
              <a:t> </a:t>
            </a:r>
            <a:r>
              <a:rPr sz="2000" dirty="0">
                <a:latin typeface="Arial"/>
                <a:cs typeface="Arial"/>
              </a:rPr>
              <a:t>determine</a:t>
            </a:r>
            <a:r>
              <a:rPr sz="2000" spc="-65" dirty="0">
                <a:latin typeface="Arial"/>
                <a:cs typeface="Arial"/>
              </a:rPr>
              <a:t> </a:t>
            </a:r>
            <a:r>
              <a:rPr sz="2000" dirty="0">
                <a:latin typeface="Arial"/>
                <a:cs typeface="Arial"/>
              </a:rPr>
              <a:t>the</a:t>
            </a:r>
            <a:r>
              <a:rPr sz="2000" spc="-75" dirty="0">
                <a:latin typeface="Arial"/>
                <a:cs typeface="Arial"/>
              </a:rPr>
              <a:t> </a:t>
            </a:r>
            <a:r>
              <a:rPr sz="2000" dirty="0">
                <a:latin typeface="Arial"/>
                <a:cs typeface="Arial"/>
              </a:rPr>
              <a:t>various</a:t>
            </a:r>
            <a:r>
              <a:rPr sz="2000" spc="-65" dirty="0">
                <a:latin typeface="Arial"/>
                <a:cs typeface="Arial"/>
              </a:rPr>
              <a:t> </a:t>
            </a:r>
            <a:r>
              <a:rPr sz="2000" spc="-10" dirty="0">
                <a:latin typeface="Arial"/>
                <a:cs typeface="Arial"/>
              </a:rPr>
              <a:t>needs </a:t>
            </a:r>
            <a:r>
              <a:rPr sz="2000" dirty="0">
                <a:latin typeface="Arial"/>
                <a:cs typeface="Arial"/>
              </a:rPr>
              <a:t>of</a:t>
            </a:r>
            <a:r>
              <a:rPr sz="2000" spc="-65" dirty="0">
                <a:latin typeface="Arial"/>
                <a:cs typeface="Arial"/>
              </a:rPr>
              <a:t> </a:t>
            </a:r>
            <a:r>
              <a:rPr sz="2000" dirty="0">
                <a:latin typeface="Arial"/>
                <a:cs typeface="Arial"/>
              </a:rPr>
              <a:t>the</a:t>
            </a:r>
            <a:r>
              <a:rPr sz="2000" spc="-65" dirty="0">
                <a:latin typeface="Arial"/>
                <a:cs typeface="Arial"/>
              </a:rPr>
              <a:t> </a:t>
            </a:r>
            <a:r>
              <a:rPr sz="2000" dirty="0">
                <a:latin typeface="Arial"/>
                <a:cs typeface="Arial"/>
              </a:rPr>
              <a:t>automobile</a:t>
            </a:r>
            <a:r>
              <a:rPr sz="2000" spc="-45" dirty="0">
                <a:latin typeface="Arial"/>
                <a:cs typeface="Arial"/>
              </a:rPr>
              <a:t> </a:t>
            </a:r>
            <a:r>
              <a:rPr sz="2000" dirty="0">
                <a:latin typeface="Arial"/>
                <a:cs typeface="Arial"/>
              </a:rPr>
              <a:t>users</a:t>
            </a:r>
            <a:r>
              <a:rPr sz="2000" spc="-65" dirty="0">
                <a:latin typeface="Arial"/>
                <a:cs typeface="Arial"/>
              </a:rPr>
              <a:t> </a:t>
            </a:r>
            <a:r>
              <a:rPr sz="2000" spc="-25" dirty="0">
                <a:latin typeface="Arial"/>
                <a:cs typeface="Arial"/>
              </a:rPr>
              <a:t>and</a:t>
            </a:r>
            <a:endParaRPr sz="2000">
              <a:latin typeface="Arial"/>
              <a:cs typeface="Arial"/>
            </a:endParaRPr>
          </a:p>
          <a:p>
            <a:pPr marL="12700" marR="7620">
              <a:lnSpc>
                <a:spcPts val="2160"/>
              </a:lnSpc>
            </a:pPr>
            <a:r>
              <a:rPr sz="2000" dirty="0">
                <a:latin typeface="Arial"/>
                <a:cs typeface="Arial"/>
              </a:rPr>
              <a:t>the</a:t>
            </a:r>
            <a:r>
              <a:rPr sz="2000" spc="-40" dirty="0">
                <a:latin typeface="Arial"/>
                <a:cs typeface="Arial"/>
              </a:rPr>
              <a:t> </a:t>
            </a:r>
            <a:r>
              <a:rPr sz="2000" dirty="0">
                <a:latin typeface="Arial"/>
                <a:cs typeface="Arial"/>
              </a:rPr>
              <a:t>extent</a:t>
            </a:r>
            <a:r>
              <a:rPr sz="2000" spc="-35" dirty="0">
                <a:latin typeface="Arial"/>
                <a:cs typeface="Arial"/>
              </a:rPr>
              <a:t> </a:t>
            </a:r>
            <a:r>
              <a:rPr sz="2000" dirty="0">
                <a:latin typeface="Arial"/>
                <a:cs typeface="Arial"/>
              </a:rPr>
              <a:t>to</a:t>
            </a:r>
            <a:r>
              <a:rPr sz="2000" spc="-35" dirty="0">
                <a:latin typeface="Arial"/>
                <a:cs typeface="Arial"/>
              </a:rPr>
              <a:t> </a:t>
            </a:r>
            <a:r>
              <a:rPr sz="2000" dirty="0">
                <a:latin typeface="Arial"/>
                <a:cs typeface="Arial"/>
              </a:rPr>
              <a:t>which</a:t>
            </a:r>
            <a:r>
              <a:rPr sz="2000" spc="-15" dirty="0">
                <a:latin typeface="Arial"/>
                <a:cs typeface="Arial"/>
              </a:rPr>
              <a:t> </a:t>
            </a:r>
            <a:r>
              <a:rPr sz="2000" dirty="0">
                <a:latin typeface="Arial"/>
                <a:cs typeface="Arial"/>
              </a:rPr>
              <a:t>those</a:t>
            </a:r>
            <a:r>
              <a:rPr sz="2000" spc="-35" dirty="0">
                <a:latin typeface="Arial"/>
                <a:cs typeface="Arial"/>
              </a:rPr>
              <a:t> </a:t>
            </a:r>
            <a:r>
              <a:rPr sz="2000" spc="-10" dirty="0">
                <a:latin typeface="Arial"/>
                <a:cs typeface="Arial"/>
              </a:rPr>
              <a:t>needs </a:t>
            </a:r>
            <a:r>
              <a:rPr sz="2000" dirty="0">
                <a:latin typeface="Arial"/>
                <a:cs typeface="Arial"/>
              </a:rPr>
              <a:t>were</a:t>
            </a:r>
            <a:r>
              <a:rPr sz="2000" spc="-65" dirty="0">
                <a:latin typeface="Arial"/>
                <a:cs typeface="Arial"/>
              </a:rPr>
              <a:t> </a:t>
            </a:r>
            <a:r>
              <a:rPr sz="2000" dirty="0">
                <a:latin typeface="Arial"/>
                <a:cs typeface="Arial"/>
              </a:rPr>
              <a:t>being</a:t>
            </a:r>
            <a:r>
              <a:rPr sz="2000" spc="-60" dirty="0">
                <a:latin typeface="Arial"/>
                <a:cs typeface="Arial"/>
              </a:rPr>
              <a:t> </a:t>
            </a:r>
            <a:r>
              <a:rPr sz="2000" dirty="0">
                <a:latin typeface="Arial"/>
                <a:cs typeface="Arial"/>
              </a:rPr>
              <a:t>satisfied</a:t>
            </a:r>
            <a:r>
              <a:rPr sz="2000" spc="-70" dirty="0">
                <a:latin typeface="Arial"/>
                <a:cs typeface="Arial"/>
              </a:rPr>
              <a:t> </a:t>
            </a:r>
            <a:r>
              <a:rPr sz="2000" dirty="0">
                <a:latin typeface="Arial"/>
                <a:cs typeface="Arial"/>
              </a:rPr>
              <a:t>by</a:t>
            </a:r>
            <a:r>
              <a:rPr sz="2000" spc="-75" dirty="0">
                <a:latin typeface="Arial"/>
                <a:cs typeface="Arial"/>
              </a:rPr>
              <a:t> </a:t>
            </a:r>
            <a:r>
              <a:rPr sz="2000" spc="-25" dirty="0">
                <a:latin typeface="Arial"/>
                <a:cs typeface="Arial"/>
              </a:rPr>
              <a:t>the</a:t>
            </a:r>
            <a:endParaRPr sz="2000">
              <a:latin typeface="Arial"/>
              <a:cs typeface="Arial"/>
            </a:endParaRPr>
          </a:p>
          <a:p>
            <a:pPr marL="12700">
              <a:lnSpc>
                <a:spcPct val="100000"/>
              </a:lnSpc>
              <a:spcBef>
                <a:spcPts val="204"/>
              </a:spcBef>
            </a:pPr>
            <a:r>
              <a:rPr sz="2000" dirty="0">
                <a:latin typeface="Arial"/>
                <a:cs typeface="Arial"/>
              </a:rPr>
              <a:t>current</a:t>
            </a:r>
            <a:r>
              <a:rPr sz="2000" spc="-15" dirty="0">
                <a:latin typeface="Arial"/>
                <a:cs typeface="Arial"/>
              </a:rPr>
              <a:t> </a:t>
            </a:r>
            <a:r>
              <a:rPr sz="2000" dirty="0">
                <a:latin typeface="Arial"/>
                <a:cs typeface="Arial"/>
              </a:rPr>
              <a:t>product</a:t>
            </a:r>
            <a:r>
              <a:rPr sz="2000" spc="-15" dirty="0">
                <a:latin typeface="Arial"/>
                <a:cs typeface="Arial"/>
              </a:rPr>
              <a:t> </a:t>
            </a:r>
            <a:r>
              <a:rPr sz="2000" spc="-10" dirty="0">
                <a:latin typeface="Arial"/>
                <a:cs typeface="Arial"/>
              </a:rPr>
              <a:t>offering</a:t>
            </a:r>
            <a:endParaRPr sz="2000">
              <a:latin typeface="Arial"/>
              <a:cs typeface="Arial"/>
            </a:endParaRPr>
          </a:p>
        </p:txBody>
      </p:sp>
      <p:pic>
        <p:nvPicPr>
          <p:cNvPr id="7" name="object 7"/>
          <p:cNvPicPr/>
          <p:nvPr/>
        </p:nvPicPr>
        <p:blipFill>
          <a:blip r:embed="rId3" cstate="print"/>
          <a:stretch>
            <a:fillRect/>
          </a:stretch>
        </p:blipFill>
        <p:spPr>
          <a:xfrm>
            <a:off x="5715761" y="4892039"/>
            <a:ext cx="3429761" cy="1970532"/>
          </a:xfrm>
          <a:prstGeom prst="rect">
            <a:avLst/>
          </a:prstGeom>
        </p:spPr>
      </p:pic>
      <p:sp>
        <p:nvSpPr>
          <p:cNvPr id="8" name="object 8"/>
          <p:cNvSpPr txBox="1">
            <a:spLocks noGrp="1"/>
          </p:cNvSpPr>
          <p:nvPr>
            <p:ph type="sldNum" sz="quarter" idx="7"/>
          </p:nvPr>
        </p:nvSpPr>
        <p:spPr>
          <a:prstGeom prst="rect">
            <a:avLst/>
          </a:prstGeom>
        </p:spPr>
        <p:txBody>
          <a:bodyPr vert="horz" wrap="square" lIns="0" tIns="0" rIns="0" bIns="0" rtlCol="0">
            <a:spAutoFit/>
          </a:bodyPr>
          <a:lstStyle/>
          <a:p>
            <a:pPr marL="38735">
              <a:lnSpc>
                <a:spcPts val="1430"/>
              </a:lnSpc>
            </a:pPr>
            <a:fld id="{81D60167-4931-47E6-BA6A-407CBD079E47}" type="slidenum">
              <a:rPr spc="-25" dirty="0"/>
              <a:t>11</a:t>
            </a:fld>
            <a:endParaRPr spc="-25"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523" y="4572"/>
            <a:ext cx="9144000" cy="6858000"/>
          </a:xfrm>
          <a:prstGeom prst="rect">
            <a:avLst/>
          </a:prstGeom>
        </p:spPr>
      </p:pic>
      <p:grpSp>
        <p:nvGrpSpPr>
          <p:cNvPr id="3" name="object 3"/>
          <p:cNvGrpSpPr/>
          <p:nvPr/>
        </p:nvGrpSpPr>
        <p:grpSpPr>
          <a:xfrm>
            <a:off x="2842259" y="1347977"/>
            <a:ext cx="3205480" cy="1251585"/>
            <a:chOff x="2842259" y="1347977"/>
            <a:chExt cx="3205480" cy="1251585"/>
          </a:xfrm>
        </p:grpSpPr>
        <p:sp>
          <p:nvSpPr>
            <p:cNvPr id="4" name="object 4"/>
            <p:cNvSpPr/>
            <p:nvPr/>
          </p:nvSpPr>
          <p:spPr>
            <a:xfrm>
              <a:off x="2846831" y="1352549"/>
              <a:ext cx="3200400" cy="1241425"/>
            </a:xfrm>
            <a:custGeom>
              <a:avLst/>
              <a:gdLst/>
              <a:ahLst/>
              <a:cxnLst/>
              <a:rect l="l" t="t" r="r" b="b"/>
              <a:pathLst>
                <a:path w="3200400" h="1241425">
                  <a:moveTo>
                    <a:pt x="3200400" y="621029"/>
                  </a:moveTo>
                  <a:lnTo>
                    <a:pt x="3194822" y="568815"/>
                  </a:lnTo>
                  <a:lnTo>
                    <a:pt x="3178387" y="517796"/>
                  </a:lnTo>
                  <a:lnTo>
                    <a:pt x="3151537" y="468144"/>
                  </a:lnTo>
                  <a:lnTo>
                    <a:pt x="3114717" y="420032"/>
                  </a:lnTo>
                  <a:lnTo>
                    <a:pt x="3068370" y="373632"/>
                  </a:lnTo>
                  <a:lnTo>
                    <a:pt x="3012941" y="329118"/>
                  </a:lnTo>
                  <a:lnTo>
                    <a:pt x="2948874" y="286662"/>
                  </a:lnTo>
                  <a:lnTo>
                    <a:pt x="2913739" y="266259"/>
                  </a:lnTo>
                  <a:lnTo>
                    <a:pt x="2876611" y="246436"/>
                  </a:lnTo>
                  <a:lnTo>
                    <a:pt x="2837546" y="227213"/>
                  </a:lnTo>
                  <a:lnTo>
                    <a:pt x="2796598" y="208613"/>
                  </a:lnTo>
                  <a:lnTo>
                    <a:pt x="2753824" y="190657"/>
                  </a:lnTo>
                  <a:lnTo>
                    <a:pt x="2709279" y="173366"/>
                  </a:lnTo>
                  <a:lnTo>
                    <a:pt x="2663018" y="156763"/>
                  </a:lnTo>
                  <a:lnTo>
                    <a:pt x="2615097" y="140868"/>
                  </a:lnTo>
                  <a:lnTo>
                    <a:pt x="2565571" y="125703"/>
                  </a:lnTo>
                  <a:lnTo>
                    <a:pt x="2514495" y="111291"/>
                  </a:lnTo>
                  <a:lnTo>
                    <a:pt x="2461927" y="97651"/>
                  </a:lnTo>
                  <a:lnTo>
                    <a:pt x="2407920" y="84807"/>
                  </a:lnTo>
                  <a:lnTo>
                    <a:pt x="2352530" y="72780"/>
                  </a:lnTo>
                  <a:lnTo>
                    <a:pt x="2295813" y="61590"/>
                  </a:lnTo>
                  <a:lnTo>
                    <a:pt x="2237824" y="51261"/>
                  </a:lnTo>
                  <a:lnTo>
                    <a:pt x="2178619" y="41812"/>
                  </a:lnTo>
                  <a:lnTo>
                    <a:pt x="2118253" y="33267"/>
                  </a:lnTo>
                  <a:lnTo>
                    <a:pt x="2056782" y="25646"/>
                  </a:lnTo>
                  <a:lnTo>
                    <a:pt x="1994261" y="18971"/>
                  </a:lnTo>
                  <a:lnTo>
                    <a:pt x="1930746" y="13264"/>
                  </a:lnTo>
                  <a:lnTo>
                    <a:pt x="1866293" y="8547"/>
                  </a:lnTo>
                  <a:lnTo>
                    <a:pt x="1800955" y="4840"/>
                  </a:lnTo>
                  <a:lnTo>
                    <a:pt x="1734791" y="2165"/>
                  </a:lnTo>
                  <a:lnTo>
                    <a:pt x="1667853" y="544"/>
                  </a:lnTo>
                  <a:lnTo>
                    <a:pt x="1600200" y="0"/>
                  </a:lnTo>
                  <a:lnTo>
                    <a:pt x="1532546" y="544"/>
                  </a:lnTo>
                  <a:lnTo>
                    <a:pt x="1465608" y="2165"/>
                  </a:lnTo>
                  <a:lnTo>
                    <a:pt x="1399444" y="4840"/>
                  </a:lnTo>
                  <a:lnTo>
                    <a:pt x="1334106" y="8547"/>
                  </a:lnTo>
                  <a:lnTo>
                    <a:pt x="1269653" y="13264"/>
                  </a:lnTo>
                  <a:lnTo>
                    <a:pt x="1206138" y="18971"/>
                  </a:lnTo>
                  <a:lnTo>
                    <a:pt x="1143617" y="25646"/>
                  </a:lnTo>
                  <a:lnTo>
                    <a:pt x="1082146" y="33267"/>
                  </a:lnTo>
                  <a:lnTo>
                    <a:pt x="1021780" y="41812"/>
                  </a:lnTo>
                  <a:lnTo>
                    <a:pt x="962575" y="51261"/>
                  </a:lnTo>
                  <a:lnTo>
                    <a:pt x="904586" y="61590"/>
                  </a:lnTo>
                  <a:lnTo>
                    <a:pt x="847869" y="72780"/>
                  </a:lnTo>
                  <a:lnTo>
                    <a:pt x="792479" y="84807"/>
                  </a:lnTo>
                  <a:lnTo>
                    <a:pt x="738472" y="97651"/>
                  </a:lnTo>
                  <a:lnTo>
                    <a:pt x="685904" y="111291"/>
                  </a:lnTo>
                  <a:lnTo>
                    <a:pt x="634828" y="125703"/>
                  </a:lnTo>
                  <a:lnTo>
                    <a:pt x="585302" y="140868"/>
                  </a:lnTo>
                  <a:lnTo>
                    <a:pt x="537381" y="156763"/>
                  </a:lnTo>
                  <a:lnTo>
                    <a:pt x="491120" y="173366"/>
                  </a:lnTo>
                  <a:lnTo>
                    <a:pt x="446575" y="190657"/>
                  </a:lnTo>
                  <a:lnTo>
                    <a:pt x="403801" y="208613"/>
                  </a:lnTo>
                  <a:lnTo>
                    <a:pt x="362853" y="227213"/>
                  </a:lnTo>
                  <a:lnTo>
                    <a:pt x="323788" y="246436"/>
                  </a:lnTo>
                  <a:lnTo>
                    <a:pt x="286660" y="266259"/>
                  </a:lnTo>
                  <a:lnTo>
                    <a:pt x="251525" y="286662"/>
                  </a:lnTo>
                  <a:lnTo>
                    <a:pt x="218439" y="307622"/>
                  </a:lnTo>
                  <a:lnTo>
                    <a:pt x="158636" y="351129"/>
                  </a:lnTo>
                  <a:lnTo>
                    <a:pt x="107692" y="396607"/>
                  </a:lnTo>
                  <a:lnTo>
                    <a:pt x="66053" y="443885"/>
                  </a:lnTo>
                  <a:lnTo>
                    <a:pt x="34163" y="492788"/>
                  </a:lnTo>
                  <a:lnTo>
                    <a:pt x="12465" y="543146"/>
                  </a:lnTo>
                  <a:lnTo>
                    <a:pt x="1403" y="594784"/>
                  </a:lnTo>
                  <a:lnTo>
                    <a:pt x="0" y="621029"/>
                  </a:lnTo>
                  <a:lnTo>
                    <a:pt x="1403" y="647274"/>
                  </a:lnTo>
                  <a:lnTo>
                    <a:pt x="12465" y="698901"/>
                  </a:lnTo>
                  <a:lnTo>
                    <a:pt x="34163" y="749236"/>
                  </a:lnTo>
                  <a:lnTo>
                    <a:pt x="66053" y="798110"/>
                  </a:lnTo>
                  <a:lnTo>
                    <a:pt x="107692" y="845349"/>
                  </a:lnTo>
                  <a:lnTo>
                    <a:pt x="158636" y="890783"/>
                  </a:lnTo>
                  <a:lnTo>
                    <a:pt x="218440" y="934240"/>
                  </a:lnTo>
                  <a:lnTo>
                    <a:pt x="251525" y="955173"/>
                  </a:lnTo>
                  <a:lnTo>
                    <a:pt x="286660" y="975549"/>
                  </a:lnTo>
                  <a:lnTo>
                    <a:pt x="323788" y="995344"/>
                  </a:lnTo>
                  <a:lnTo>
                    <a:pt x="362853" y="1014538"/>
                  </a:lnTo>
                  <a:lnTo>
                    <a:pt x="403801" y="1033109"/>
                  </a:lnTo>
                  <a:lnTo>
                    <a:pt x="446575" y="1051036"/>
                  </a:lnTo>
                  <a:lnTo>
                    <a:pt x="491120" y="1068297"/>
                  </a:lnTo>
                  <a:lnTo>
                    <a:pt x="537381" y="1084871"/>
                  </a:lnTo>
                  <a:lnTo>
                    <a:pt x="585302" y="1100737"/>
                  </a:lnTo>
                  <a:lnTo>
                    <a:pt x="634828" y="1115873"/>
                  </a:lnTo>
                  <a:lnTo>
                    <a:pt x="685904" y="1130258"/>
                  </a:lnTo>
                  <a:lnTo>
                    <a:pt x="738472" y="1143870"/>
                  </a:lnTo>
                  <a:lnTo>
                    <a:pt x="792480" y="1156687"/>
                  </a:lnTo>
                  <a:lnTo>
                    <a:pt x="847869" y="1168689"/>
                  </a:lnTo>
                  <a:lnTo>
                    <a:pt x="904586" y="1179854"/>
                  </a:lnTo>
                  <a:lnTo>
                    <a:pt x="962575" y="1190161"/>
                  </a:lnTo>
                  <a:lnTo>
                    <a:pt x="1021780" y="1199588"/>
                  </a:lnTo>
                  <a:lnTo>
                    <a:pt x="1082146" y="1208113"/>
                  </a:lnTo>
                  <a:lnTo>
                    <a:pt x="1143617" y="1215716"/>
                  </a:lnTo>
                  <a:lnTo>
                    <a:pt x="1206138" y="1222374"/>
                  </a:lnTo>
                  <a:lnTo>
                    <a:pt x="1269653" y="1228067"/>
                  </a:lnTo>
                  <a:lnTo>
                    <a:pt x="1334106" y="1232773"/>
                  </a:lnTo>
                  <a:lnTo>
                    <a:pt x="1399444" y="1236470"/>
                  </a:lnTo>
                  <a:lnTo>
                    <a:pt x="1465608" y="1239138"/>
                  </a:lnTo>
                  <a:lnTo>
                    <a:pt x="1532546" y="1240754"/>
                  </a:lnTo>
                  <a:lnTo>
                    <a:pt x="1600200" y="1241297"/>
                  </a:lnTo>
                  <a:lnTo>
                    <a:pt x="1667853" y="1240754"/>
                  </a:lnTo>
                  <a:lnTo>
                    <a:pt x="1734791" y="1239138"/>
                  </a:lnTo>
                  <a:lnTo>
                    <a:pt x="1800955" y="1236470"/>
                  </a:lnTo>
                  <a:lnTo>
                    <a:pt x="1866293" y="1232773"/>
                  </a:lnTo>
                  <a:lnTo>
                    <a:pt x="1930746" y="1228067"/>
                  </a:lnTo>
                  <a:lnTo>
                    <a:pt x="1994261" y="1222374"/>
                  </a:lnTo>
                  <a:lnTo>
                    <a:pt x="2056782" y="1215716"/>
                  </a:lnTo>
                  <a:lnTo>
                    <a:pt x="2118253" y="1208113"/>
                  </a:lnTo>
                  <a:lnTo>
                    <a:pt x="2178619" y="1199588"/>
                  </a:lnTo>
                  <a:lnTo>
                    <a:pt x="2237824" y="1190161"/>
                  </a:lnTo>
                  <a:lnTo>
                    <a:pt x="2295813" y="1179854"/>
                  </a:lnTo>
                  <a:lnTo>
                    <a:pt x="2352530" y="1168689"/>
                  </a:lnTo>
                  <a:lnTo>
                    <a:pt x="2407920" y="1156687"/>
                  </a:lnTo>
                  <a:lnTo>
                    <a:pt x="2461927" y="1143870"/>
                  </a:lnTo>
                  <a:lnTo>
                    <a:pt x="2514495" y="1130258"/>
                  </a:lnTo>
                  <a:lnTo>
                    <a:pt x="2565571" y="1115873"/>
                  </a:lnTo>
                  <a:lnTo>
                    <a:pt x="2615097" y="1100737"/>
                  </a:lnTo>
                  <a:lnTo>
                    <a:pt x="2663018" y="1084871"/>
                  </a:lnTo>
                  <a:lnTo>
                    <a:pt x="2709279" y="1068297"/>
                  </a:lnTo>
                  <a:lnTo>
                    <a:pt x="2753824" y="1051036"/>
                  </a:lnTo>
                  <a:lnTo>
                    <a:pt x="2796598" y="1033109"/>
                  </a:lnTo>
                  <a:lnTo>
                    <a:pt x="2837546" y="1014538"/>
                  </a:lnTo>
                  <a:lnTo>
                    <a:pt x="2876611" y="995344"/>
                  </a:lnTo>
                  <a:lnTo>
                    <a:pt x="2913739" y="975549"/>
                  </a:lnTo>
                  <a:lnTo>
                    <a:pt x="2948874" y="955173"/>
                  </a:lnTo>
                  <a:lnTo>
                    <a:pt x="2981960" y="934240"/>
                  </a:lnTo>
                  <a:lnTo>
                    <a:pt x="3041763" y="890783"/>
                  </a:lnTo>
                  <a:lnTo>
                    <a:pt x="3092707" y="845349"/>
                  </a:lnTo>
                  <a:lnTo>
                    <a:pt x="3134346" y="798110"/>
                  </a:lnTo>
                  <a:lnTo>
                    <a:pt x="3166236" y="749236"/>
                  </a:lnTo>
                  <a:lnTo>
                    <a:pt x="3187934" y="698901"/>
                  </a:lnTo>
                  <a:lnTo>
                    <a:pt x="3198996" y="647274"/>
                  </a:lnTo>
                  <a:lnTo>
                    <a:pt x="3200400" y="621029"/>
                  </a:lnTo>
                  <a:close/>
                </a:path>
              </a:pathLst>
            </a:custGeom>
            <a:solidFill>
              <a:srgbClr val="009999"/>
            </a:solidFill>
          </p:spPr>
          <p:txBody>
            <a:bodyPr wrap="square" lIns="0" tIns="0" rIns="0" bIns="0" rtlCol="0"/>
            <a:lstStyle/>
            <a:p>
              <a:endParaRPr/>
            </a:p>
          </p:txBody>
        </p:sp>
        <p:sp>
          <p:nvSpPr>
            <p:cNvPr id="5" name="object 5"/>
            <p:cNvSpPr/>
            <p:nvPr/>
          </p:nvSpPr>
          <p:spPr>
            <a:xfrm>
              <a:off x="2842259" y="1347977"/>
              <a:ext cx="3200400" cy="1251585"/>
            </a:xfrm>
            <a:custGeom>
              <a:avLst/>
              <a:gdLst/>
              <a:ahLst/>
              <a:cxnLst/>
              <a:rect l="l" t="t" r="r" b="b"/>
              <a:pathLst>
                <a:path w="3200400" h="1251585">
                  <a:moveTo>
                    <a:pt x="3200400" y="625601"/>
                  </a:moveTo>
                  <a:lnTo>
                    <a:pt x="3200400" y="560831"/>
                  </a:lnTo>
                  <a:lnTo>
                    <a:pt x="3175000" y="514265"/>
                  </a:lnTo>
                  <a:lnTo>
                    <a:pt x="3149600" y="470525"/>
                  </a:lnTo>
                  <a:lnTo>
                    <a:pt x="3124200" y="429760"/>
                  </a:lnTo>
                  <a:lnTo>
                    <a:pt x="3086100" y="392122"/>
                  </a:lnTo>
                  <a:lnTo>
                    <a:pt x="3048000" y="357761"/>
                  </a:lnTo>
                  <a:lnTo>
                    <a:pt x="3009900" y="326825"/>
                  </a:lnTo>
                  <a:lnTo>
                    <a:pt x="2971800" y="299465"/>
                  </a:lnTo>
                  <a:lnTo>
                    <a:pt x="2946400" y="286511"/>
                  </a:lnTo>
                  <a:lnTo>
                    <a:pt x="2933700" y="274319"/>
                  </a:lnTo>
                  <a:lnTo>
                    <a:pt x="2882900" y="250837"/>
                  </a:lnTo>
                  <a:lnTo>
                    <a:pt x="2832100" y="228734"/>
                  </a:lnTo>
                  <a:lnTo>
                    <a:pt x="2794000" y="207966"/>
                  </a:lnTo>
                  <a:lnTo>
                    <a:pt x="2743200" y="188491"/>
                  </a:lnTo>
                  <a:lnTo>
                    <a:pt x="2705100" y="170265"/>
                  </a:lnTo>
                  <a:lnTo>
                    <a:pt x="2654300" y="153243"/>
                  </a:lnTo>
                  <a:lnTo>
                    <a:pt x="2603500" y="137382"/>
                  </a:lnTo>
                  <a:lnTo>
                    <a:pt x="2552700" y="122639"/>
                  </a:lnTo>
                  <a:lnTo>
                    <a:pt x="2501900" y="108970"/>
                  </a:lnTo>
                  <a:lnTo>
                    <a:pt x="2463800" y="96330"/>
                  </a:lnTo>
                  <a:lnTo>
                    <a:pt x="2413000" y="84677"/>
                  </a:lnTo>
                  <a:lnTo>
                    <a:pt x="2362200" y="73966"/>
                  </a:lnTo>
                  <a:lnTo>
                    <a:pt x="2311400" y="64154"/>
                  </a:lnTo>
                  <a:lnTo>
                    <a:pt x="2260600" y="55197"/>
                  </a:lnTo>
                  <a:lnTo>
                    <a:pt x="2209800" y="47052"/>
                  </a:lnTo>
                  <a:lnTo>
                    <a:pt x="2159000" y="39674"/>
                  </a:lnTo>
                  <a:lnTo>
                    <a:pt x="2108200" y="33021"/>
                  </a:lnTo>
                  <a:lnTo>
                    <a:pt x="2057400" y="27048"/>
                  </a:lnTo>
                  <a:lnTo>
                    <a:pt x="2006600" y="21711"/>
                  </a:lnTo>
                  <a:lnTo>
                    <a:pt x="1955800" y="16967"/>
                  </a:lnTo>
                  <a:lnTo>
                    <a:pt x="1917700" y="12773"/>
                  </a:lnTo>
                  <a:lnTo>
                    <a:pt x="1866900" y="9084"/>
                  </a:lnTo>
                  <a:lnTo>
                    <a:pt x="1816100" y="5857"/>
                  </a:lnTo>
                  <a:lnTo>
                    <a:pt x="1765300" y="3047"/>
                  </a:lnTo>
                  <a:lnTo>
                    <a:pt x="1676400" y="761"/>
                  </a:lnTo>
                  <a:lnTo>
                    <a:pt x="1600200" y="0"/>
                  </a:lnTo>
                  <a:lnTo>
                    <a:pt x="1511300" y="761"/>
                  </a:lnTo>
                  <a:lnTo>
                    <a:pt x="1435100" y="3047"/>
                  </a:lnTo>
                  <a:lnTo>
                    <a:pt x="1384300" y="5463"/>
                  </a:lnTo>
                  <a:lnTo>
                    <a:pt x="1333500" y="8411"/>
                  </a:lnTo>
                  <a:lnTo>
                    <a:pt x="1282700" y="11924"/>
                  </a:lnTo>
                  <a:lnTo>
                    <a:pt x="1244600" y="16035"/>
                  </a:lnTo>
                  <a:lnTo>
                    <a:pt x="1193800" y="20776"/>
                  </a:lnTo>
                  <a:lnTo>
                    <a:pt x="1143000" y="26181"/>
                  </a:lnTo>
                  <a:lnTo>
                    <a:pt x="1092200" y="32282"/>
                  </a:lnTo>
                  <a:lnTo>
                    <a:pt x="1041400" y="39113"/>
                  </a:lnTo>
                  <a:lnTo>
                    <a:pt x="990600" y="46705"/>
                  </a:lnTo>
                  <a:lnTo>
                    <a:pt x="939800" y="55091"/>
                  </a:lnTo>
                  <a:lnTo>
                    <a:pt x="889000" y="64306"/>
                  </a:lnTo>
                  <a:lnTo>
                    <a:pt x="838200" y="74380"/>
                  </a:lnTo>
                  <a:lnTo>
                    <a:pt x="787400" y="85348"/>
                  </a:lnTo>
                  <a:lnTo>
                    <a:pt x="736600" y="97241"/>
                  </a:lnTo>
                  <a:lnTo>
                    <a:pt x="685800" y="110094"/>
                  </a:lnTo>
                  <a:lnTo>
                    <a:pt x="635000" y="123937"/>
                  </a:lnTo>
                  <a:lnTo>
                    <a:pt x="584200" y="138805"/>
                  </a:lnTo>
                  <a:lnTo>
                    <a:pt x="546100" y="154731"/>
                  </a:lnTo>
                  <a:lnTo>
                    <a:pt x="495300" y="171746"/>
                  </a:lnTo>
                  <a:lnTo>
                    <a:pt x="444500" y="189884"/>
                  </a:lnTo>
                  <a:lnTo>
                    <a:pt x="406399" y="209177"/>
                  </a:lnTo>
                  <a:lnTo>
                    <a:pt x="355599" y="229659"/>
                  </a:lnTo>
                  <a:lnTo>
                    <a:pt x="317499" y="251362"/>
                  </a:lnTo>
                  <a:lnTo>
                    <a:pt x="266700" y="274319"/>
                  </a:lnTo>
                  <a:lnTo>
                    <a:pt x="241300" y="286511"/>
                  </a:lnTo>
                  <a:lnTo>
                    <a:pt x="228600" y="299465"/>
                  </a:lnTo>
                  <a:lnTo>
                    <a:pt x="190499" y="327235"/>
                  </a:lnTo>
                  <a:lnTo>
                    <a:pt x="152399" y="358209"/>
                  </a:lnTo>
                  <a:lnTo>
                    <a:pt x="114299" y="392380"/>
                  </a:lnTo>
                  <a:lnTo>
                    <a:pt x="76199" y="429736"/>
                  </a:lnTo>
                  <a:lnTo>
                    <a:pt x="38099" y="470270"/>
                  </a:lnTo>
                  <a:lnTo>
                    <a:pt x="12699" y="513972"/>
                  </a:lnTo>
                  <a:lnTo>
                    <a:pt x="0" y="560831"/>
                  </a:lnTo>
                  <a:lnTo>
                    <a:pt x="0" y="594359"/>
                  </a:lnTo>
                  <a:lnTo>
                    <a:pt x="12699" y="578357"/>
                  </a:lnTo>
                  <a:lnTo>
                    <a:pt x="12699" y="563117"/>
                  </a:lnTo>
                  <a:lnTo>
                    <a:pt x="25399" y="520393"/>
                  </a:lnTo>
                  <a:lnTo>
                    <a:pt x="50799" y="480167"/>
                  </a:lnTo>
                  <a:lnTo>
                    <a:pt x="76199" y="442504"/>
                  </a:lnTo>
                  <a:lnTo>
                    <a:pt x="101599" y="407469"/>
                  </a:lnTo>
                  <a:lnTo>
                    <a:pt x="139699" y="375127"/>
                  </a:lnTo>
                  <a:lnTo>
                    <a:pt x="177799" y="345540"/>
                  </a:lnTo>
                  <a:lnTo>
                    <a:pt x="215900" y="318774"/>
                  </a:lnTo>
                  <a:lnTo>
                    <a:pt x="254000" y="294893"/>
                  </a:lnTo>
                  <a:lnTo>
                    <a:pt x="279400" y="282701"/>
                  </a:lnTo>
                  <a:lnTo>
                    <a:pt x="317500" y="258317"/>
                  </a:lnTo>
                  <a:lnTo>
                    <a:pt x="368299" y="236659"/>
                  </a:lnTo>
                  <a:lnTo>
                    <a:pt x="406399" y="216190"/>
                  </a:lnTo>
                  <a:lnTo>
                    <a:pt x="457200" y="196881"/>
                  </a:lnTo>
                  <a:lnTo>
                    <a:pt x="508000" y="178706"/>
                  </a:lnTo>
                  <a:lnTo>
                    <a:pt x="546100" y="161637"/>
                  </a:lnTo>
                  <a:lnTo>
                    <a:pt x="596900" y="145645"/>
                  </a:lnTo>
                  <a:lnTo>
                    <a:pt x="647700" y="130704"/>
                  </a:lnTo>
                  <a:lnTo>
                    <a:pt x="698500" y="116786"/>
                  </a:lnTo>
                  <a:lnTo>
                    <a:pt x="749300" y="103863"/>
                  </a:lnTo>
                  <a:lnTo>
                    <a:pt x="800100" y="91908"/>
                  </a:lnTo>
                  <a:lnTo>
                    <a:pt x="850900" y="80892"/>
                  </a:lnTo>
                  <a:lnTo>
                    <a:pt x="901700" y="70789"/>
                  </a:lnTo>
                  <a:lnTo>
                    <a:pt x="952500" y="61571"/>
                  </a:lnTo>
                  <a:lnTo>
                    <a:pt x="1003300" y="53210"/>
                  </a:lnTo>
                  <a:lnTo>
                    <a:pt x="1054100" y="45679"/>
                  </a:lnTo>
                  <a:lnTo>
                    <a:pt x="1104900" y="38949"/>
                  </a:lnTo>
                  <a:lnTo>
                    <a:pt x="1168400" y="32994"/>
                  </a:lnTo>
                  <a:lnTo>
                    <a:pt x="1219200" y="27785"/>
                  </a:lnTo>
                  <a:lnTo>
                    <a:pt x="1270000" y="23296"/>
                  </a:lnTo>
                  <a:lnTo>
                    <a:pt x="1320800" y="19498"/>
                  </a:lnTo>
                  <a:lnTo>
                    <a:pt x="1371600" y="16363"/>
                  </a:lnTo>
                  <a:lnTo>
                    <a:pt x="1422400" y="13865"/>
                  </a:lnTo>
                  <a:lnTo>
                    <a:pt x="1473200" y="11976"/>
                  </a:lnTo>
                  <a:lnTo>
                    <a:pt x="1511300" y="10667"/>
                  </a:lnTo>
                  <a:lnTo>
                    <a:pt x="1600200" y="9143"/>
                  </a:lnTo>
                  <a:lnTo>
                    <a:pt x="1676400" y="10667"/>
                  </a:lnTo>
                  <a:lnTo>
                    <a:pt x="1765300" y="12953"/>
                  </a:lnTo>
                  <a:lnTo>
                    <a:pt x="1841500" y="16763"/>
                  </a:lnTo>
                  <a:lnTo>
                    <a:pt x="1917700" y="22097"/>
                  </a:lnTo>
                  <a:lnTo>
                    <a:pt x="1968500" y="26466"/>
                  </a:lnTo>
                  <a:lnTo>
                    <a:pt x="2019300" y="31539"/>
                  </a:lnTo>
                  <a:lnTo>
                    <a:pt x="2070100" y="37331"/>
                  </a:lnTo>
                  <a:lnTo>
                    <a:pt x="2120900" y="43854"/>
                  </a:lnTo>
                  <a:lnTo>
                    <a:pt x="2171700" y="51120"/>
                  </a:lnTo>
                  <a:lnTo>
                    <a:pt x="2222500" y="59144"/>
                  </a:lnTo>
                  <a:lnTo>
                    <a:pt x="2273300" y="67936"/>
                  </a:lnTo>
                  <a:lnTo>
                    <a:pt x="2324100" y="77511"/>
                  </a:lnTo>
                  <a:lnTo>
                    <a:pt x="2374900" y="87881"/>
                  </a:lnTo>
                  <a:lnTo>
                    <a:pt x="2425700" y="99059"/>
                  </a:lnTo>
                  <a:lnTo>
                    <a:pt x="2489200" y="115061"/>
                  </a:lnTo>
                  <a:lnTo>
                    <a:pt x="2552700" y="132587"/>
                  </a:lnTo>
                  <a:lnTo>
                    <a:pt x="2603500" y="146903"/>
                  </a:lnTo>
                  <a:lnTo>
                    <a:pt x="2654300" y="162349"/>
                  </a:lnTo>
                  <a:lnTo>
                    <a:pt x="2692400" y="178996"/>
                  </a:lnTo>
                  <a:lnTo>
                    <a:pt x="2743200" y="196915"/>
                  </a:lnTo>
                  <a:lnTo>
                    <a:pt x="2794000" y="216174"/>
                  </a:lnTo>
                  <a:lnTo>
                    <a:pt x="2832100" y="236845"/>
                  </a:lnTo>
                  <a:lnTo>
                    <a:pt x="2882900" y="258998"/>
                  </a:lnTo>
                  <a:lnTo>
                    <a:pt x="2921000" y="282701"/>
                  </a:lnTo>
                  <a:lnTo>
                    <a:pt x="2946400" y="294893"/>
                  </a:lnTo>
                  <a:lnTo>
                    <a:pt x="2959100" y="307847"/>
                  </a:lnTo>
                  <a:lnTo>
                    <a:pt x="3022600" y="348200"/>
                  </a:lnTo>
                  <a:lnTo>
                    <a:pt x="3060700" y="378888"/>
                  </a:lnTo>
                  <a:lnTo>
                    <a:pt x="3098800" y="412793"/>
                  </a:lnTo>
                  <a:lnTo>
                    <a:pt x="3124200" y="449843"/>
                  </a:lnTo>
                  <a:lnTo>
                    <a:pt x="3149600" y="489962"/>
                  </a:lnTo>
                  <a:lnTo>
                    <a:pt x="3175000" y="533079"/>
                  </a:lnTo>
                  <a:lnTo>
                    <a:pt x="3187700" y="579119"/>
                  </a:lnTo>
                  <a:lnTo>
                    <a:pt x="3187700" y="609599"/>
                  </a:lnTo>
                  <a:lnTo>
                    <a:pt x="3200400" y="625601"/>
                  </a:lnTo>
                  <a:close/>
                </a:path>
                <a:path w="3200400" h="1251585">
                  <a:moveTo>
                    <a:pt x="3200400" y="657605"/>
                  </a:moveTo>
                  <a:lnTo>
                    <a:pt x="3200400" y="625601"/>
                  </a:lnTo>
                  <a:lnTo>
                    <a:pt x="3187700" y="641603"/>
                  </a:lnTo>
                  <a:lnTo>
                    <a:pt x="3187700" y="672845"/>
                  </a:lnTo>
                  <a:lnTo>
                    <a:pt x="3175000" y="718647"/>
                  </a:lnTo>
                  <a:lnTo>
                    <a:pt x="3149600" y="761570"/>
                  </a:lnTo>
                  <a:lnTo>
                    <a:pt x="3124200" y="801539"/>
                  </a:lnTo>
                  <a:lnTo>
                    <a:pt x="3098800" y="838480"/>
                  </a:lnTo>
                  <a:lnTo>
                    <a:pt x="3060700" y="872321"/>
                  </a:lnTo>
                  <a:lnTo>
                    <a:pt x="3022600" y="902986"/>
                  </a:lnTo>
                  <a:lnTo>
                    <a:pt x="2984500" y="930401"/>
                  </a:lnTo>
                  <a:lnTo>
                    <a:pt x="2946400" y="956309"/>
                  </a:lnTo>
                  <a:lnTo>
                    <a:pt x="2908300" y="979619"/>
                  </a:lnTo>
                  <a:lnTo>
                    <a:pt x="2857500" y="1001701"/>
                  </a:lnTo>
                  <a:lnTo>
                    <a:pt x="2819400" y="1022586"/>
                  </a:lnTo>
                  <a:lnTo>
                    <a:pt x="2768600" y="1042302"/>
                  </a:lnTo>
                  <a:lnTo>
                    <a:pt x="2730500" y="1060880"/>
                  </a:lnTo>
                  <a:lnTo>
                    <a:pt x="2679700" y="1078349"/>
                  </a:lnTo>
                  <a:lnTo>
                    <a:pt x="2628900" y="1094738"/>
                  </a:lnTo>
                  <a:lnTo>
                    <a:pt x="2578100" y="1110079"/>
                  </a:lnTo>
                  <a:lnTo>
                    <a:pt x="2527300" y="1124399"/>
                  </a:lnTo>
                  <a:lnTo>
                    <a:pt x="2489200" y="1137730"/>
                  </a:lnTo>
                  <a:lnTo>
                    <a:pt x="2438400" y="1150100"/>
                  </a:lnTo>
                  <a:lnTo>
                    <a:pt x="2387600" y="1161540"/>
                  </a:lnTo>
                  <a:lnTo>
                    <a:pt x="2336800" y="1172078"/>
                  </a:lnTo>
                  <a:lnTo>
                    <a:pt x="2286000" y="1181745"/>
                  </a:lnTo>
                  <a:lnTo>
                    <a:pt x="2235200" y="1190571"/>
                  </a:lnTo>
                  <a:lnTo>
                    <a:pt x="2184400" y="1198585"/>
                  </a:lnTo>
                  <a:lnTo>
                    <a:pt x="2133600" y="1205816"/>
                  </a:lnTo>
                  <a:lnTo>
                    <a:pt x="2082800" y="1212295"/>
                  </a:lnTo>
                  <a:lnTo>
                    <a:pt x="2032000" y="1218051"/>
                  </a:lnTo>
                  <a:lnTo>
                    <a:pt x="1981200" y="1223114"/>
                  </a:lnTo>
                  <a:lnTo>
                    <a:pt x="1930400" y="1227513"/>
                  </a:lnTo>
                  <a:lnTo>
                    <a:pt x="1892300" y="1231278"/>
                  </a:lnTo>
                  <a:lnTo>
                    <a:pt x="1841500" y="1234439"/>
                  </a:lnTo>
                  <a:lnTo>
                    <a:pt x="1765300" y="1238249"/>
                  </a:lnTo>
                  <a:lnTo>
                    <a:pt x="1676400" y="1240535"/>
                  </a:lnTo>
                  <a:lnTo>
                    <a:pt x="1600200" y="1241297"/>
                  </a:lnTo>
                  <a:lnTo>
                    <a:pt x="1511300" y="1240535"/>
                  </a:lnTo>
                  <a:lnTo>
                    <a:pt x="1473200" y="1239260"/>
                  </a:lnTo>
                  <a:lnTo>
                    <a:pt x="1422400" y="1237387"/>
                  </a:lnTo>
                  <a:lnTo>
                    <a:pt x="1371600" y="1234892"/>
                  </a:lnTo>
                  <a:lnTo>
                    <a:pt x="1320800" y="1231749"/>
                  </a:lnTo>
                  <a:lnTo>
                    <a:pt x="1270000" y="1227931"/>
                  </a:lnTo>
                  <a:lnTo>
                    <a:pt x="1219200" y="1223413"/>
                  </a:lnTo>
                  <a:lnTo>
                    <a:pt x="1168400" y="1218168"/>
                  </a:lnTo>
                  <a:lnTo>
                    <a:pt x="1104900" y="1212172"/>
                  </a:lnTo>
                  <a:lnTo>
                    <a:pt x="1054100" y="1205398"/>
                  </a:lnTo>
                  <a:lnTo>
                    <a:pt x="1003300" y="1197821"/>
                  </a:lnTo>
                  <a:lnTo>
                    <a:pt x="952500" y="1189414"/>
                  </a:lnTo>
                  <a:lnTo>
                    <a:pt x="901700" y="1180152"/>
                  </a:lnTo>
                  <a:lnTo>
                    <a:pt x="850900" y="1170008"/>
                  </a:lnTo>
                  <a:lnTo>
                    <a:pt x="800100" y="1158958"/>
                  </a:lnTo>
                  <a:lnTo>
                    <a:pt x="749300" y="1146975"/>
                  </a:lnTo>
                  <a:lnTo>
                    <a:pt x="698500" y="1134033"/>
                  </a:lnTo>
                  <a:lnTo>
                    <a:pt x="647700" y="1120107"/>
                  </a:lnTo>
                  <a:lnTo>
                    <a:pt x="596900" y="1105170"/>
                  </a:lnTo>
                  <a:lnTo>
                    <a:pt x="546100" y="1089198"/>
                  </a:lnTo>
                  <a:lnTo>
                    <a:pt x="508000" y="1072163"/>
                  </a:lnTo>
                  <a:lnTo>
                    <a:pt x="457200" y="1054040"/>
                  </a:lnTo>
                  <a:lnTo>
                    <a:pt x="406400" y="1034803"/>
                  </a:lnTo>
                  <a:lnTo>
                    <a:pt x="368300" y="1014427"/>
                  </a:lnTo>
                  <a:lnTo>
                    <a:pt x="317500" y="992885"/>
                  </a:lnTo>
                  <a:lnTo>
                    <a:pt x="279400" y="968501"/>
                  </a:lnTo>
                  <a:lnTo>
                    <a:pt x="254000" y="956309"/>
                  </a:lnTo>
                  <a:lnTo>
                    <a:pt x="215900" y="929692"/>
                  </a:lnTo>
                  <a:lnTo>
                    <a:pt x="165100" y="899829"/>
                  </a:lnTo>
                  <a:lnTo>
                    <a:pt x="127000" y="866742"/>
                  </a:lnTo>
                  <a:lnTo>
                    <a:pt x="88900" y="830452"/>
                  </a:lnTo>
                  <a:lnTo>
                    <a:pt x="63500" y="790978"/>
                  </a:lnTo>
                  <a:lnTo>
                    <a:pt x="38100" y="748341"/>
                  </a:lnTo>
                  <a:lnTo>
                    <a:pt x="12700" y="702563"/>
                  </a:lnTo>
                  <a:lnTo>
                    <a:pt x="12700" y="672083"/>
                  </a:lnTo>
                  <a:lnTo>
                    <a:pt x="0" y="656843"/>
                  </a:lnTo>
                  <a:lnTo>
                    <a:pt x="0" y="690371"/>
                  </a:lnTo>
                  <a:lnTo>
                    <a:pt x="12700" y="706373"/>
                  </a:lnTo>
                  <a:lnTo>
                    <a:pt x="25400" y="749832"/>
                  </a:lnTo>
                  <a:lnTo>
                    <a:pt x="50800" y="790532"/>
                  </a:lnTo>
                  <a:lnTo>
                    <a:pt x="76200" y="828474"/>
                  </a:lnTo>
                  <a:lnTo>
                    <a:pt x="114300" y="863660"/>
                  </a:lnTo>
                  <a:lnTo>
                    <a:pt x="152400" y="896092"/>
                  </a:lnTo>
                  <a:lnTo>
                    <a:pt x="190500" y="925772"/>
                  </a:lnTo>
                  <a:lnTo>
                    <a:pt x="228600" y="952702"/>
                  </a:lnTo>
                  <a:lnTo>
                    <a:pt x="266700" y="976883"/>
                  </a:lnTo>
                  <a:lnTo>
                    <a:pt x="317500" y="1001267"/>
                  </a:lnTo>
                  <a:lnTo>
                    <a:pt x="355600" y="1024889"/>
                  </a:lnTo>
                  <a:lnTo>
                    <a:pt x="406400" y="1044803"/>
                  </a:lnTo>
                  <a:lnTo>
                    <a:pt x="457200" y="1063617"/>
                  </a:lnTo>
                  <a:lnTo>
                    <a:pt x="495300" y="1081357"/>
                  </a:lnTo>
                  <a:lnTo>
                    <a:pt x="546100" y="1098047"/>
                  </a:lnTo>
                  <a:lnTo>
                    <a:pt x="596900" y="1113714"/>
                  </a:lnTo>
                  <a:lnTo>
                    <a:pt x="647700" y="1128383"/>
                  </a:lnTo>
                  <a:lnTo>
                    <a:pt x="685800" y="1142079"/>
                  </a:lnTo>
                  <a:lnTo>
                    <a:pt x="736600" y="1154828"/>
                  </a:lnTo>
                  <a:lnTo>
                    <a:pt x="787400" y="1166655"/>
                  </a:lnTo>
                  <a:lnTo>
                    <a:pt x="838200" y="1177585"/>
                  </a:lnTo>
                  <a:lnTo>
                    <a:pt x="889000" y="1187644"/>
                  </a:lnTo>
                  <a:lnTo>
                    <a:pt x="939800" y="1196857"/>
                  </a:lnTo>
                  <a:lnTo>
                    <a:pt x="990600" y="1205250"/>
                  </a:lnTo>
                  <a:lnTo>
                    <a:pt x="1041400" y="1212847"/>
                  </a:lnTo>
                  <a:lnTo>
                    <a:pt x="1092200" y="1219675"/>
                  </a:lnTo>
                  <a:lnTo>
                    <a:pt x="1143000" y="1225758"/>
                  </a:lnTo>
                  <a:lnTo>
                    <a:pt x="1193800" y="1231123"/>
                  </a:lnTo>
                  <a:lnTo>
                    <a:pt x="1244600" y="1235794"/>
                  </a:lnTo>
                  <a:lnTo>
                    <a:pt x="1295400" y="1239797"/>
                  </a:lnTo>
                  <a:lnTo>
                    <a:pt x="1346200" y="1243157"/>
                  </a:lnTo>
                  <a:lnTo>
                    <a:pt x="1397000" y="1245899"/>
                  </a:lnTo>
                  <a:lnTo>
                    <a:pt x="1447800" y="1248050"/>
                  </a:lnTo>
                  <a:lnTo>
                    <a:pt x="1498600" y="1249634"/>
                  </a:lnTo>
                  <a:lnTo>
                    <a:pt x="1549400" y="1250677"/>
                  </a:lnTo>
                  <a:lnTo>
                    <a:pt x="1600200" y="1251203"/>
                  </a:lnTo>
                  <a:lnTo>
                    <a:pt x="1676400" y="1250441"/>
                  </a:lnTo>
                  <a:lnTo>
                    <a:pt x="1765300" y="1247393"/>
                  </a:lnTo>
                  <a:lnTo>
                    <a:pt x="1841500" y="1243583"/>
                  </a:lnTo>
                  <a:lnTo>
                    <a:pt x="1917700" y="1238249"/>
                  </a:lnTo>
                  <a:lnTo>
                    <a:pt x="1993900" y="1231391"/>
                  </a:lnTo>
                  <a:lnTo>
                    <a:pt x="2044700" y="1226059"/>
                  </a:lnTo>
                  <a:lnTo>
                    <a:pt x="2095500" y="1220048"/>
                  </a:lnTo>
                  <a:lnTo>
                    <a:pt x="2146300" y="1213335"/>
                  </a:lnTo>
                  <a:lnTo>
                    <a:pt x="2197100" y="1205893"/>
                  </a:lnTo>
                  <a:lnTo>
                    <a:pt x="2247900" y="1197697"/>
                  </a:lnTo>
                  <a:lnTo>
                    <a:pt x="2298700" y="1188722"/>
                  </a:lnTo>
                  <a:lnTo>
                    <a:pt x="2349500" y="1178943"/>
                  </a:lnTo>
                  <a:lnTo>
                    <a:pt x="2400300" y="1168333"/>
                  </a:lnTo>
                  <a:lnTo>
                    <a:pt x="2451100" y="1156869"/>
                  </a:lnTo>
                  <a:lnTo>
                    <a:pt x="2489200" y="1144523"/>
                  </a:lnTo>
                  <a:lnTo>
                    <a:pt x="2552700" y="1127759"/>
                  </a:lnTo>
                  <a:lnTo>
                    <a:pt x="2616200" y="1108709"/>
                  </a:lnTo>
                  <a:lnTo>
                    <a:pt x="2667000" y="1092899"/>
                  </a:lnTo>
                  <a:lnTo>
                    <a:pt x="2717800" y="1075421"/>
                  </a:lnTo>
                  <a:lnTo>
                    <a:pt x="2768600" y="1056302"/>
                  </a:lnTo>
                  <a:lnTo>
                    <a:pt x="2806700" y="1035567"/>
                  </a:lnTo>
                  <a:lnTo>
                    <a:pt x="2857500" y="1013243"/>
                  </a:lnTo>
                  <a:lnTo>
                    <a:pt x="2908300" y="989355"/>
                  </a:lnTo>
                  <a:lnTo>
                    <a:pt x="2946400" y="963929"/>
                  </a:lnTo>
                  <a:lnTo>
                    <a:pt x="2971800" y="950975"/>
                  </a:lnTo>
                  <a:lnTo>
                    <a:pt x="2984500" y="938021"/>
                  </a:lnTo>
                  <a:lnTo>
                    <a:pt x="3009900" y="925067"/>
                  </a:lnTo>
                  <a:lnTo>
                    <a:pt x="3048000" y="896753"/>
                  </a:lnTo>
                  <a:lnTo>
                    <a:pt x="3086100" y="864650"/>
                  </a:lnTo>
                  <a:lnTo>
                    <a:pt x="3111500" y="829052"/>
                  </a:lnTo>
                  <a:lnTo>
                    <a:pt x="3149600" y="790253"/>
                  </a:lnTo>
                  <a:lnTo>
                    <a:pt x="3175000" y="748550"/>
                  </a:lnTo>
                  <a:lnTo>
                    <a:pt x="3187700" y="704236"/>
                  </a:lnTo>
                  <a:lnTo>
                    <a:pt x="3200400" y="657605"/>
                  </a:lnTo>
                  <a:close/>
                </a:path>
              </a:pathLst>
            </a:custGeom>
            <a:solidFill>
              <a:srgbClr val="993366"/>
            </a:solidFill>
          </p:spPr>
          <p:txBody>
            <a:bodyPr wrap="square" lIns="0" tIns="0" rIns="0" bIns="0" rtlCol="0"/>
            <a:lstStyle/>
            <a:p>
              <a:endParaRPr/>
            </a:p>
          </p:txBody>
        </p:sp>
      </p:grpSp>
      <p:sp>
        <p:nvSpPr>
          <p:cNvPr id="6" name="object 6"/>
          <p:cNvSpPr txBox="1"/>
          <p:nvPr/>
        </p:nvSpPr>
        <p:spPr>
          <a:xfrm>
            <a:off x="3719576" y="1554734"/>
            <a:ext cx="1454785" cy="817880"/>
          </a:xfrm>
          <a:prstGeom prst="rect">
            <a:avLst/>
          </a:prstGeom>
        </p:spPr>
        <p:txBody>
          <a:bodyPr vert="horz" wrap="square" lIns="0" tIns="12065" rIns="0" bIns="0" rtlCol="0">
            <a:spAutoFit/>
          </a:bodyPr>
          <a:lstStyle/>
          <a:p>
            <a:pPr marL="231140" marR="5080" indent="-219075">
              <a:lnSpc>
                <a:spcPct val="100000"/>
              </a:lnSpc>
              <a:spcBef>
                <a:spcPts val="95"/>
              </a:spcBef>
            </a:pPr>
            <a:r>
              <a:rPr sz="2600" b="1" spc="-10" dirty="0">
                <a:solidFill>
                  <a:srgbClr val="FFFF65"/>
                </a:solidFill>
                <a:latin typeface="Arial"/>
                <a:cs typeface="Arial"/>
              </a:rPr>
              <a:t>Common Errors</a:t>
            </a:r>
            <a:endParaRPr sz="2600">
              <a:latin typeface="Arial"/>
              <a:cs typeface="Arial"/>
            </a:endParaRPr>
          </a:p>
        </p:txBody>
      </p:sp>
      <p:grpSp>
        <p:nvGrpSpPr>
          <p:cNvPr id="7" name="object 7"/>
          <p:cNvGrpSpPr/>
          <p:nvPr/>
        </p:nvGrpSpPr>
        <p:grpSpPr>
          <a:xfrm>
            <a:off x="2627375" y="2388870"/>
            <a:ext cx="3744595" cy="685165"/>
            <a:chOff x="2627375" y="2388870"/>
            <a:chExt cx="3744595" cy="685165"/>
          </a:xfrm>
        </p:grpSpPr>
        <p:sp>
          <p:nvSpPr>
            <p:cNvPr id="8" name="object 8"/>
            <p:cNvSpPr/>
            <p:nvPr/>
          </p:nvSpPr>
          <p:spPr>
            <a:xfrm>
              <a:off x="2634233" y="2398014"/>
              <a:ext cx="535940" cy="666750"/>
            </a:xfrm>
            <a:custGeom>
              <a:avLst/>
              <a:gdLst/>
              <a:ahLst/>
              <a:cxnLst/>
              <a:rect l="l" t="t" r="r" b="b"/>
              <a:pathLst>
                <a:path w="535939" h="666750">
                  <a:moveTo>
                    <a:pt x="535686" y="0"/>
                  </a:moveTo>
                  <a:lnTo>
                    <a:pt x="365760" y="82296"/>
                  </a:lnTo>
                  <a:lnTo>
                    <a:pt x="397002" y="108204"/>
                  </a:lnTo>
                  <a:lnTo>
                    <a:pt x="75438" y="508254"/>
                  </a:lnTo>
                  <a:lnTo>
                    <a:pt x="44196" y="483108"/>
                  </a:lnTo>
                  <a:lnTo>
                    <a:pt x="0" y="666750"/>
                  </a:lnTo>
                  <a:lnTo>
                    <a:pt x="170688" y="584454"/>
                  </a:lnTo>
                  <a:lnTo>
                    <a:pt x="138684" y="559308"/>
                  </a:lnTo>
                  <a:lnTo>
                    <a:pt x="460248" y="158496"/>
                  </a:lnTo>
                  <a:lnTo>
                    <a:pt x="491490" y="183642"/>
                  </a:lnTo>
                  <a:lnTo>
                    <a:pt x="535686" y="0"/>
                  </a:lnTo>
                  <a:close/>
                </a:path>
              </a:pathLst>
            </a:custGeom>
            <a:solidFill>
              <a:srgbClr val="FFCC00"/>
            </a:solidFill>
          </p:spPr>
          <p:txBody>
            <a:bodyPr wrap="square" lIns="0" tIns="0" rIns="0" bIns="0" rtlCol="0"/>
            <a:lstStyle/>
            <a:p>
              <a:endParaRPr/>
            </a:p>
          </p:txBody>
        </p:sp>
        <p:sp>
          <p:nvSpPr>
            <p:cNvPr id="9" name="object 9"/>
            <p:cNvSpPr/>
            <p:nvPr/>
          </p:nvSpPr>
          <p:spPr>
            <a:xfrm>
              <a:off x="2627375" y="2388870"/>
              <a:ext cx="549910" cy="685165"/>
            </a:xfrm>
            <a:custGeom>
              <a:avLst/>
              <a:gdLst/>
              <a:ahLst/>
              <a:cxnLst/>
              <a:rect l="l" t="t" r="r" b="b"/>
              <a:pathLst>
                <a:path w="549910" h="685164">
                  <a:moveTo>
                    <a:pt x="81995" y="510923"/>
                  </a:moveTo>
                  <a:lnTo>
                    <a:pt x="48006" y="483869"/>
                  </a:lnTo>
                  <a:lnTo>
                    <a:pt x="0" y="685037"/>
                  </a:lnTo>
                  <a:lnTo>
                    <a:pt x="4572" y="682808"/>
                  </a:lnTo>
                  <a:lnTo>
                    <a:pt x="4572" y="672083"/>
                  </a:lnTo>
                  <a:lnTo>
                    <a:pt x="13782" y="667602"/>
                  </a:lnTo>
                  <a:lnTo>
                    <a:pt x="48006" y="524807"/>
                  </a:lnTo>
                  <a:lnTo>
                    <a:pt x="48006" y="496061"/>
                  </a:lnTo>
                  <a:lnTo>
                    <a:pt x="55626" y="493013"/>
                  </a:lnTo>
                  <a:lnTo>
                    <a:pt x="55626" y="502191"/>
                  </a:lnTo>
                  <a:lnTo>
                    <a:pt x="79248" y="521191"/>
                  </a:lnTo>
                  <a:lnTo>
                    <a:pt x="79248" y="514349"/>
                  </a:lnTo>
                  <a:lnTo>
                    <a:pt x="81995" y="510923"/>
                  </a:lnTo>
                  <a:close/>
                </a:path>
                <a:path w="549910" h="685164">
                  <a:moveTo>
                    <a:pt x="13782" y="667602"/>
                  </a:moveTo>
                  <a:lnTo>
                    <a:pt x="4572" y="672083"/>
                  </a:lnTo>
                  <a:lnTo>
                    <a:pt x="11430" y="677417"/>
                  </a:lnTo>
                  <a:lnTo>
                    <a:pt x="13782" y="667602"/>
                  </a:lnTo>
                  <a:close/>
                </a:path>
                <a:path w="549910" h="685164">
                  <a:moveTo>
                    <a:pt x="175260" y="599562"/>
                  </a:moveTo>
                  <a:lnTo>
                    <a:pt x="175260" y="589025"/>
                  </a:lnTo>
                  <a:lnTo>
                    <a:pt x="174498" y="597407"/>
                  </a:lnTo>
                  <a:lnTo>
                    <a:pt x="168208" y="592457"/>
                  </a:lnTo>
                  <a:lnTo>
                    <a:pt x="13782" y="667602"/>
                  </a:lnTo>
                  <a:lnTo>
                    <a:pt x="11430" y="677417"/>
                  </a:lnTo>
                  <a:lnTo>
                    <a:pt x="4572" y="672083"/>
                  </a:lnTo>
                  <a:lnTo>
                    <a:pt x="4572" y="682808"/>
                  </a:lnTo>
                  <a:lnTo>
                    <a:pt x="175260" y="599562"/>
                  </a:lnTo>
                  <a:close/>
                </a:path>
                <a:path w="549910" h="685164">
                  <a:moveTo>
                    <a:pt x="55626" y="493013"/>
                  </a:moveTo>
                  <a:lnTo>
                    <a:pt x="48006" y="496061"/>
                  </a:lnTo>
                  <a:lnTo>
                    <a:pt x="53782" y="500707"/>
                  </a:lnTo>
                  <a:lnTo>
                    <a:pt x="55626" y="493013"/>
                  </a:lnTo>
                  <a:close/>
                </a:path>
                <a:path w="549910" h="685164">
                  <a:moveTo>
                    <a:pt x="53782" y="500707"/>
                  </a:moveTo>
                  <a:lnTo>
                    <a:pt x="48006" y="496061"/>
                  </a:lnTo>
                  <a:lnTo>
                    <a:pt x="48006" y="524807"/>
                  </a:lnTo>
                  <a:lnTo>
                    <a:pt x="53782" y="500707"/>
                  </a:lnTo>
                  <a:close/>
                </a:path>
                <a:path w="549910" h="685164">
                  <a:moveTo>
                    <a:pt x="55626" y="502191"/>
                  </a:moveTo>
                  <a:lnTo>
                    <a:pt x="55626" y="493013"/>
                  </a:lnTo>
                  <a:lnTo>
                    <a:pt x="53782" y="500707"/>
                  </a:lnTo>
                  <a:lnTo>
                    <a:pt x="55626" y="502191"/>
                  </a:lnTo>
                  <a:close/>
                </a:path>
                <a:path w="549910" h="685164">
                  <a:moveTo>
                    <a:pt x="85344" y="513587"/>
                  </a:moveTo>
                  <a:lnTo>
                    <a:pt x="81995" y="510923"/>
                  </a:lnTo>
                  <a:lnTo>
                    <a:pt x="79248" y="514349"/>
                  </a:lnTo>
                  <a:lnTo>
                    <a:pt x="85344" y="513587"/>
                  </a:lnTo>
                  <a:close/>
                </a:path>
                <a:path w="549910" h="685164">
                  <a:moveTo>
                    <a:pt x="85344" y="521411"/>
                  </a:moveTo>
                  <a:lnTo>
                    <a:pt x="85344" y="513587"/>
                  </a:lnTo>
                  <a:lnTo>
                    <a:pt x="79248" y="514349"/>
                  </a:lnTo>
                  <a:lnTo>
                    <a:pt x="79248" y="521191"/>
                  </a:lnTo>
                  <a:lnTo>
                    <a:pt x="83058" y="524255"/>
                  </a:lnTo>
                  <a:lnTo>
                    <a:pt x="85344" y="521411"/>
                  </a:lnTo>
                  <a:close/>
                </a:path>
                <a:path w="549910" h="685164">
                  <a:moveTo>
                    <a:pt x="400812" y="128910"/>
                  </a:moveTo>
                  <a:lnTo>
                    <a:pt x="400812" y="121157"/>
                  </a:lnTo>
                  <a:lnTo>
                    <a:pt x="397027" y="118068"/>
                  </a:lnTo>
                  <a:lnTo>
                    <a:pt x="81995" y="510923"/>
                  </a:lnTo>
                  <a:lnTo>
                    <a:pt x="85344" y="513587"/>
                  </a:lnTo>
                  <a:lnTo>
                    <a:pt x="85344" y="521411"/>
                  </a:lnTo>
                  <a:lnTo>
                    <a:pt x="400812" y="128910"/>
                  </a:lnTo>
                  <a:close/>
                </a:path>
                <a:path w="549910" h="685164">
                  <a:moveTo>
                    <a:pt x="495492" y="184861"/>
                  </a:moveTo>
                  <a:lnTo>
                    <a:pt x="466344" y="160781"/>
                  </a:lnTo>
                  <a:lnTo>
                    <a:pt x="138684" y="569213"/>
                  </a:lnTo>
                  <a:lnTo>
                    <a:pt x="148590" y="577012"/>
                  </a:lnTo>
                  <a:lnTo>
                    <a:pt x="148590" y="564641"/>
                  </a:lnTo>
                  <a:lnTo>
                    <a:pt x="152042" y="567390"/>
                  </a:lnTo>
                  <a:lnTo>
                    <a:pt x="464058" y="179219"/>
                  </a:lnTo>
                  <a:lnTo>
                    <a:pt x="464058" y="171449"/>
                  </a:lnTo>
                  <a:lnTo>
                    <a:pt x="470916" y="170687"/>
                  </a:lnTo>
                  <a:lnTo>
                    <a:pt x="470916" y="176908"/>
                  </a:lnTo>
                  <a:lnTo>
                    <a:pt x="493776" y="195103"/>
                  </a:lnTo>
                  <a:lnTo>
                    <a:pt x="493776" y="192023"/>
                  </a:lnTo>
                  <a:lnTo>
                    <a:pt x="495492" y="184861"/>
                  </a:lnTo>
                  <a:close/>
                </a:path>
                <a:path w="549910" h="685164">
                  <a:moveTo>
                    <a:pt x="152042" y="567390"/>
                  </a:moveTo>
                  <a:lnTo>
                    <a:pt x="148590" y="564641"/>
                  </a:lnTo>
                  <a:lnTo>
                    <a:pt x="149352" y="570737"/>
                  </a:lnTo>
                  <a:lnTo>
                    <a:pt x="152042" y="567390"/>
                  </a:lnTo>
                  <a:close/>
                </a:path>
                <a:path w="549910" h="685164">
                  <a:moveTo>
                    <a:pt x="185928" y="594359"/>
                  </a:moveTo>
                  <a:lnTo>
                    <a:pt x="152042" y="567390"/>
                  </a:lnTo>
                  <a:lnTo>
                    <a:pt x="149352" y="570737"/>
                  </a:lnTo>
                  <a:lnTo>
                    <a:pt x="148590" y="564641"/>
                  </a:lnTo>
                  <a:lnTo>
                    <a:pt x="148590" y="577012"/>
                  </a:lnTo>
                  <a:lnTo>
                    <a:pt x="168208" y="592457"/>
                  </a:lnTo>
                  <a:lnTo>
                    <a:pt x="175260" y="589025"/>
                  </a:lnTo>
                  <a:lnTo>
                    <a:pt x="175260" y="599562"/>
                  </a:lnTo>
                  <a:lnTo>
                    <a:pt x="185928" y="594359"/>
                  </a:lnTo>
                  <a:close/>
                </a:path>
                <a:path w="549910" h="685164">
                  <a:moveTo>
                    <a:pt x="175260" y="589025"/>
                  </a:moveTo>
                  <a:lnTo>
                    <a:pt x="168208" y="592457"/>
                  </a:lnTo>
                  <a:lnTo>
                    <a:pt x="174498" y="597407"/>
                  </a:lnTo>
                  <a:lnTo>
                    <a:pt x="175260" y="589025"/>
                  </a:lnTo>
                  <a:close/>
                </a:path>
                <a:path w="549910" h="685164">
                  <a:moveTo>
                    <a:pt x="549402" y="0"/>
                  </a:moveTo>
                  <a:lnTo>
                    <a:pt x="363474" y="90677"/>
                  </a:lnTo>
                  <a:lnTo>
                    <a:pt x="374142" y="99386"/>
                  </a:lnTo>
                  <a:lnTo>
                    <a:pt x="374142" y="96011"/>
                  </a:lnTo>
                  <a:lnTo>
                    <a:pt x="375666" y="88391"/>
                  </a:lnTo>
                  <a:lnTo>
                    <a:pt x="380994" y="92677"/>
                  </a:lnTo>
                  <a:lnTo>
                    <a:pt x="535619" y="17435"/>
                  </a:lnTo>
                  <a:lnTo>
                    <a:pt x="537972" y="7619"/>
                  </a:lnTo>
                  <a:lnTo>
                    <a:pt x="544830" y="12953"/>
                  </a:lnTo>
                  <a:lnTo>
                    <a:pt x="544830" y="19158"/>
                  </a:lnTo>
                  <a:lnTo>
                    <a:pt x="549402" y="0"/>
                  </a:lnTo>
                  <a:close/>
                </a:path>
                <a:path w="549910" h="685164">
                  <a:moveTo>
                    <a:pt x="380994" y="92677"/>
                  </a:moveTo>
                  <a:lnTo>
                    <a:pt x="375666" y="88391"/>
                  </a:lnTo>
                  <a:lnTo>
                    <a:pt x="374142" y="96011"/>
                  </a:lnTo>
                  <a:lnTo>
                    <a:pt x="380994" y="92677"/>
                  </a:lnTo>
                  <a:close/>
                </a:path>
                <a:path w="549910" h="685164">
                  <a:moveTo>
                    <a:pt x="410718" y="116585"/>
                  </a:moveTo>
                  <a:lnTo>
                    <a:pt x="380994" y="92677"/>
                  </a:lnTo>
                  <a:lnTo>
                    <a:pt x="374142" y="96011"/>
                  </a:lnTo>
                  <a:lnTo>
                    <a:pt x="374142" y="99386"/>
                  </a:lnTo>
                  <a:lnTo>
                    <a:pt x="397027" y="118068"/>
                  </a:lnTo>
                  <a:lnTo>
                    <a:pt x="400050" y="114299"/>
                  </a:lnTo>
                  <a:lnTo>
                    <a:pt x="400812" y="121157"/>
                  </a:lnTo>
                  <a:lnTo>
                    <a:pt x="400812" y="128910"/>
                  </a:lnTo>
                  <a:lnTo>
                    <a:pt x="410718" y="116585"/>
                  </a:lnTo>
                  <a:close/>
                </a:path>
                <a:path w="549910" h="685164">
                  <a:moveTo>
                    <a:pt x="400812" y="121157"/>
                  </a:moveTo>
                  <a:lnTo>
                    <a:pt x="400050" y="114299"/>
                  </a:lnTo>
                  <a:lnTo>
                    <a:pt x="397027" y="118068"/>
                  </a:lnTo>
                  <a:lnTo>
                    <a:pt x="400812" y="121157"/>
                  </a:lnTo>
                  <a:close/>
                </a:path>
                <a:path w="549910" h="685164">
                  <a:moveTo>
                    <a:pt x="470916" y="170687"/>
                  </a:moveTo>
                  <a:lnTo>
                    <a:pt x="464058" y="171449"/>
                  </a:lnTo>
                  <a:lnTo>
                    <a:pt x="467866" y="174481"/>
                  </a:lnTo>
                  <a:lnTo>
                    <a:pt x="470916" y="170687"/>
                  </a:lnTo>
                  <a:close/>
                </a:path>
                <a:path w="549910" h="685164">
                  <a:moveTo>
                    <a:pt x="467866" y="174481"/>
                  </a:moveTo>
                  <a:lnTo>
                    <a:pt x="464058" y="171449"/>
                  </a:lnTo>
                  <a:lnTo>
                    <a:pt x="464058" y="179219"/>
                  </a:lnTo>
                  <a:lnTo>
                    <a:pt x="467866" y="174481"/>
                  </a:lnTo>
                  <a:close/>
                </a:path>
                <a:path w="549910" h="685164">
                  <a:moveTo>
                    <a:pt x="470916" y="176908"/>
                  </a:moveTo>
                  <a:lnTo>
                    <a:pt x="470916" y="170687"/>
                  </a:lnTo>
                  <a:lnTo>
                    <a:pt x="467866" y="174481"/>
                  </a:lnTo>
                  <a:lnTo>
                    <a:pt x="470916" y="176908"/>
                  </a:lnTo>
                  <a:close/>
                </a:path>
                <a:path w="549910" h="685164">
                  <a:moveTo>
                    <a:pt x="501396" y="189737"/>
                  </a:moveTo>
                  <a:lnTo>
                    <a:pt x="495492" y="184861"/>
                  </a:lnTo>
                  <a:lnTo>
                    <a:pt x="493776" y="192023"/>
                  </a:lnTo>
                  <a:lnTo>
                    <a:pt x="501396" y="189737"/>
                  </a:lnTo>
                  <a:close/>
                </a:path>
                <a:path w="549910" h="685164">
                  <a:moveTo>
                    <a:pt x="501396" y="201167"/>
                  </a:moveTo>
                  <a:lnTo>
                    <a:pt x="501396" y="189737"/>
                  </a:lnTo>
                  <a:lnTo>
                    <a:pt x="493776" y="192023"/>
                  </a:lnTo>
                  <a:lnTo>
                    <a:pt x="493776" y="195103"/>
                  </a:lnTo>
                  <a:lnTo>
                    <a:pt x="501396" y="201167"/>
                  </a:lnTo>
                  <a:close/>
                </a:path>
                <a:path w="549910" h="685164">
                  <a:moveTo>
                    <a:pt x="544830" y="19158"/>
                  </a:moveTo>
                  <a:lnTo>
                    <a:pt x="544830" y="12953"/>
                  </a:lnTo>
                  <a:lnTo>
                    <a:pt x="535619" y="17435"/>
                  </a:lnTo>
                  <a:lnTo>
                    <a:pt x="495492" y="184861"/>
                  </a:lnTo>
                  <a:lnTo>
                    <a:pt x="501396" y="189737"/>
                  </a:lnTo>
                  <a:lnTo>
                    <a:pt x="501396" y="201167"/>
                  </a:lnTo>
                  <a:lnTo>
                    <a:pt x="544830" y="19158"/>
                  </a:lnTo>
                  <a:close/>
                </a:path>
                <a:path w="549910" h="685164">
                  <a:moveTo>
                    <a:pt x="544830" y="12953"/>
                  </a:moveTo>
                  <a:lnTo>
                    <a:pt x="537972" y="7619"/>
                  </a:lnTo>
                  <a:lnTo>
                    <a:pt x="535619" y="17435"/>
                  </a:lnTo>
                  <a:lnTo>
                    <a:pt x="544830" y="12953"/>
                  </a:lnTo>
                  <a:close/>
                </a:path>
              </a:pathLst>
            </a:custGeom>
            <a:solidFill>
              <a:srgbClr val="000000"/>
            </a:solidFill>
          </p:spPr>
          <p:txBody>
            <a:bodyPr wrap="square" lIns="0" tIns="0" rIns="0" bIns="0" rtlCol="0"/>
            <a:lstStyle/>
            <a:p>
              <a:endParaRPr/>
            </a:p>
          </p:txBody>
        </p:sp>
        <p:sp>
          <p:nvSpPr>
            <p:cNvPr id="10" name="object 10"/>
            <p:cNvSpPr/>
            <p:nvPr/>
          </p:nvSpPr>
          <p:spPr>
            <a:xfrm>
              <a:off x="5830823" y="2398014"/>
              <a:ext cx="534670" cy="661035"/>
            </a:xfrm>
            <a:custGeom>
              <a:avLst/>
              <a:gdLst/>
              <a:ahLst/>
              <a:cxnLst/>
              <a:rect l="l" t="t" r="r" b="b"/>
              <a:pathLst>
                <a:path w="534670" h="661035">
                  <a:moveTo>
                    <a:pt x="534162" y="660654"/>
                  </a:moveTo>
                  <a:lnTo>
                    <a:pt x="486156" y="480822"/>
                  </a:lnTo>
                  <a:lnTo>
                    <a:pt x="457200" y="504444"/>
                  </a:lnTo>
                  <a:lnTo>
                    <a:pt x="136398" y="108204"/>
                  </a:lnTo>
                  <a:lnTo>
                    <a:pt x="166116" y="84582"/>
                  </a:lnTo>
                  <a:lnTo>
                    <a:pt x="0" y="0"/>
                  </a:lnTo>
                  <a:lnTo>
                    <a:pt x="47244" y="179832"/>
                  </a:lnTo>
                  <a:lnTo>
                    <a:pt x="76962" y="156210"/>
                  </a:lnTo>
                  <a:lnTo>
                    <a:pt x="397764" y="552450"/>
                  </a:lnTo>
                  <a:lnTo>
                    <a:pt x="368046" y="576072"/>
                  </a:lnTo>
                  <a:lnTo>
                    <a:pt x="534162" y="660654"/>
                  </a:lnTo>
                  <a:close/>
                </a:path>
              </a:pathLst>
            </a:custGeom>
            <a:solidFill>
              <a:srgbClr val="FFCC00"/>
            </a:solidFill>
          </p:spPr>
          <p:txBody>
            <a:bodyPr wrap="square" lIns="0" tIns="0" rIns="0" bIns="0" rtlCol="0"/>
            <a:lstStyle/>
            <a:p>
              <a:endParaRPr/>
            </a:p>
          </p:txBody>
        </p:sp>
        <p:sp>
          <p:nvSpPr>
            <p:cNvPr id="11" name="object 11"/>
            <p:cNvSpPr/>
            <p:nvPr/>
          </p:nvSpPr>
          <p:spPr>
            <a:xfrm>
              <a:off x="5823203" y="2388870"/>
              <a:ext cx="548640" cy="679450"/>
            </a:xfrm>
            <a:custGeom>
              <a:avLst/>
              <a:gdLst/>
              <a:ahLst/>
              <a:cxnLst/>
              <a:rect l="l" t="t" r="r" b="b"/>
              <a:pathLst>
                <a:path w="548639" h="679450">
                  <a:moveTo>
                    <a:pt x="182117" y="92202"/>
                  </a:moveTo>
                  <a:lnTo>
                    <a:pt x="0" y="0"/>
                  </a:lnTo>
                  <a:lnTo>
                    <a:pt x="5333" y="20021"/>
                  </a:lnTo>
                  <a:lnTo>
                    <a:pt x="5333" y="13716"/>
                  </a:lnTo>
                  <a:lnTo>
                    <a:pt x="12191" y="8382"/>
                  </a:lnTo>
                  <a:lnTo>
                    <a:pt x="14855" y="18520"/>
                  </a:lnTo>
                  <a:lnTo>
                    <a:pt x="165122" y="94343"/>
                  </a:lnTo>
                  <a:lnTo>
                    <a:pt x="170687" y="89916"/>
                  </a:lnTo>
                  <a:lnTo>
                    <a:pt x="171449" y="97536"/>
                  </a:lnTo>
                  <a:lnTo>
                    <a:pt x="171449" y="101014"/>
                  </a:lnTo>
                  <a:lnTo>
                    <a:pt x="182117" y="92202"/>
                  </a:lnTo>
                  <a:close/>
                </a:path>
                <a:path w="548639" h="679450">
                  <a:moveTo>
                    <a:pt x="14855" y="18520"/>
                  </a:moveTo>
                  <a:lnTo>
                    <a:pt x="12191" y="8382"/>
                  </a:lnTo>
                  <a:lnTo>
                    <a:pt x="5333" y="13716"/>
                  </a:lnTo>
                  <a:lnTo>
                    <a:pt x="14855" y="18520"/>
                  </a:lnTo>
                  <a:close/>
                </a:path>
                <a:path w="548639" h="679450">
                  <a:moveTo>
                    <a:pt x="57568" y="181104"/>
                  </a:moveTo>
                  <a:lnTo>
                    <a:pt x="14855" y="18520"/>
                  </a:lnTo>
                  <a:lnTo>
                    <a:pt x="5333" y="13716"/>
                  </a:lnTo>
                  <a:lnTo>
                    <a:pt x="5333" y="20021"/>
                  </a:lnTo>
                  <a:lnTo>
                    <a:pt x="52577" y="197358"/>
                  </a:lnTo>
                  <a:lnTo>
                    <a:pt x="52577" y="185166"/>
                  </a:lnTo>
                  <a:lnTo>
                    <a:pt x="57568" y="181104"/>
                  </a:lnTo>
                  <a:close/>
                </a:path>
                <a:path w="548639" h="679450">
                  <a:moveTo>
                    <a:pt x="59435" y="188214"/>
                  </a:moveTo>
                  <a:lnTo>
                    <a:pt x="57568" y="181104"/>
                  </a:lnTo>
                  <a:lnTo>
                    <a:pt x="52577" y="185166"/>
                  </a:lnTo>
                  <a:lnTo>
                    <a:pt x="59435" y="188214"/>
                  </a:lnTo>
                  <a:close/>
                </a:path>
                <a:path w="548639" h="679450">
                  <a:moveTo>
                    <a:pt x="59435" y="191841"/>
                  </a:moveTo>
                  <a:lnTo>
                    <a:pt x="59435" y="188214"/>
                  </a:lnTo>
                  <a:lnTo>
                    <a:pt x="52577" y="185166"/>
                  </a:lnTo>
                  <a:lnTo>
                    <a:pt x="52577" y="197358"/>
                  </a:lnTo>
                  <a:lnTo>
                    <a:pt x="59435" y="191841"/>
                  </a:lnTo>
                  <a:close/>
                </a:path>
                <a:path w="548639" h="679450">
                  <a:moveTo>
                    <a:pt x="412241" y="562356"/>
                  </a:moveTo>
                  <a:lnTo>
                    <a:pt x="85343" y="158496"/>
                  </a:lnTo>
                  <a:lnTo>
                    <a:pt x="57568" y="181104"/>
                  </a:lnTo>
                  <a:lnTo>
                    <a:pt x="59435" y="188214"/>
                  </a:lnTo>
                  <a:lnTo>
                    <a:pt x="59435" y="191841"/>
                  </a:lnTo>
                  <a:lnTo>
                    <a:pt x="80771" y="174680"/>
                  </a:lnTo>
                  <a:lnTo>
                    <a:pt x="80771" y="168402"/>
                  </a:lnTo>
                  <a:lnTo>
                    <a:pt x="87629" y="169164"/>
                  </a:lnTo>
                  <a:lnTo>
                    <a:pt x="87629" y="176872"/>
                  </a:lnTo>
                  <a:lnTo>
                    <a:pt x="398552" y="560909"/>
                  </a:lnTo>
                  <a:lnTo>
                    <a:pt x="402335" y="557784"/>
                  </a:lnTo>
                  <a:lnTo>
                    <a:pt x="402335" y="570235"/>
                  </a:lnTo>
                  <a:lnTo>
                    <a:pt x="412241" y="562356"/>
                  </a:lnTo>
                  <a:close/>
                </a:path>
                <a:path w="548639" h="679450">
                  <a:moveTo>
                    <a:pt x="87629" y="169164"/>
                  </a:moveTo>
                  <a:lnTo>
                    <a:pt x="80771" y="168402"/>
                  </a:lnTo>
                  <a:lnTo>
                    <a:pt x="83850" y="172204"/>
                  </a:lnTo>
                  <a:lnTo>
                    <a:pt x="87629" y="169164"/>
                  </a:lnTo>
                  <a:close/>
                </a:path>
                <a:path w="548639" h="679450">
                  <a:moveTo>
                    <a:pt x="83850" y="172204"/>
                  </a:moveTo>
                  <a:lnTo>
                    <a:pt x="80771" y="168402"/>
                  </a:lnTo>
                  <a:lnTo>
                    <a:pt x="80771" y="174680"/>
                  </a:lnTo>
                  <a:lnTo>
                    <a:pt x="83850" y="172204"/>
                  </a:lnTo>
                  <a:close/>
                </a:path>
                <a:path w="548639" h="679450">
                  <a:moveTo>
                    <a:pt x="87629" y="176872"/>
                  </a:moveTo>
                  <a:lnTo>
                    <a:pt x="87629" y="169164"/>
                  </a:lnTo>
                  <a:lnTo>
                    <a:pt x="83850" y="172204"/>
                  </a:lnTo>
                  <a:lnTo>
                    <a:pt x="87629" y="176872"/>
                  </a:lnTo>
                  <a:close/>
                </a:path>
                <a:path w="548639" h="679450">
                  <a:moveTo>
                    <a:pt x="171449" y="101014"/>
                  </a:moveTo>
                  <a:lnTo>
                    <a:pt x="171449" y="97536"/>
                  </a:lnTo>
                  <a:lnTo>
                    <a:pt x="165122" y="94343"/>
                  </a:lnTo>
                  <a:lnTo>
                    <a:pt x="137159" y="116586"/>
                  </a:lnTo>
                  <a:lnTo>
                    <a:pt x="147065" y="128824"/>
                  </a:lnTo>
                  <a:lnTo>
                    <a:pt x="147065" y="121158"/>
                  </a:lnTo>
                  <a:lnTo>
                    <a:pt x="147827" y="114300"/>
                  </a:lnTo>
                  <a:lnTo>
                    <a:pt x="150845" y="118035"/>
                  </a:lnTo>
                  <a:lnTo>
                    <a:pt x="171449" y="101014"/>
                  </a:lnTo>
                  <a:close/>
                </a:path>
                <a:path w="548639" h="679450">
                  <a:moveTo>
                    <a:pt x="150845" y="118035"/>
                  </a:moveTo>
                  <a:lnTo>
                    <a:pt x="147827" y="114300"/>
                  </a:lnTo>
                  <a:lnTo>
                    <a:pt x="147065" y="121158"/>
                  </a:lnTo>
                  <a:lnTo>
                    <a:pt x="150845" y="118035"/>
                  </a:lnTo>
                  <a:close/>
                </a:path>
                <a:path w="548639" h="679450">
                  <a:moveTo>
                    <a:pt x="465094" y="507105"/>
                  </a:moveTo>
                  <a:lnTo>
                    <a:pt x="150845" y="118035"/>
                  </a:lnTo>
                  <a:lnTo>
                    <a:pt x="147065" y="121158"/>
                  </a:lnTo>
                  <a:lnTo>
                    <a:pt x="147065" y="128824"/>
                  </a:lnTo>
                  <a:lnTo>
                    <a:pt x="461771" y="517621"/>
                  </a:lnTo>
                  <a:lnTo>
                    <a:pt x="461771" y="509778"/>
                  </a:lnTo>
                  <a:lnTo>
                    <a:pt x="465094" y="507105"/>
                  </a:lnTo>
                  <a:close/>
                </a:path>
                <a:path w="548639" h="679450">
                  <a:moveTo>
                    <a:pt x="171449" y="97536"/>
                  </a:moveTo>
                  <a:lnTo>
                    <a:pt x="170687" y="89916"/>
                  </a:lnTo>
                  <a:lnTo>
                    <a:pt x="165122" y="94343"/>
                  </a:lnTo>
                  <a:lnTo>
                    <a:pt x="171449" y="97536"/>
                  </a:lnTo>
                  <a:close/>
                </a:path>
                <a:path w="548639" h="679450">
                  <a:moveTo>
                    <a:pt x="402335" y="570235"/>
                  </a:moveTo>
                  <a:lnTo>
                    <a:pt x="402335" y="557784"/>
                  </a:lnTo>
                  <a:lnTo>
                    <a:pt x="401573" y="564642"/>
                  </a:lnTo>
                  <a:lnTo>
                    <a:pt x="398552" y="560909"/>
                  </a:lnTo>
                  <a:lnTo>
                    <a:pt x="367283" y="586740"/>
                  </a:lnTo>
                  <a:lnTo>
                    <a:pt x="377951" y="592163"/>
                  </a:lnTo>
                  <a:lnTo>
                    <a:pt x="377951" y="581406"/>
                  </a:lnTo>
                  <a:lnTo>
                    <a:pt x="384279" y="584598"/>
                  </a:lnTo>
                  <a:lnTo>
                    <a:pt x="402335" y="570235"/>
                  </a:lnTo>
                  <a:close/>
                </a:path>
                <a:path w="548639" h="679450">
                  <a:moveTo>
                    <a:pt x="384279" y="584598"/>
                  </a:moveTo>
                  <a:lnTo>
                    <a:pt x="377951" y="581406"/>
                  </a:lnTo>
                  <a:lnTo>
                    <a:pt x="378713" y="589026"/>
                  </a:lnTo>
                  <a:lnTo>
                    <a:pt x="384279" y="584598"/>
                  </a:lnTo>
                  <a:close/>
                </a:path>
                <a:path w="548639" h="679450">
                  <a:moveTo>
                    <a:pt x="544067" y="676617"/>
                  </a:moveTo>
                  <a:lnTo>
                    <a:pt x="544067" y="665226"/>
                  </a:lnTo>
                  <a:lnTo>
                    <a:pt x="537209" y="670560"/>
                  </a:lnTo>
                  <a:lnTo>
                    <a:pt x="534496" y="660396"/>
                  </a:lnTo>
                  <a:lnTo>
                    <a:pt x="384279" y="584598"/>
                  </a:lnTo>
                  <a:lnTo>
                    <a:pt x="378713" y="589026"/>
                  </a:lnTo>
                  <a:lnTo>
                    <a:pt x="377951" y="581406"/>
                  </a:lnTo>
                  <a:lnTo>
                    <a:pt x="377951" y="592163"/>
                  </a:lnTo>
                  <a:lnTo>
                    <a:pt x="544067" y="676617"/>
                  </a:lnTo>
                  <a:close/>
                </a:path>
                <a:path w="548639" h="679450">
                  <a:moveTo>
                    <a:pt x="402335" y="557784"/>
                  </a:moveTo>
                  <a:lnTo>
                    <a:pt x="398552" y="560909"/>
                  </a:lnTo>
                  <a:lnTo>
                    <a:pt x="401573" y="564642"/>
                  </a:lnTo>
                  <a:lnTo>
                    <a:pt x="402335" y="557784"/>
                  </a:lnTo>
                  <a:close/>
                </a:path>
                <a:path w="548639" h="679450">
                  <a:moveTo>
                    <a:pt x="467867" y="510540"/>
                  </a:moveTo>
                  <a:lnTo>
                    <a:pt x="465094" y="507105"/>
                  </a:lnTo>
                  <a:lnTo>
                    <a:pt x="461771" y="509778"/>
                  </a:lnTo>
                  <a:lnTo>
                    <a:pt x="467867" y="510540"/>
                  </a:lnTo>
                  <a:close/>
                </a:path>
                <a:path w="548639" h="679450">
                  <a:moveTo>
                    <a:pt x="467867" y="517256"/>
                  </a:moveTo>
                  <a:lnTo>
                    <a:pt x="467867" y="510540"/>
                  </a:lnTo>
                  <a:lnTo>
                    <a:pt x="461771" y="509778"/>
                  </a:lnTo>
                  <a:lnTo>
                    <a:pt x="461771" y="517621"/>
                  </a:lnTo>
                  <a:lnTo>
                    <a:pt x="464057" y="520446"/>
                  </a:lnTo>
                  <a:lnTo>
                    <a:pt x="467867" y="517256"/>
                  </a:lnTo>
                  <a:close/>
                </a:path>
                <a:path w="548639" h="679450">
                  <a:moveTo>
                    <a:pt x="548639" y="678942"/>
                  </a:moveTo>
                  <a:lnTo>
                    <a:pt x="496823" y="481584"/>
                  </a:lnTo>
                  <a:lnTo>
                    <a:pt x="465094" y="507105"/>
                  </a:lnTo>
                  <a:lnTo>
                    <a:pt x="467867" y="510540"/>
                  </a:lnTo>
                  <a:lnTo>
                    <a:pt x="467867" y="517256"/>
                  </a:lnTo>
                  <a:lnTo>
                    <a:pt x="489203" y="499393"/>
                  </a:lnTo>
                  <a:lnTo>
                    <a:pt x="489203" y="490728"/>
                  </a:lnTo>
                  <a:lnTo>
                    <a:pt x="496823" y="493014"/>
                  </a:lnTo>
                  <a:lnTo>
                    <a:pt x="496823" y="519272"/>
                  </a:lnTo>
                  <a:lnTo>
                    <a:pt x="534496" y="660396"/>
                  </a:lnTo>
                  <a:lnTo>
                    <a:pt x="544067" y="665226"/>
                  </a:lnTo>
                  <a:lnTo>
                    <a:pt x="544067" y="676617"/>
                  </a:lnTo>
                  <a:lnTo>
                    <a:pt x="548639" y="678942"/>
                  </a:lnTo>
                  <a:close/>
                </a:path>
                <a:path w="548639" h="679450">
                  <a:moveTo>
                    <a:pt x="496823" y="493014"/>
                  </a:moveTo>
                  <a:lnTo>
                    <a:pt x="489203" y="490728"/>
                  </a:lnTo>
                  <a:lnTo>
                    <a:pt x="491094" y="497810"/>
                  </a:lnTo>
                  <a:lnTo>
                    <a:pt x="496823" y="493014"/>
                  </a:lnTo>
                  <a:close/>
                </a:path>
                <a:path w="548639" h="679450">
                  <a:moveTo>
                    <a:pt x="491094" y="497810"/>
                  </a:moveTo>
                  <a:lnTo>
                    <a:pt x="489203" y="490728"/>
                  </a:lnTo>
                  <a:lnTo>
                    <a:pt x="489203" y="499393"/>
                  </a:lnTo>
                  <a:lnTo>
                    <a:pt x="491094" y="497810"/>
                  </a:lnTo>
                  <a:close/>
                </a:path>
                <a:path w="548639" h="679450">
                  <a:moveTo>
                    <a:pt x="496823" y="519272"/>
                  </a:moveTo>
                  <a:lnTo>
                    <a:pt x="496823" y="493014"/>
                  </a:lnTo>
                  <a:lnTo>
                    <a:pt x="491094" y="497810"/>
                  </a:lnTo>
                  <a:lnTo>
                    <a:pt x="496823" y="519272"/>
                  </a:lnTo>
                  <a:close/>
                </a:path>
                <a:path w="548639" h="679450">
                  <a:moveTo>
                    <a:pt x="544067" y="665226"/>
                  </a:moveTo>
                  <a:lnTo>
                    <a:pt x="534496" y="660396"/>
                  </a:lnTo>
                  <a:lnTo>
                    <a:pt x="537209" y="670560"/>
                  </a:lnTo>
                  <a:lnTo>
                    <a:pt x="544067" y="665226"/>
                  </a:lnTo>
                  <a:close/>
                </a:path>
              </a:pathLst>
            </a:custGeom>
            <a:solidFill>
              <a:srgbClr val="000000"/>
            </a:solidFill>
          </p:spPr>
          <p:txBody>
            <a:bodyPr wrap="square" lIns="0" tIns="0" rIns="0" bIns="0" rtlCol="0"/>
            <a:lstStyle/>
            <a:p>
              <a:endParaRPr/>
            </a:p>
          </p:txBody>
        </p:sp>
      </p:grpSp>
      <p:sp>
        <p:nvSpPr>
          <p:cNvPr id="12" name="object 12"/>
          <p:cNvSpPr txBox="1">
            <a:spLocks noGrp="1"/>
          </p:cNvSpPr>
          <p:nvPr>
            <p:ph type="title"/>
          </p:nvPr>
        </p:nvSpPr>
        <p:spPr>
          <a:prstGeom prst="rect">
            <a:avLst/>
          </a:prstGeom>
        </p:spPr>
        <p:txBody>
          <a:bodyPr vert="horz" wrap="square" lIns="0" tIns="12700" rIns="0" bIns="0" rtlCol="0">
            <a:spAutoFit/>
          </a:bodyPr>
          <a:lstStyle/>
          <a:p>
            <a:pPr marL="3024505" marR="5080" indent="-3012440">
              <a:lnSpc>
                <a:spcPct val="100000"/>
              </a:lnSpc>
              <a:spcBef>
                <a:spcPts val="100"/>
              </a:spcBef>
              <a:tabLst>
                <a:tab pos="1618615" algn="l"/>
              </a:tabLst>
            </a:pPr>
            <a:r>
              <a:rPr sz="2400" b="1" i="1" dirty="0">
                <a:solidFill>
                  <a:srgbClr val="9A3365"/>
                </a:solidFill>
                <a:latin typeface="Arial"/>
                <a:cs typeface="Arial"/>
              </a:rPr>
              <a:t>Figure</a:t>
            </a:r>
            <a:r>
              <a:rPr sz="2400" b="1" i="1" spc="-30" dirty="0">
                <a:solidFill>
                  <a:srgbClr val="9A3365"/>
                </a:solidFill>
                <a:latin typeface="Arial"/>
                <a:cs typeface="Arial"/>
              </a:rPr>
              <a:t> </a:t>
            </a:r>
            <a:r>
              <a:rPr sz="2400" b="1" i="1" spc="-25" dirty="0">
                <a:solidFill>
                  <a:srgbClr val="9A3365"/>
                </a:solidFill>
                <a:latin typeface="Arial"/>
                <a:cs typeface="Arial"/>
              </a:rPr>
              <a:t>2.7</a:t>
            </a:r>
            <a:r>
              <a:rPr sz="2400" b="1" i="1" dirty="0">
                <a:solidFill>
                  <a:srgbClr val="9A3365"/>
                </a:solidFill>
                <a:latin typeface="Arial"/>
                <a:cs typeface="Arial"/>
              </a:rPr>
              <a:t>	Errors</a:t>
            </a:r>
            <a:r>
              <a:rPr sz="2400" b="1" i="1" spc="-55" dirty="0">
                <a:solidFill>
                  <a:srgbClr val="9A3365"/>
                </a:solidFill>
                <a:latin typeface="Arial"/>
                <a:cs typeface="Arial"/>
              </a:rPr>
              <a:t> </a:t>
            </a:r>
            <a:r>
              <a:rPr sz="2400" b="1" i="1" dirty="0">
                <a:solidFill>
                  <a:srgbClr val="9A3365"/>
                </a:solidFill>
                <a:latin typeface="Arial"/>
                <a:cs typeface="Arial"/>
              </a:rPr>
              <a:t>in</a:t>
            </a:r>
            <a:r>
              <a:rPr sz="2400" b="1" i="1" spc="-55" dirty="0">
                <a:solidFill>
                  <a:srgbClr val="9A3365"/>
                </a:solidFill>
                <a:latin typeface="Arial"/>
                <a:cs typeface="Arial"/>
              </a:rPr>
              <a:t> </a:t>
            </a:r>
            <a:r>
              <a:rPr sz="2400" b="1" i="1" dirty="0">
                <a:solidFill>
                  <a:srgbClr val="9A3365"/>
                </a:solidFill>
                <a:latin typeface="Arial"/>
                <a:cs typeface="Arial"/>
              </a:rPr>
              <a:t>Defining</a:t>
            </a:r>
            <a:r>
              <a:rPr sz="2400" b="1" i="1" spc="-55" dirty="0">
                <a:solidFill>
                  <a:srgbClr val="9A3365"/>
                </a:solidFill>
                <a:latin typeface="Arial"/>
                <a:cs typeface="Arial"/>
              </a:rPr>
              <a:t> </a:t>
            </a:r>
            <a:r>
              <a:rPr sz="2400" b="1" i="1" dirty="0">
                <a:solidFill>
                  <a:srgbClr val="9A3365"/>
                </a:solidFill>
                <a:latin typeface="Arial"/>
                <a:cs typeface="Arial"/>
              </a:rPr>
              <a:t>the</a:t>
            </a:r>
            <a:r>
              <a:rPr sz="2400" b="1" i="1" spc="-55" dirty="0">
                <a:solidFill>
                  <a:srgbClr val="9A3365"/>
                </a:solidFill>
                <a:latin typeface="Arial"/>
                <a:cs typeface="Arial"/>
              </a:rPr>
              <a:t> </a:t>
            </a:r>
            <a:r>
              <a:rPr sz="2400" b="1" i="1" dirty="0">
                <a:solidFill>
                  <a:srgbClr val="9A3365"/>
                </a:solidFill>
                <a:latin typeface="Arial"/>
                <a:cs typeface="Arial"/>
              </a:rPr>
              <a:t>Market</a:t>
            </a:r>
            <a:r>
              <a:rPr sz="2400" b="1" i="1" spc="-35" dirty="0">
                <a:solidFill>
                  <a:srgbClr val="9A3365"/>
                </a:solidFill>
                <a:latin typeface="Arial"/>
                <a:cs typeface="Arial"/>
              </a:rPr>
              <a:t> </a:t>
            </a:r>
            <a:r>
              <a:rPr sz="2400" b="1" i="1" spc="-10" dirty="0">
                <a:solidFill>
                  <a:srgbClr val="9A3365"/>
                </a:solidFill>
                <a:latin typeface="Arial"/>
                <a:cs typeface="Arial"/>
              </a:rPr>
              <a:t>Research Problem</a:t>
            </a:r>
            <a:endParaRPr sz="2400">
              <a:latin typeface="Arial"/>
              <a:cs typeface="Arial"/>
            </a:endParaRPr>
          </a:p>
        </p:txBody>
      </p:sp>
      <p:grpSp>
        <p:nvGrpSpPr>
          <p:cNvPr id="13" name="object 13"/>
          <p:cNvGrpSpPr/>
          <p:nvPr/>
        </p:nvGrpSpPr>
        <p:grpSpPr>
          <a:xfrm>
            <a:off x="301751" y="3213354"/>
            <a:ext cx="3743960" cy="3133725"/>
            <a:chOff x="301751" y="3213354"/>
            <a:chExt cx="3743960" cy="3133725"/>
          </a:xfrm>
        </p:grpSpPr>
        <p:sp>
          <p:nvSpPr>
            <p:cNvPr id="14" name="object 14"/>
            <p:cNvSpPr/>
            <p:nvPr/>
          </p:nvSpPr>
          <p:spPr>
            <a:xfrm>
              <a:off x="306323" y="3217926"/>
              <a:ext cx="3733800" cy="3124200"/>
            </a:xfrm>
            <a:custGeom>
              <a:avLst/>
              <a:gdLst/>
              <a:ahLst/>
              <a:cxnLst/>
              <a:rect l="l" t="t" r="r" b="b"/>
              <a:pathLst>
                <a:path w="3733800" h="3124200">
                  <a:moveTo>
                    <a:pt x="3733800" y="2209038"/>
                  </a:moveTo>
                  <a:lnTo>
                    <a:pt x="3733800" y="915161"/>
                  </a:lnTo>
                  <a:lnTo>
                    <a:pt x="2819400" y="0"/>
                  </a:lnTo>
                  <a:lnTo>
                    <a:pt x="915162" y="0"/>
                  </a:lnTo>
                  <a:lnTo>
                    <a:pt x="0" y="915162"/>
                  </a:lnTo>
                  <a:lnTo>
                    <a:pt x="0" y="2209038"/>
                  </a:lnTo>
                  <a:lnTo>
                    <a:pt x="915162" y="3124200"/>
                  </a:lnTo>
                  <a:lnTo>
                    <a:pt x="2819400" y="3124200"/>
                  </a:lnTo>
                  <a:lnTo>
                    <a:pt x="3733800" y="2209038"/>
                  </a:lnTo>
                  <a:close/>
                </a:path>
              </a:pathLst>
            </a:custGeom>
            <a:solidFill>
              <a:srgbClr val="FFB56B"/>
            </a:solidFill>
          </p:spPr>
          <p:txBody>
            <a:bodyPr wrap="square" lIns="0" tIns="0" rIns="0" bIns="0" rtlCol="0"/>
            <a:lstStyle/>
            <a:p>
              <a:endParaRPr/>
            </a:p>
          </p:txBody>
        </p:sp>
        <p:sp>
          <p:nvSpPr>
            <p:cNvPr id="15" name="object 15"/>
            <p:cNvSpPr/>
            <p:nvPr/>
          </p:nvSpPr>
          <p:spPr>
            <a:xfrm>
              <a:off x="301751" y="3213354"/>
              <a:ext cx="3743960" cy="3133725"/>
            </a:xfrm>
            <a:custGeom>
              <a:avLst/>
              <a:gdLst/>
              <a:ahLst/>
              <a:cxnLst/>
              <a:rect l="l" t="t" r="r" b="b"/>
              <a:pathLst>
                <a:path w="3743960" h="3133725">
                  <a:moveTo>
                    <a:pt x="3743705" y="2215896"/>
                  </a:moveTo>
                  <a:lnTo>
                    <a:pt x="3743705" y="917447"/>
                  </a:lnTo>
                  <a:lnTo>
                    <a:pt x="2825496" y="0"/>
                  </a:lnTo>
                  <a:lnTo>
                    <a:pt x="918210" y="0"/>
                  </a:lnTo>
                  <a:lnTo>
                    <a:pt x="0" y="917448"/>
                  </a:lnTo>
                  <a:lnTo>
                    <a:pt x="0" y="2215896"/>
                  </a:lnTo>
                  <a:lnTo>
                    <a:pt x="8382" y="2224271"/>
                  </a:lnTo>
                  <a:lnTo>
                    <a:pt x="8382" y="922782"/>
                  </a:lnTo>
                  <a:lnTo>
                    <a:pt x="9905" y="919734"/>
                  </a:lnTo>
                  <a:lnTo>
                    <a:pt x="9905" y="921259"/>
                  </a:lnTo>
                  <a:lnTo>
                    <a:pt x="919734" y="12188"/>
                  </a:lnTo>
                  <a:lnTo>
                    <a:pt x="919734" y="9144"/>
                  </a:lnTo>
                  <a:lnTo>
                    <a:pt x="923544" y="8382"/>
                  </a:lnTo>
                  <a:lnTo>
                    <a:pt x="923544" y="9144"/>
                  </a:lnTo>
                  <a:lnTo>
                    <a:pt x="2820162" y="9143"/>
                  </a:lnTo>
                  <a:lnTo>
                    <a:pt x="2820162" y="8381"/>
                  </a:lnTo>
                  <a:lnTo>
                    <a:pt x="2823972" y="9143"/>
                  </a:lnTo>
                  <a:lnTo>
                    <a:pt x="2823972" y="12188"/>
                  </a:lnTo>
                  <a:lnTo>
                    <a:pt x="3733800" y="921259"/>
                  </a:lnTo>
                  <a:lnTo>
                    <a:pt x="3733800" y="919733"/>
                  </a:lnTo>
                  <a:lnTo>
                    <a:pt x="3735324" y="922782"/>
                  </a:lnTo>
                  <a:lnTo>
                    <a:pt x="3735324" y="2224271"/>
                  </a:lnTo>
                  <a:lnTo>
                    <a:pt x="3743705" y="2215896"/>
                  </a:lnTo>
                  <a:close/>
                </a:path>
                <a:path w="3743960" h="3133725">
                  <a:moveTo>
                    <a:pt x="9905" y="921259"/>
                  </a:moveTo>
                  <a:lnTo>
                    <a:pt x="9905" y="919734"/>
                  </a:lnTo>
                  <a:lnTo>
                    <a:pt x="8382" y="922782"/>
                  </a:lnTo>
                  <a:lnTo>
                    <a:pt x="9905" y="921259"/>
                  </a:lnTo>
                  <a:close/>
                </a:path>
                <a:path w="3743960" h="3133725">
                  <a:moveTo>
                    <a:pt x="9905" y="2212086"/>
                  </a:moveTo>
                  <a:lnTo>
                    <a:pt x="9905" y="921259"/>
                  </a:lnTo>
                  <a:lnTo>
                    <a:pt x="8382" y="922782"/>
                  </a:lnTo>
                  <a:lnTo>
                    <a:pt x="8382" y="2210562"/>
                  </a:lnTo>
                  <a:lnTo>
                    <a:pt x="9905" y="2212086"/>
                  </a:lnTo>
                  <a:close/>
                </a:path>
                <a:path w="3743960" h="3133725">
                  <a:moveTo>
                    <a:pt x="922020" y="3124200"/>
                  </a:moveTo>
                  <a:lnTo>
                    <a:pt x="8382" y="2210562"/>
                  </a:lnTo>
                  <a:lnTo>
                    <a:pt x="9905" y="2213610"/>
                  </a:lnTo>
                  <a:lnTo>
                    <a:pt x="9905" y="2225793"/>
                  </a:lnTo>
                  <a:lnTo>
                    <a:pt x="918210" y="3133344"/>
                  </a:lnTo>
                  <a:lnTo>
                    <a:pt x="919734" y="3133344"/>
                  </a:lnTo>
                  <a:lnTo>
                    <a:pt x="919734" y="3124200"/>
                  </a:lnTo>
                  <a:lnTo>
                    <a:pt x="922020" y="3124200"/>
                  </a:lnTo>
                  <a:close/>
                </a:path>
                <a:path w="3743960" h="3133725">
                  <a:moveTo>
                    <a:pt x="9905" y="2225793"/>
                  </a:moveTo>
                  <a:lnTo>
                    <a:pt x="9905" y="2213610"/>
                  </a:lnTo>
                  <a:lnTo>
                    <a:pt x="8382" y="2210562"/>
                  </a:lnTo>
                  <a:lnTo>
                    <a:pt x="8382" y="2224271"/>
                  </a:lnTo>
                  <a:lnTo>
                    <a:pt x="9905" y="2225793"/>
                  </a:lnTo>
                  <a:close/>
                </a:path>
                <a:path w="3743960" h="3133725">
                  <a:moveTo>
                    <a:pt x="923544" y="8382"/>
                  </a:moveTo>
                  <a:lnTo>
                    <a:pt x="919734" y="9144"/>
                  </a:lnTo>
                  <a:lnTo>
                    <a:pt x="922781" y="9144"/>
                  </a:lnTo>
                  <a:lnTo>
                    <a:pt x="923544" y="8382"/>
                  </a:lnTo>
                  <a:close/>
                </a:path>
                <a:path w="3743960" h="3133725">
                  <a:moveTo>
                    <a:pt x="922781" y="9144"/>
                  </a:moveTo>
                  <a:lnTo>
                    <a:pt x="919734" y="9144"/>
                  </a:lnTo>
                  <a:lnTo>
                    <a:pt x="919734" y="12188"/>
                  </a:lnTo>
                  <a:lnTo>
                    <a:pt x="922781" y="9144"/>
                  </a:lnTo>
                  <a:close/>
                </a:path>
                <a:path w="3743960" h="3133725">
                  <a:moveTo>
                    <a:pt x="923544" y="3125724"/>
                  </a:moveTo>
                  <a:lnTo>
                    <a:pt x="922020" y="3124200"/>
                  </a:lnTo>
                  <a:lnTo>
                    <a:pt x="919734" y="3124200"/>
                  </a:lnTo>
                  <a:lnTo>
                    <a:pt x="923544" y="3125724"/>
                  </a:lnTo>
                  <a:close/>
                </a:path>
                <a:path w="3743960" h="3133725">
                  <a:moveTo>
                    <a:pt x="923544" y="3133344"/>
                  </a:moveTo>
                  <a:lnTo>
                    <a:pt x="923544" y="3125724"/>
                  </a:lnTo>
                  <a:lnTo>
                    <a:pt x="919734" y="3124200"/>
                  </a:lnTo>
                  <a:lnTo>
                    <a:pt x="919734" y="3133344"/>
                  </a:lnTo>
                  <a:lnTo>
                    <a:pt x="923544" y="3133344"/>
                  </a:lnTo>
                  <a:close/>
                </a:path>
                <a:path w="3743960" h="3133725">
                  <a:moveTo>
                    <a:pt x="2821686" y="3124200"/>
                  </a:moveTo>
                  <a:lnTo>
                    <a:pt x="922020" y="3124200"/>
                  </a:lnTo>
                  <a:lnTo>
                    <a:pt x="923544" y="3125724"/>
                  </a:lnTo>
                  <a:lnTo>
                    <a:pt x="923544" y="3133344"/>
                  </a:lnTo>
                  <a:lnTo>
                    <a:pt x="2820162" y="3133344"/>
                  </a:lnTo>
                  <a:lnTo>
                    <a:pt x="2820162" y="3125724"/>
                  </a:lnTo>
                  <a:lnTo>
                    <a:pt x="2821686" y="3124200"/>
                  </a:lnTo>
                  <a:close/>
                </a:path>
                <a:path w="3743960" h="3133725">
                  <a:moveTo>
                    <a:pt x="923544" y="9144"/>
                  </a:moveTo>
                  <a:lnTo>
                    <a:pt x="923544" y="8382"/>
                  </a:lnTo>
                  <a:lnTo>
                    <a:pt x="922781" y="9144"/>
                  </a:lnTo>
                  <a:lnTo>
                    <a:pt x="923544" y="9144"/>
                  </a:lnTo>
                  <a:close/>
                </a:path>
                <a:path w="3743960" h="3133725">
                  <a:moveTo>
                    <a:pt x="2823972" y="9143"/>
                  </a:moveTo>
                  <a:lnTo>
                    <a:pt x="2820162" y="8381"/>
                  </a:lnTo>
                  <a:lnTo>
                    <a:pt x="2820924" y="9143"/>
                  </a:lnTo>
                  <a:lnTo>
                    <a:pt x="2823972" y="9143"/>
                  </a:lnTo>
                  <a:close/>
                </a:path>
                <a:path w="3743960" h="3133725">
                  <a:moveTo>
                    <a:pt x="2820924" y="9143"/>
                  </a:moveTo>
                  <a:lnTo>
                    <a:pt x="2820162" y="8381"/>
                  </a:lnTo>
                  <a:lnTo>
                    <a:pt x="2820162" y="9143"/>
                  </a:lnTo>
                  <a:lnTo>
                    <a:pt x="2820924" y="9143"/>
                  </a:lnTo>
                  <a:close/>
                </a:path>
                <a:path w="3743960" h="3133725">
                  <a:moveTo>
                    <a:pt x="2823972" y="3124200"/>
                  </a:moveTo>
                  <a:lnTo>
                    <a:pt x="2821686" y="3124200"/>
                  </a:lnTo>
                  <a:lnTo>
                    <a:pt x="2820162" y="3125724"/>
                  </a:lnTo>
                  <a:lnTo>
                    <a:pt x="2823972" y="3124200"/>
                  </a:lnTo>
                  <a:close/>
                </a:path>
                <a:path w="3743960" h="3133725">
                  <a:moveTo>
                    <a:pt x="2823972" y="3133344"/>
                  </a:moveTo>
                  <a:lnTo>
                    <a:pt x="2823972" y="3124200"/>
                  </a:lnTo>
                  <a:lnTo>
                    <a:pt x="2820162" y="3125724"/>
                  </a:lnTo>
                  <a:lnTo>
                    <a:pt x="2820162" y="3133344"/>
                  </a:lnTo>
                  <a:lnTo>
                    <a:pt x="2823972" y="3133344"/>
                  </a:lnTo>
                  <a:close/>
                </a:path>
                <a:path w="3743960" h="3133725">
                  <a:moveTo>
                    <a:pt x="2823972" y="12188"/>
                  </a:moveTo>
                  <a:lnTo>
                    <a:pt x="2823972" y="9143"/>
                  </a:lnTo>
                  <a:lnTo>
                    <a:pt x="2820924" y="9143"/>
                  </a:lnTo>
                  <a:lnTo>
                    <a:pt x="2823972" y="12188"/>
                  </a:lnTo>
                  <a:close/>
                </a:path>
                <a:path w="3743960" h="3133725">
                  <a:moveTo>
                    <a:pt x="3735324" y="2210562"/>
                  </a:moveTo>
                  <a:lnTo>
                    <a:pt x="2821686" y="3124200"/>
                  </a:lnTo>
                  <a:lnTo>
                    <a:pt x="2823972" y="3124200"/>
                  </a:lnTo>
                  <a:lnTo>
                    <a:pt x="2823972" y="3133344"/>
                  </a:lnTo>
                  <a:lnTo>
                    <a:pt x="2825496" y="3133344"/>
                  </a:lnTo>
                  <a:lnTo>
                    <a:pt x="3733800" y="2225793"/>
                  </a:lnTo>
                  <a:lnTo>
                    <a:pt x="3733800" y="2213610"/>
                  </a:lnTo>
                  <a:lnTo>
                    <a:pt x="3735324" y="2210562"/>
                  </a:lnTo>
                  <a:close/>
                </a:path>
                <a:path w="3743960" h="3133725">
                  <a:moveTo>
                    <a:pt x="3735324" y="922782"/>
                  </a:moveTo>
                  <a:lnTo>
                    <a:pt x="3733800" y="919733"/>
                  </a:lnTo>
                  <a:lnTo>
                    <a:pt x="3733800" y="921259"/>
                  </a:lnTo>
                  <a:lnTo>
                    <a:pt x="3735324" y="922782"/>
                  </a:lnTo>
                  <a:close/>
                </a:path>
                <a:path w="3743960" h="3133725">
                  <a:moveTo>
                    <a:pt x="3735324" y="2210562"/>
                  </a:moveTo>
                  <a:lnTo>
                    <a:pt x="3735324" y="922782"/>
                  </a:lnTo>
                  <a:lnTo>
                    <a:pt x="3733800" y="921259"/>
                  </a:lnTo>
                  <a:lnTo>
                    <a:pt x="3733800" y="2212085"/>
                  </a:lnTo>
                  <a:lnTo>
                    <a:pt x="3735324" y="2210562"/>
                  </a:lnTo>
                  <a:close/>
                </a:path>
                <a:path w="3743960" h="3133725">
                  <a:moveTo>
                    <a:pt x="3735324" y="2224271"/>
                  </a:moveTo>
                  <a:lnTo>
                    <a:pt x="3735324" y="2210562"/>
                  </a:lnTo>
                  <a:lnTo>
                    <a:pt x="3733800" y="2213610"/>
                  </a:lnTo>
                  <a:lnTo>
                    <a:pt x="3733800" y="2225793"/>
                  </a:lnTo>
                  <a:lnTo>
                    <a:pt x="3735324" y="2224271"/>
                  </a:lnTo>
                  <a:close/>
                </a:path>
              </a:pathLst>
            </a:custGeom>
            <a:solidFill>
              <a:srgbClr val="000000"/>
            </a:solidFill>
          </p:spPr>
          <p:txBody>
            <a:bodyPr wrap="square" lIns="0" tIns="0" rIns="0" bIns="0" rtlCol="0"/>
            <a:lstStyle/>
            <a:p>
              <a:endParaRPr/>
            </a:p>
          </p:txBody>
        </p:sp>
      </p:grpSp>
      <p:sp>
        <p:nvSpPr>
          <p:cNvPr id="16" name="object 16"/>
          <p:cNvSpPr txBox="1"/>
          <p:nvPr/>
        </p:nvSpPr>
        <p:spPr>
          <a:xfrm>
            <a:off x="943621" y="3599179"/>
            <a:ext cx="2394585" cy="2159000"/>
          </a:xfrm>
          <a:prstGeom prst="rect">
            <a:avLst/>
          </a:prstGeom>
        </p:spPr>
        <p:txBody>
          <a:bodyPr vert="horz" wrap="square" lIns="0" tIns="12065" rIns="0" bIns="0" rtlCol="0">
            <a:spAutoFit/>
          </a:bodyPr>
          <a:lstStyle/>
          <a:p>
            <a:pPr marL="627380" marR="5080" indent="-501650">
              <a:lnSpc>
                <a:spcPct val="100000"/>
              </a:lnSpc>
              <a:spcBef>
                <a:spcPts val="95"/>
              </a:spcBef>
            </a:pPr>
            <a:r>
              <a:rPr sz="2000" b="1" dirty="0">
                <a:solidFill>
                  <a:srgbClr val="002060"/>
                </a:solidFill>
                <a:latin typeface="Arial"/>
                <a:cs typeface="Arial"/>
              </a:rPr>
              <a:t>Problem</a:t>
            </a:r>
            <a:r>
              <a:rPr sz="2000" b="1" spc="-120" dirty="0">
                <a:solidFill>
                  <a:srgbClr val="002060"/>
                </a:solidFill>
                <a:latin typeface="Arial"/>
                <a:cs typeface="Arial"/>
              </a:rPr>
              <a:t> </a:t>
            </a:r>
            <a:r>
              <a:rPr sz="2000" b="1" spc="-10" dirty="0">
                <a:solidFill>
                  <a:srgbClr val="002060"/>
                </a:solidFill>
                <a:latin typeface="Arial"/>
                <a:cs typeface="Arial"/>
              </a:rPr>
              <a:t>Definition </a:t>
            </a:r>
            <a:r>
              <a:rPr sz="2000" b="1" dirty="0">
                <a:solidFill>
                  <a:srgbClr val="002060"/>
                </a:solidFill>
                <a:latin typeface="Arial"/>
                <a:cs typeface="Arial"/>
              </a:rPr>
              <a:t>is</a:t>
            </a:r>
            <a:r>
              <a:rPr sz="2000" b="1" spc="-40" dirty="0">
                <a:solidFill>
                  <a:srgbClr val="002060"/>
                </a:solidFill>
                <a:latin typeface="Arial"/>
                <a:cs typeface="Arial"/>
              </a:rPr>
              <a:t> </a:t>
            </a:r>
            <a:r>
              <a:rPr sz="2000" b="1" dirty="0">
                <a:solidFill>
                  <a:srgbClr val="002060"/>
                </a:solidFill>
                <a:latin typeface="Arial"/>
                <a:cs typeface="Arial"/>
              </a:rPr>
              <a:t>too</a:t>
            </a:r>
            <a:r>
              <a:rPr sz="2000" b="1" spc="-25" dirty="0">
                <a:solidFill>
                  <a:srgbClr val="002060"/>
                </a:solidFill>
                <a:latin typeface="Arial"/>
                <a:cs typeface="Arial"/>
              </a:rPr>
              <a:t> </a:t>
            </a:r>
            <a:r>
              <a:rPr sz="2000" b="1" spc="-10" dirty="0">
                <a:solidFill>
                  <a:srgbClr val="002060"/>
                </a:solidFill>
                <a:latin typeface="Arial"/>
                <a:cs typeface="Arial"/>
              </a:rPr>
              <a:t>Broad</a:t>
            </a:r>
            <a:endParaRPr sz="2000">
              <a:latin typeface="Arial"/>
              <a:cs typeface="Arial"/>
            </a:endParaRPr>
          </a:p>
          <a:p>
            <a:pPr marL="238125" marR="72390" indent="-226060">
              <a:lnSpc>
                <a:spcPct val="100000"/>
              </a:lnSpc>
              <a:buChar char="•"/>
              <a:tabLst>
                <a:tab pos="238125" algn="l"/>
              </a:tabLst>
            </a:pPr>
            <a:r>
              <a:rPr sz="2000" dirty="0">
                <a:latin typeface="Arial"/>
                <a:cs typeface="Arial"/>
              </a:rPr>
              <a:t>Does</a:t>
            </a:r>
            <a:r>
              <a:rPr sz="2000" spc="-40" dirty="0">
                <a:latin typeface="Arial"/>
                <a:cs typeface="Arial"/>
              </a:rPr>
              <a:t> </a:t>
            </a:r>
            <a:r>
              <a:rPr sz="2000" dirty="0">
                <a:latin typeface="Arial"/>
                <a:cs typeface="Arial"/>
              </a:rPr>
              <a:t>Not</a:t>
            </a:r>
            <a:r>
              <a:rPr sz="2000" spc="-45" dirty="0">
                <a:latin typeface="Arial"/>
                <a:cs typeface="Arial"/>
              </a:rPr>
              <a:t> </a:t>
            </a:r>
            <a:r>
              <a:rPr sz="2000" spc="-10" dirty="0">
                <a:latin typeface="Arial"/>
                <a:cs typeface="Arial"/>
              </a:rPr>
              <a:t>Provide </a:t>
            </a:r>
            <a:r>
              <a:rPr sz="2000" dirty="0">
                <a:latin typeface="Arial"/>
                <a:cs typeface="Arial"/>
              </a:rPr>
              <a:t>Guidelines</a:t>
            </a:r>
            <a:r>
              <a:rPr sz="2000" spc="-75" dirty="0">
                <a:latin typeface="Arial"/>
                <a:cs typeface="Arial"/>
              </a:rPr>
              <a:t> </a:t>
            </a:r>
            <a:r>
              <a:rPr sz="2000" spc="-25" dirty="0">
                <a:latin typeface="Arial"/>
                <a:cs typeface="Arial"/>
              </a:rPr>
              <a:t>for </a:t>
            </a:r>
            <a:r>
              <a:rPr sz="2000" dirty="0">
                <a:latin typeface="Arial"/>
                <a:cs typeface="Arial"/>
              </a:rPr>
              <a:t>Subsequent</a:t>
            </a:r>
            <a:r>
              <a:rPr sz="2000" spc="-105" dirty="0">
                <a:latin typeface="Arial"/>
                <a:cs typeface="Arial"/>
              </a:rPr>
              <a:t> </a:t>
            </a:r>
            <a:r>
              <a:rPr sz="2000" spc="-10" dirty="0">
                <a:latin typeface="Arial"/>
                <a:cs typeface="Arial"/>
              </a:rPr>
              <a:t>Steps</a:t>
            </a:r>
            <a:endParaRPr sz="2000">
              <a:latin typeface="Arial"/>
              <a:cs typeface="Arial"/>
            </a:endParaRPr>
          </a:p>
          <a:p>
            <a:pPr marL="238125" marR="49530" indent="-226060">
              <a:lnSpc>
                <a:spcPct val="100000"/>
              </a:lnSpc>
              <a:buChar char="•"/>
              <a:tabLst>
                <a:tab pos="238125" algn="l"/>
              </a:tabLst>
            </a:pPr>
            <a:r>
              <a:rPr sz="2000" dirty="0">
                <a:latin typeface="Arial"/>
                <a:cs typeface="Arial"/>
              </a:rPr>
              <a:t>e.g.,</a:t>
            </a:r>
            <a:r>
              <a:rPr sz="2000" spc="-80" dirty="0">
                <a:latin typeface="Arial"/>
                <a:cs typeface="Arial"/>
              </a:rPr>
              <a:t> </a:t>
            </a:r>
            <a:r>
              <a:rPr sz="2000" dirty="0">
                <a:latin typeface="Arial"/>
                <a:cs typeface="Arial"/>
              </a:rPr>
              <a:t>Improving</a:t>
            </a:r>
            <a:r>
              <a:rPr sz="2000" spc="-55" dirty="0">
                <a:latin typeface="Arial"/>
                <a:cs typeface="Arial"/>
              </a:rPr>
              <a:t> </a:t>
            </a:r>
            <a:r>
              <a:rPr sz="2000" spc="-25" dirty="0">
                <a:latin typeface="Arial"/>
                <a:cs typeface="Arial"/>
              </a:rPr>
              <a:t>the </a:t>
            </a:r>
            <a:r>
              <a:rPr sz="2000" spc="-10" dirty="0">
                <a:latin typeface="Arial"/>
                <a:cs typeface="Arial"/>
              </a:rPr>
              <a:t>Company’s</a:t>
            </a:r>
            <a:r>
              <a:rPr sz="2000" spc="-75" dirty="0">
                <a:latin typeface="Arial"/>
                <a:cs typeface="Arial"/>
              </a:rPr>
              <a:t> </a:t>
            </a:r>
            <a:r>
              <a:rPr sz="2000" spc="-10" dirty="0">
                <a:latin typeface="Arial"/>
                <a:cs typeface="Arial"/>
              </a:rPr>
              <a:t>Image</a:t>
            </a:r>
            <a:endParaRPr sz="2000">
              <a:latin typeface="Arial"/>
              <a:cs typeface="Arial"/>
            </a:endParaRPr>
          </a:p>
        </p:txBody>
      </p:sp>
      <p:grpSp>
        <p:nvGrpSpPr>
          <p:cNvPr id="17" name="object 17"/>
          <p:cNvGrpSpPr/>
          <p:nvPr/>
        </p:nvGrpSpPr>
        <p:grpSpPr>
          <a:xfrm>
            <a:off x="4873751" y="3213354"/>
            <a:ext cx="3820160" cy="3209925"/>
            <a:chOff x="4873751" y="3213354"/>
            <a:chExt cx="3820160" cy="3209925"/>
          </a:xfrm>
        </p:grpSpPr>
        <p:sp>
          <p:nvSpPr>
            <p:cNvPr id="18" name="object 18"/>
            <p:cNvSpPr/>
            <p:nvPr/>
          </p:nvSpPr>
          <p:spPr>
            <a:xfrm>
              <a:off x="4878323" y="3217926"/>
              <a:ext cx="3810000" cy="3200400"/>
            </a:xfrm>
            <a:custGeom>
              <a:avLst/>
              <a:gdLst/>
              <a:ahLst/>
              <a:cxnLst/>
              <a:rect l="l" t="t" r="r" b="b"/>
              <a:pathLst>
                <a:path w="3810000" h="3200400">
                  <a:moveTo>
                    <a:pt x="3810000" y="2263140"/>
                  </a:moveTo>
                  <a:lnTo>
                    <a:pt x="3810000" y="937260"/>
                  </a:lnTo>
                  <a:lnTo>
                    <a:pt x="2872740" y="0"/>
                  </a:lnTo>
                  <a:lnTo>
                    <a:pt x="938022" y="0"/>
                  </a:lnTo>
                  <a:lnTo>
                    <a:pt x="0" y="937260"/>
                  </a:lnTo>
                  <a:lnTo>
                    <a:pt x="0" y="2263140"/>
                  </a:lnTo>
                  <a:lnTo>
                    <a:pt x="938022" y="3200400"/>
                  </a:lnTo>
                  <a:lnTo>
                    <a:pt x="2872740" y="3200400"/>
                  </a:lnTo>
                  <a:lnTo>
                    <a:pt x="3810000" y="2263140"/>
                  </a:lnTo>
                  <a:close/>
                </a:path>
              </a:pathLst>
            </a:custGeom>
            <a:solidFill>
              <a:srgbClr val="FFB56B"/>
            </a:solidFill>
          </p:spPr>
          <p:txBody>
            <a:bodyPr wrap="square" lIns="0" tIns="0" rIns="0" bIns="0" rtlCol="0"/>
            <a:lstStyle/>
            <a:p>
              <a:endParaRPr/>
            </a:p>
          </p:txBody>
        </p:sp>
        <p:sp>
          <p:nvSpPr>
            <p:cNvPr id="19" name="object 19"/>
            <p:cNvSpPr/>
            <p:nvPr/>
          </p:nvSpPr>
          <p:spPr>
            <a:xfrm>
              <a:off x="4873751" y="3213354"/>
              <a:ext cx="3820160" cy="3209925"/>
            </a:xfrm>
            <a:custGeom>
              <a:avLst/>
              <a:gdLst/>
              <a:ahLst/>
              <a:cxnLst/>
              <a:rect l="l" t="t" r="r" b="b"/>
              <a:pathLst>
                <a:path w="3820159" h="3209925">
                  <a:moveTo>
                    <a:pt x="3819905" y="2269998"/>
                  </a:moveTo>
                  <a:lnTo>
                    <a:pt x="3819905" y="940308"/>
                  </a:lnTo>
                  <a:lnTo>
                    <a:pt x="2879598" y="0"/>
                  </a:lnTo>
                  <a:lnTo>
                    <a:pt x="940308" y="0"/>
                  </a:lnTo>
                  <a:lnTo>
                    <a:pt x="0" y="940308"/>
                  </a:lnTo>
                  <a:lnTo>
                    <a:pt x="0" y="2269998"/>
                  </a:lnTo>
                  <a:lnTo>
                    <a:pt x="8381" y="2278373"/>
                  </a:lnTo>
                  <a:lnTo>
                    <a:pt x="8382" y="945642"/>
                  </a:lnTo>
                  <a:lnTo>
                    <a:pt x="9906" y="941832"/>
                  </a:lnTo>
                  <a:lnTo>
                    <a:pt x="9906" y="944118"/>
                  </a:lnTo>
                  <a:lnTo>
                    <a:pt x="942594" y="11430"/>
                  </a:lnTo>
                  <a:lnTo>
                    <a:pt x="942594" y="9144"/>
                  </a:lnTo>
                  <a:lnTo>
                    <a:pt x="945641" y="8382"/>
                  </a:lnTo>
                  <a:lnTo>
                    <a:pt x="945641" y="9144"/>
                  </a:lnTo>
                  <a:lnTo>
                    <a:pt x="2874264" y="9144"/>
                  </a:lnTo>
                  <a:lnTo>
                    <a:pt x="2874264" y="8382"/>
                  </a:lnTo>
                  <a:lnTo>
                    <a:pt x="2877312" y="9144"/>
                  </a:lnTo>
                  <a:lnTo>
                    <a:pt x="2877312" y="11430"/>
                  </a:lnTo>
                  <a:lnTo>
                    <a:pt x="3810000" y="944118"/>
                  </a:lnTo>
                  <a:lnTo>
                    <a:pt x="3810000" y="941832"/>
                  </a:lnTo>
                  <a:lnTo>
                    <a:pt x="3811524" y="945642"/>
                  </a:lnTo>
                  <a:lnTo>
                    <a:pt x="3811524" y="2278373"/>
                  </a:lnTo>
                  <a:lnTo>
                    <a:pt x="3819905" y="2269998"/>
                  </a:lnTo>
                  <a:close/>
                </a:path>
                <a:path w="3820159" h="3209925">
                  <a:moveTo>
                    <a:pt x="9906" y="944118"/>
                  </a:moveTo>
                  <a:lnTo>
                    <a:pt x="9906" y="941832"/>
                  </a:lnTo>
                  <a:lnTo>
                    <a:pt x="8382" y="945642"/>
                  </a:lnTo>
                  <a:lnTo>
                    <a:pt x="9906" y="944118"/>
                  </a:lnTo>
                  <a:close/>
                </a:path>
                <a:path w="3820159" h="3209925">
                  <a:moveTo>
                    <a:pt x="9906" y="2266188"/>
                  </a:moveTo>
                  <a:lnTo>
                    <a:pt x="9906" y="944118"/>
                  </a:lnTo>
                  <a:lnTo>
                    <a:pt x="8382" y="945642"/>
                  </a:lnTo>
                  <a:lnTo>
                    <a:pt x="8382" y="2264664"/>
                  </a:lnTo>
                  <a:lnTo>
                    <a:pt x="9906" y="2266188"/>
                  </a:lnTo>
                  <a:close/>
                </a:path>
                <a:path w="3820159" h="3209925">
                  <a:moveTo>
                    <a:pt x="944117" y="3200400"/>
                  </a:moveTo>
                  <a:lnTo>
                    <a:pt x="8382" y="2264664"/>
                  </a:lnTo>
                  <a:lnTo>
                    <a:pt x="9906" y="2267712"/>
                  </a:lnTo>
                  <a:lnTo>
                    <a:pt x="9905" y="2279895"/>
                  </a:lnTo>
                  <a:lnTo>
                    <a:pt x="940308" y="3209544"/>
                  </a:lnTo>
                  <a:lnTo>
                    <a:pt x="942594" y="3209544"/>
                  </a:lnTo>
                  <a:lnTo>
                    <a:pt x="942594" y="3200400"/>
                  </a:lnTo>
                  <a:lnTo>
                    <a:pt x="944117" y="3200400"/>
                  </a:lnTo>
                  <a:close/>
                </a:path>
                <a:path w="3820159" h="3209925">
                  <a:moveTo>
                    <a:pt x="9905" y="2279895"/>
                  </a:moveTo>
                  <a:lnTo>
                    <a:pt x="9906" y="2267712"/>
                  </a:lnTo>
                  <a:lnTo>
                    <a:pt x="8382" y="2264664"/>
                  </a:lnTo>
                  <a:lnTo>
                    <a:pt x="8381" y="2278373"/>
                  </a:lnTo>
                  <a:lnTo>
                    <a:pt x="9905" y="2279895"/>
                  </a:lnTo>
                  <a:close/>
                </a:path>
                <a:path w="3820159" h="3209925">
                  <a:moveTo>
                    <a:pt x="945641" y="8382"/>
                  </a:moveTo>
                  <a:lnTo>
                    <a:pt x="942594" y="9144"/>
                  </a:lnTo>
                  <a:lnTo>
                    <a:pt x="944879" y="9144"/>
                  </a:lnTo>
                  <a:lnTo>
                    <a:pt x="945641" y="8382"/>
                  </a:lnTo>
                  <a:close/>
                </a:path>
                <a:path w="3820159" h="3209925">
                  <a:moveTo>
                    <a:pt x="944879" y="9144"/>
                  </a:moveTo>
                  <a:lnTo>
                    <a:pt x="942594" y="9144"/>
                  </a:lnTo>
                  <a:lnTo>
                    <a:pt x="942594" y="11430"/>
                  </a:lnTo>
                  <a:lnTo>
                    <a:pt x="944879" y="9144"/>
                  </a:lnTo>
                  <a:close/>
                </a:path>
                <a:path w="3820159" h="3209925">
                  <a:moveTo>
                    <a:pt x="945642" y="3201924"/>
                  </a:moveTo>
                  <a:lnTo>
                    <a:pt x="944117" y="3200400"/>
                  </a:lnTo>
                  <a:lnTo>
                    <a:pt x="942594" y="3200400"/>
                  </a:lnTo>
                  <a:lnTo>
                    <a:pt x="945642" y="3201924"/>
                  </a:lnTo>
                  <a:close/>
                </a:path>
                <a:path w="3820159" h="3209925">
                  <a:moveTo>
                    <a:pt x="945641" y="3209544"/>
                  </a:moveTo>
                  <a:lnTo>
                    <a:pt x="945642" y="3201924"/>
                  </a:lnTo>
                  <a:lnTo>
                    <a:pt x="942594" y="3200400"/>
                  </a:lnTo>
                  <a:lnTo>
                    <a:pt x="942594" y="3209544"/>
                  </a:lnTo>
                  <a:lnTo>
                    <a:pt x="945641" y="3209544"/>
                  </a:lnTo>
                  <a:close/>
                </a:path>
                <a:path w="3820159" h="3209925">
                  <a:moveTo>
                    <a:pt x="2875787" y="3200400"/>
                  </a:moveTo>
                  <a:lnTo>
                    <a:pt x="944117" y="3200400"/>
                  </a:lnTo>
                  <a:lnTo>
                    <a:pt x="945642" y="3201924"/>
                  </a:lnTo>
                  <a:lnTo>
                    <a:pt x="945641" y="3209544"/>
                  </a:lnTo>
                  <a:lnTo>
                    <a:pt x="2874264" y="3209544"/>
                  </a:lnTo>
                  <a:lnTo>
                    <a:pt x="2874264" y="3201924"/>
                  </a:lnTo>
                  <a:lnTo>
                    <a:pt x="2875787" y="3200400"/>
                  </a:lnTo>
                  <a:close/>
                </a:path>
                <a:path w="3820159" h="3209925">
                  <a:moveTo>
                    <a:pt x="945641" y="9144"/>
                  </a:moveTo>
                  <a:lnTo>
                    <a:pt x="945641" y="8382"/>
                  </a:lnTo>
                  <a:lnTo>
                    <a:pt x="944879" y="9144"/>
                  </a:lnTo>
                  <a:lnTo>
                    <a:pt x="945641" y="9144"/>
                  </a:lnTo>
                  <a:close/>
                </a:path>
                <a:path w="3820159" h="3209925">
                  <a:moveTo>
                    <a:pt x="2877312" y="9144"/>
                  </a:moveTo>
                  <a:lnTo>
                    <a:pt x="2874264" y="8382"/>
                  </a:lnTo>
                  <a:lnTo>
                    <a:pt x="2875026" y="9144"/>
                  </a:lnTo>
                  <a:lnTo>
                    <a:pt x="2877312" y="9144"/>
                  </a:lnTo>
                  <a:close/>
                </a:path>
                <a:path w="3820159" h="3209925">
                  <a:moveTo>
                    <a:pt x="2875026" y="9144"/>
                  </a:moveTo>
                  <a:lnTo>
                    <a:pt x="2874264" y="8382"/>
                  </a:lnTo>
                  <a:lnTo>
                    <a:pt x="2874264" y="9144"/>
                  </a:lnTo>
                  <a:lnTo>
                    <a:pt x="2875026" y="9144"/>
                  </a:lnTo>
                  <a:close/>
                </a:path>
                <a:path w="3820159" h="3209925">
                  <a:moveTo>
                    <a:pt x="2877312" y="3200400"/>
                  </a:moveTo>
                  <a:lnTo>
                    <a:pt x="2875787" y="3200400"/>
                  </a:lnTo>
                  <a:lnTo>
                    <a:pt x="2874264" y="3201924"/>
                  </a:lnTo>
                  <a:lnTo>
                    <a:pt x="2877312" y="3200400"/>
                  </a:lnTo>
                  <a:close/>
                </a:path>
                <a:path w="3820159" h="3209925">
                  <a:moveTo>
                    <a:pt x="2877312" y="3209544"/>
                  </a:moveTo>
                  <a:lnTo>
                    <a:pt x="2877312" y="3200400"/>
                  </a:lnTo>
                  <a:lnTo>
                    <a:pt x="2874264" y="3201924"/>
                  </a:lnTo>
                  <a:lnTo>
                    <a:pt x="2874264" y="3209544"/>
                  </a:lnTo>
                  <a:lnTo>
                    <a:pt x="2877312" y="3209544"/>
                  </a:lnTo>
                  <a:close/>
                </a:path>
                <a:path w="3820159" h="3209925">
                  <a:moveTo>
                    <a:pt x="2877312" y="11430"/>
                  </a:moveTo>
                  <a:lnTo>
                    <a:pt x="2877312" y="9144"/>
                  </a:lnTo>
                  <a:lnTo>
                    <a:pt x="2875026" y="9144"/>
                  </a:lnTo>
                  <a:lnTo>
                    <a:pt x="2877312" y="11430"/>
                  </a:lnTo>
                  <a:close/>
                </a:path>
                <a:path w="3820159" h="3209925">
                  <a:moveTo>
                    <a:pt x="3811524" y="2264664"/>
                  </a:moveTo>
                  <a:lnTo>
                    <a:pt x="2875787" y="3200400"/>
                  </a:lnTo>
                  <a:lnTo>
                    <a:pt x="2877312" y="3200400"/>
                  </a:lnTo>
                  <a:lnTo>
                    <a:pt x="2877312" y="3209544"/>
                  </a:lnTo>
                  <a:lnTo>
                    <a:pt x="2879598" y="3209544"/>
                  </a:lnTo>
                  <a:lnTo>
                    <a:pt x="3810000" y="2279895"/>
                  </a:lnTo>
                  <a:lnTo>
                    <a:pt x="3810000" y="2267712"/>
                  </a:lnTo>
                  <a:lnTo>
                    <a:pt x="3811524" y="2264664"/>
                  </a:lnTo>
                  <a:close/>
                </a:path>
                <a:path w="3820159" h="3209925">
                  <a:moveTo>
                    <a:pt x="3811524" y="945642"/>
                  </a:moveTo>
                  <a:lnTo>
                    <a:pt x="3810000" y="941832"/>
                  </a:lnTo>
                  <a:lnTo>
                    <a:pt x="3810000" y="944118"/>
                  </a:lnTo>
                  <a:lnTo>
                    <a:pt x="3811524" y="945642"/>
                  </a:lnTo>
                  <a:close/>
                </a:path>
                <a:path w="3820159" h="3209925">
                  <a:moveTo>
                    <a:pt x="3811524" y="2264664"/>
                  </a:moveTo>
                  <a:lnTo>
                    <a:pt x="3811524" y="945642"/>
                  </a:lnTo>
                  <a:lnTo>
                    <a:pt x="3810000" y="944118"/>
                  </a:lnTo>
                  <a:lnTo>
                    <a:pt x="3810000" y="2266188"/>
                  </a:lnTo>
                  <a:lnTo>
                    <a:pt x="3811524" y="2264664"/>
                  </a:lnTo>
                  <a:close/>
                </a:path>
                <a:path w="3820159" h="3209925">
                  <a:moveTo>
                    <a:pt x="3811524" y="2278373"/>
                  </a:moveTo>
                  <a:lnTo>
                    <a:pt x="3811524" y="2264664"/>
                  </a:lnTo>
                  <a:lnTo>
                    <a:pt x="3810000" y="2267712"/>
                  </a:lnTo>
                  <a:lnTo>
                    <a:pt x="3810000" y="2279895"/>
                  </a:lnTo>
                  <a:lnTo>
                    <a:pt x="3811524" y="2278373"/>
                  </a:lnTo>
                  <a:close/>
                </a:path>
              </a:pathLst>
            </a:custGeom>
            <a:solidFill>
              <a:srgbClr val="000000"/>
            </a:solidFill>
          </p:spPr>
          <p:txBody>
            <a:bodyPr wrap="square" lIns="0" tIns="0" rIns="0" bIns="0" rtlCol="0"/>
            <a:lstStyle/>
            <a:p>
              <a:endParaRPr/>
            </a:p>
          </p:txBody>
        </p:sp>
      </p:grpSp>
      <p:sp>
        <p:nvSpPr>
          <p:cNvPr id="20" name="object 20"/>
          <p:cNvSpPr txBox="1"/>
          <p:nvPr/>
        </p:nvSpPr>
        <p:spPr>
          <a:xfrm>
            <a:off x="5604771" y="3599942"/>
            <a:ext cx="2576830" cy="2494280"/>
          </a:xfrm>
          <a:prstGeom prst="rect">
            <a:avLst/>
          </a:prstGeom>
        </p:spPr>
        <p:txBody>
          <a:bodyPr vert="horz" wrap="square" lIns="0" tIns="12700" rIns="0" bIns="0" rtlCol="0">
            <a:spAutoFit/>
          </a:bodyPr>
          <a:lstStyle/>
          <a:p>
            <a:pPr marL="673735" marR="262255" indent="-398145">
              <a:lnSpc>
                <a:spcPct val="100000"/>
              </a:lnSpc>
              <a:spcBef>
                <a:spcPts val="100"/>
              </a:spcBef>
            </a:pPr>
            <a:r>
              <a:rPr sz="1800" b="1" dirty="0">
                <a:solidFill>
                  <a:srgbClr val="002060"/>
                </a:solidFill>
                <a:latin typeface="Arial"/>
                <a:cs typeface="Arial"/>
              </a:rPr>
              <a:t>Problem</a:t>
            </a:r>
            <a:r>
              <a:rPr sz="1800" b="1" spc="-35" dirty="0">
                <a:solidFill>
                  <a:srgbClr val="002060"/>
                </a:solidFill>
                <a:latin typeface="Arial"/>
                <a:cs typeface="Arial"/>
              </a:rPr>
              <a:t> </a:t>
            </a:r>
            <a:r>
              <a:rPr sz="1800" b="1" spc="-10" dirty="0">
                <a:solidFill>
                  <a:srgbClr val="002060"/>
                </a:solidFill>
                <a:latin typeface="Arial"/>
                <a:cs typeface="Arial"/>
              </a:rPr>
              <a:t>Definition </a:t>
            </a:r>
            <a:r>
              <a:rPr sz="1800" b="1" dirty="0">
                <a:solidFill>
                  <a:srgbClr val="002060"/>
                </a:solidFill>
                <a:latin typeface="Arial"/>
                <a:cs typeface="Arial"/>
              </a:rPr>
              <a:t>is</a:t>
            </a:r>
            <a:r>
              <a:rPr sz="1800" b="1" spc="-20" dirty="0">
                <a:solidFill>
                  <a:srgbClr val="002060"/>
                </a:solidFill>
                <a:latin typeface="Arial"/>
                <a:cs typeface="Arial"/>
              </a:rPr>
              <a:t> </a:t>
            </a:r>
            <a:r>
              <a:rPr sz="1800" b="1" dirty="0">
                <a:solidFill>
                  <a:srgbClr val="002060"/>
                </a:solidFill>
                <a:latin typeface="Arial"/>
                <a:cs typeface="Arial"/>
              </a:rPr>
              <a:t>too</a:t>
            </a:r>
            <a:r>
              <a:rPr sz="1800" b="1" spc="-15" dirty="0">
                <a:solidFill>
                  <a:srgbClr val="002060"/>
                </a:solidFill>
                <a:latin typeface="Arial"/>
                <a:cs typeface="Arial"/>
              </a:rPr>
              <a:t> </a:t>
            </a:r>
            <a:r>
              <a:rPr sz="1800" b="1" spc="-10" dirty="0">
                <a:solidFill>
                  <a:srgbClr val="002060"/>
                </a:solidFill>
                <a:latin typeface="Arial"/>
                <a:cs typeface="Arial"/>
              </a:rPr>
              <a:t>Narrow</a:t>
            </a:r>
            <a:endParaRPr sz="1800">
              <a:latin typeface="Arial"/>
              <a:cs typeface="Arial"/>
            </a:endParaRPr>
          </a:p>
          <a:p>
            <a:pPr marL="238125" marR="5080" indent="-226060">
              <a:lnSpc>
                <a:spcPct val="100000"/>
              </a:lnSpc>
              <a:buChar char="•"/>
              <a:tabLst>
                <a:tab pos="238125" algn="l"/>
              </a:tabLst>
            </a:pPr>
            <a:r>
              <a:rPr sz="1800" dirty="0">
                <a:latin typeface="Arial"/>
                <a:cs typeface="Arial"/>
              </a:rPr>
              <a:t>May</a:t>
            </a:r>
            <a:r>
              <a:rPr sz="1800" spc="-35" dirty="0">
                <a:latin typeface="Arial"/>
                <a:cs typeface="Arial"/>
              </a:rPr>
              <a:t> </a:t>
            </a:r>
            <a:r>
              <a:rPr sz="1800" dirty="0">
                <a:latin typeface="Arial"/>
                <a:cs typeface="Arial"/>
              </a:rPr>
              <a:t>Miss</a:t>
            </a:r>
            <a:r>
              <a:rPr sz="1800" spc="-30" dirty="0">
                <a:latin typeface="Arial"/>
                <a:cs typeface="Arial"/>
              </a:rPr>
              <a:t> </a:t>
            </a:r>
            <a:r>
              <a:rPr sz="1800" spc="-20" dirty="0">
                <a:latin typeface="Arial"/>
                <a:cs typeface="Arial"/>
              </a:rPr>
              <a:t>Some </a:t>
            </a:r>
            <a:r>
              <a:rPr sz="1800" dirty="0">
                <a:latin typeface="Arial"/>
                <a:cs typeface="Arial"/>
              </a:rPr>
              <a:t>Important</a:t>
            </a:r>
            <a:r>
              <a:rPr sz="1800" spc="-5" dirty="0">
                <a:latin typeface="Arial"/>
                <a:cs typeface="Arial"/>
              </a:rPr>
              <a:t> </a:t>
            </a:r>
            <a:r>
              <a:rPr sz="1800" spc="-10" dirty="0">
                <a:latin typeface="Arial"/>
                <a:cs typeface="Arial"/>
              </a:rPr>
              <a:t>Components </a:t>
            </a:r>
            <a:r>
              <a:rPr sz="1800" dirty="0">
                <a:latin typeface="Arial"/>
                <a:cs typeface="Arial"/>
              </a:rPr>
              <a:t>of</a:t>
            </a:r>
            <a:r>
              <a:rPr sz="1800" spc="-10" dirty="0">
                <a:latin typeface="Arial"/>
                <a:cs typeface="Arial"/>
              </a:rPr>
              <a:t> </a:t>
            </a:r>
            <a:r>
              <a:rPr sz="1800" dirty="0">
                <a:latin typeface="Arial"/>
                <a:cs typeface="Arial"/>
              </a:rPr>
              <a:t>the</a:t>
            </a:r>
            <a:r>
              <a:rPr sz="1800" spc="-10" dirty="0">
                <a:latin typeface="Arial"/>
                <a:cs typeface="Arial"/>
              </a:rPr>
              <a:t> Problem</a:t>
            </a:r>
            <a:endParaRPr sz="1800">
              <a:latin typeface="Arial"/>
              <a:cs typeface="Arial"/>
            </a:endParaRPr>
          </a:p>
          <a:p>
            <a:pPr marL="238125" marR="209550" indent="-226060">
              <a:lnSpc>
                <a:spcPct val="100000"/>
              </a:lnSpc>
              <a:buChar char="•"/>
              <a:tabLst>
                <a:tab pos="238125" algn="l"/>
              </a:tabLst>
            </a:pPr>
            <a:r>
              <a:rPr sz="1800" dirty="0">
                <a:latin typeface="Arial"/>
                <a:cs typeface="Arial"/>
              </a:rPr>
              <a:t>e.g.</a:t>
            </a:r>
            <a:r>
              <a:rPr sz="1800" spc="-5" dirty="0">
                <a:latin typeface="Arial"/>
                <a:cs typeface="Arial"/>
              </a:rPr>
              <a:t> </a:t>
            </a:r>
            <a:r>
              <a:rPr sz="1800" dirty="0">
                <a:latin typeface="Arial"/>
                <a:cs typeface="Arial"/>
              </a:rPr>
              <a:t>Changing</a:t>
            </a:r>
            <a:r>
              <a:rPr sz="1800" spc="-15" dirty="0">
                <a:latin typeface="Arial"/>
                <a:cs typeface="Arial"/>
              </a:rPr>
              <a:t> </a:t>
            </a:r>
            <a:r>
              <a:rPr sz="1800" spc="-10" dirty="0">
                <a:latin typeface="Arial"/>
                <a:cs typeface="Arial"/>
              </a:rPr>
              <a:t>Prices </a:t>
            </a:r>
            <a:r>
              <a:rPr sz="1800" dirty="0">
                <a:latin typeface="Arial"/>
                <a:cs typeface="Arial"/>
              </a:rPr>
              <a:t>in</a:t>
            </a:r>
            <a:r>
              <a:rPr sz="1800" spc="-5" dirty="0">
                <a:latin typeface="Arial"/>
                <a:cs typeface="Arial"/>
              </a:rPr>
              <a:t> </a:t>
            </a:r>
            <a:r>
              <a:rPr sz="1800" dirty="0">
                <a:latin typeface="Arial"/>
                <a:cs typeface="Arial"/>
              </a:rPr>
              <a:t>Response</a:t>
            </a:r>
            <a:r>
              <a:rPr sz="1800" spc="-15" dirty="0">
                <a:latin typeface="Arial"/>
                <a:cs typeface="Arial"/>
              </a:rPr>
              <a:t> </a:t>
            </a:r>
            <a:r>
              <a:rPr sz="1800" dirty="0">
                <a:latin typeface="Arial"/>
                <a:cs typeface="Arial"/>
              </a:rPr>
              <a:t>to</a:t>
            </a:r>
            <a:r>
              <a:rPr sz="1800" spc="-5" dirty="0">
                <a:latin typeface="Arial"/>
                <a:cs typeface="Arial"/>
              </a:rPr>
              <a:t> </a:t>
            </a:r>
            <a:r>
              <a:rPr sz="1800" spc="-50" dirty="0">
                <a:latin typeface="Arial"/>
                <a:cs typeface="Arial"/>
              </a:rPr>
              <a:t>a </a:t>
            </a:r>
            <a:r>
              <a:rPr sz="1800" dirty="0">
                <a:latin typeface="Arial"/>
                <a:cs typeface="Arial"/>
              </a:rPr>
              <a:t>Competitor’s</a:t>
            </a:r>
            <a:r>
              <a:rPr sz="1800" spc="15" dirty="0">
                <a:latin typeface="Arial"/>
                <a:cs typeface="Arial"/>
              </a:rPr>
              <a:t> </a:t>
            </a:r>
            <a:r>
              <a:rPr sz="1800" spc="-20" dirty="0">
                <a:latin typeface="Arial"/>
                <a:cs typeface="Arial"/>
              </a:rPr>
              <a:t>Price </a:t>
            </a:r>
            <a:r>
              <a:rPr sz="1800" spc="-10" dirty="0">
                <a:latin typeface="Arial"/>
                <a:cs typeface="Arial"/>
              </a:rPr>
              <a:t>Change</a:t>
            </a:r>
            <a:endParaRPr sz="1800">
              <a:latin typeface="Arial"/>
              <a:cs typeface="Arial"/>
            </a:endParaRPr>
          </a:p>
        </p:txBody>
      </p:sp>
      <p:sp>
        <p:nvSpPr>
          <p:cNvPr id="21" name="object 21"/>
          <p:cNvSpPr txBox="1">
            <a:spLocks noGrp="1"/>
          </p:cNvSpPr>
          <p:nvPr>
            <p:ph type="sldNum" sz="quarter" idx="7"/>
          </p:nvPr>
        </p:nvSpPr>
        <p:spPr>
          <a:prstGeom prst="rect">
            <a:avLst/>
          </a:prstGeom>
        </p:spPr>
        <p:txBody>
          <a:bodyPr vert="horz" wrap="square" lIns="0" tIns="0" rIns="0" bIns="0" rtlCol="0">
            <a:spAutoFit/>
          </a:bodyPr>
          <a:lstStyle/>
          <a:p>
            <a:pPr marL="38735">
              <a:lnSpc>
                <a:spcPts val="1430"/>
              </a:lnSpc>
            </a:pPr>
            <a:fld id="{81D60167-4931-47E6-BA6A-407CBD079E47}" type="slidenum">
              <a:rPr spc="-25" dirty="0"/>
              <a:t>12</a:t>
            </a:fld>
            <a:endParaRPr spc="-25"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523" y="4572"/>
            <a:ext cx="9144000" cy="6858000"/>
          </a:xfrm>
          <a:prstGeom prst="rect">
            <a:avLst/>
          </a:prstGeom>
        </p:spPr>
      </p:pic>
      <p:sp>
        <p:nvSpPr>
          <p:cNvPr id="3" name="object 3"/>
          <p:cNvSpPr txBox="1">
            <a:spLocks noGrp="1"/>
          </p:cNvSpPr>
          <p:nvPr>
            <p:ph type="title"/>
          </p:nvPr>
        </p:nvSpPr>
        <p:spPr>
          <a:xfrm>
            <a:off x="2312161" y="885698"/>
            <a:ext cx="4519930" cy="574040"/>
          </a:xfrm>
          <a:prstGeom prst="rect">
            <a:avLst/>
          </a:prstGeom>
        </p:spPr>
        <p:txBody>
          <a:bodyPr vert="horz" wrap="square" lIns="0" tIns="12700" rIns="0" bIns="0" rtlCol="0">
            <a:spAutoFit/>
          </a:bodyPr>
          <a:lstStyle/>
          <a:p>
            <a:pPr marL="12700">
              <a:lnSpc>
                <a:spcPct val="100000"/>
              </a:lnSpc>
              <a:spcBef>
                <a:spcPts val="100"/>
              </a:spcBef>
            </a:pPr>
            <a:r>
              <a:rPr sz="3600" dirty="0"/>
              <a:t>The</a:t>
            </a:r>
            <a:r>
              <a:rPr sz="3600" spc="-25" dirty="0"/>
              <a:t> </a:t>
            </a:r>
            <a:r>
              <a:rPr sz="3600" dirty="0"/>
              <a:t>New</a:t>
            </a:r>
            <a:r>
              <a:rPr sz="3600" spc="-20" dirty="0"/>
              <a:t> </a:t>
            </a:r>
            <a:r>
              <a:rPr sz="3600" dirty="0"/>
              <a:t>Coke</a:t>
            </a:r>
            <a:r>
              <a:rPr sz="3600" spc="-20" dirty="0"/>
              <a:t> </a:t>
            </a:r>
            <a:r>
              <a:rPr sz="3600" spc="-10" dirty="0"/>
              <a:t>Fiasco</a:t>
            </a:r>
            <a:endParaRPr sz="3600"/>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735">
              <a:lnSpc>
                <a:spcPts val="1430"/>
              </a:lnSpc>
            </a:pPr>
            <a:fld id="{81D60167-4931-47E6-BA6A-407CBD079E47}" type="slidenum">
              <a:rPr spc="-25" dirty="0"/>
              <a:t>13</a:t>
            </a:fld>
            <a:endParaRPr spc="-25" dirty="0"/>
          </a:p>
        </p:txBody>
      </p:sp>
      <p:sp>
        <p:nvSpPr>
          <p:cNvPr id="4" name="object 4"/>
          <p:cNvSpPr txBox="1"/>
          <p:nvPr/>
        </p:nvSpPr>
        <p:spPr>
          <a:xfrm>
            <a:off x="537463" y="1669033"/>
            <a:ext cx="7957184" cy="4524375"/>
          </a:xfrm>
          <a:prstGeom prst="rect">
            <a:avLst/>
          </a:prstGeom>
        </p:spPr>
        <p:txBody>
          <a:bodyPr vert="horz" wrap="square" lIns="0" tIns="53975" rIns="0" bIns="0" rtlCol="0">
            <a:spAutoFit/>
          </a:bodyPr>
          <a:lstStyle/>
          <a:p>
            <a:pPr marL="355600" marR="374015" indent="-342900">
              <a:lnSpc>
                <a:spcPts val="2590"/>
              </a:lnSpc>
              <a:spcBef>
                <a:spcPts val="425"/>
              </a:spcBef>
              <a:buChar char="•"/>
              <a:tabLst>
                <a:tab pos="355600" algn="l"/>
              </a:tabLst>
            </a:pPr>
            <a:r>
              <a:rPr sz="2400" dirty="0">
                <a:latin typeface="Arial"/>
                <a:cs typeface="Arial"/>
              </a:rPr>
              <a:t>Worried</a:t>
            </a:r>
            <a:r>
              <a:rPr sz="2400" spc="-85" dirty="0">
                <a:latin typeface="Arial"/>
                <a:cs typeface="Arial"/>
              </a:rPr>
              <a:t> </a:t>
            </a:r>
            <a:r>
              <a:rPr sz="2400" dirty="0">
                <a:latin typeface="Arial"/>
                <a:cs typeface="Arial"/>
              </a:rPr>
              <a:t>about</a:t>
            </a:r>
            <a:r>
              <a:rPr sz="2400" spc="-85" dirty="0">
                <a:latin typeface="Arial"/>
                <a:cs typeface="Arial"/>
              </a:rPr>
              <a:t> </a:t>
            </a:r>
            <a:r>
              <a:rPr sz="2400" dirty="0">
                <a:latin typeface="Arial"/>
                <a:cs typeface="Arial"/>
              </a:rPr>
              <a:t>“The</a:t>
            </a:r>
            <a:r>
              <a:rPr sz="2400" spc="-80" dirty="0">
                <a:latin typeface="Arial"/>
                <a:cs typeface="Arial"/>
              </a:rPr>
              <a:t> </a:t>
            </a:r>
            <a:r>
              <a:rPr sz="2400" dirty="0">
                <a:latin typeface="Arial"/>
                <a:cs typeface="Arial"/>
              </a:rPr>
              <a:t>Pepsi</a:t>
            </a:r>
            <a:r>
              <a:rPr sz="2400" spc="-85" dirty="0">
                <a:latin typeface="Arial"/>
                <a:cs typeface="Arial"/>
              </a:rPr>
              <a:t> </a:t>
            </a:r>
            <a:r>
              <a:rPr sz="2400" dirty="0">
                <a:latin typeface="Arial"/>
                <a:cs typeface="Arial"/>
              </a:rPr>
              <a:t>Challenge,”</a:t>
            </a:r>
            <a:r>
              <a:rPr sz="2400" spc="-80" dirty="0">
                <a:latin typeface="Arial"/>
                <a:cs typeface="Arial"/>
              </a:rPr>
              <a:t> </a:t>
            </a:r>
            <a:r>
              <a:rPr sz="2400" dirty="0">
                <a:latin typeface="Arial"/>
                <a:cs typeface="Arial"/>
              </a:rPr>
              <a:t>Coke</a:t>
            </a:r>
            <a:r>
              <a:rPr sz="2400" spc="-85" dirty="0">
                <a:latin typeface="Arial"/>
                <a:cs typeface="Arial"/>
              </a:rPr>
              <a:t> </a:t>
            </a:r>
            <a:r>
              <a:rPr sz="2400" spc="-10" dirty="0">
                <a:latin typeface="Arial"/>
                <a:cs typeface="Arial"/>
              </a:rPr>
              <a:t>conducts </a:t>
            </a:r>
            <a:r>
              <a:rPr sz="2400" dirty="0">
                <a:latin typeface="Arial"/>
                <a:cs typeface="Arial"/>
              </a:rPr>
              <a:t>blind</a:t>
            </a:r>
            <a:r>
              <a:rPr sz="2400" spc="-40" dirty="0">
                <a:latin typeface="Arial"/>
                <a:cs typeface="Arial"/>
              </a:rPr>
              <a:t> </a:t>
            </a:r>
            <a:r>
              <a:rPr sz="2400" dirty="0">
                <a:latin typeface="Arial"/>
                <a:cs typeface="Arial"/>
              </a:rPr>
              <a:t>taste</a:t>
            </a:r>
            <a:r>
              <a:rPr sz="2400" spc="-55" dirty="0">
                <a:latin typeface="Arial"/>
                <a:cs typeface="Arial"/>
              </a:rPr>
              <a:t> </a:t>
            </a:r>
            <a:r>
              <a:rPr sz="2400" dirty="0">
                <a:latin typeface="Arial"/>
                <a:cs typeface="Arial"/>
              </a:rPr>
              <a:t>tests</a:t>
            </a:r>
            <a:r>
              <a:rPr sz="2400" spc="-55" dirty="0">
                <a:latin typeface="Arial"/>
                <a:cs typeface="Arial"/>
              </a:rPr>
              <a:t> </a:t>
            </a:r>
            <a:r>
              <a:rPr sz="2400" dirty="0">
                <a:latin typeface="Arial"/>
                <a:cs typeface="Arial"/>
              </a:rPr>
              <a:t>on</a:t>
            </a:r>
            <a:r>
              <a:rPr sz="2400" spc="-55" dirty="0">
                <a:latin typeface="Arial"/>
                <a:cs typeface="Arial"/>
              </a:rPr>
              <a:t> </a:t>
            </a:r>
            <a:r>
              <a:rPr sz="2400" dirty="0">
                <a:latin typeface="Arial"/>
                <a:cs typeface="Arial"/>
              </a:rPr>
              <a:t>200,000</a:t>
            </a:r>
            <a:r>
              <a:rPr sz="2400" spc="-35" dirty="0">
                <a:latin typeface="Arial"/>
                <a:cs typeface="Arial"/>
              </a:rPr>
              <a:t> </a:t>
            </a:r>
            <a:r>
              <a:rPr sz="2400" dirty="0">
                <a:latin typeface="Arial"/>
                <a:cs typeface="Arial"/>
              </a:rPr>
              <a:t>consumers,</a:t>
            </a:r>
            <a:r>
              <a:rPr sz="2400" spc="-35" dirty="0">
                <a:latin typeface="Arial"/>
                <a:cs typeface="Arial"/>
              </a:rPr>
              <a:t> </a:t>
            </a:r>
            <a:r>
              <a:rPr sz="2400" dirty="0">
                <a:latin typeface="Arial"/>
                <a:cs typeface="Arial"/>
              </a:rPr>
              <a:t>at</a:t>
            </a:r>
            <a:r>
              <a:rPr sz="2400" spc="-60" dirty="0">
                <a:latin typeface="Arial"/>
                <a:cs typeface="Arial"/>
              </a:rPr>
              <a:t> </a:t>
            </a:r>
            <a:r>
              <a:rPr sz="2400" dirty="0">
                <a:latin typeface="Arial"/>
                <a:cs typeface="Arial"/>
              </a:rPr>
              <a:t>a</a:t>
            </a:r>
            <a:r>
              <a:rPr sz="2400" spc="-55" dirty="0">
                <a:latin typeface="Arial"/>
                <a:cs typeface="Arial"/>
              </a:rPr>
              <a:t> </a:t>
            </a:r>
            <a:r>
              <a:rPr sz="2400" dirty="0">
                <a:latin typeface="Arial"/>
                <a:cs typeface="Arial"/>
              </a:rPr>
              <a:t>cost</a:t>
            </a:r>
            <a:r>
              <a:rPr sz="2400" spc="-55" dirty="0">
                <a:latin typeface="Arial"/>
                <a:cs typeface="Arial"/>
              </a:rPr>
              <a:t> </a:t>
            </a:r>
            <a:r>
              <a:rPr sz="2400" spc="-25" dirty="0">
                <a:latin typeface="Arial"/>
                <a:cs typeface="Arial"/>
              </a:rPr>
              <a:t>of</a:t>
            </a:r>
            <a:endParaRPr sz="2400">
              <a:latin typeface="Arial"/>
              <a:cs typeface="Arial"/>
            </a:endParaRPr>
          </a:p>
          <a:p>
            <a:pPr marL="349250">
              <a:lnSpc>
                <a:spcPct val="100000"/>
              </a:lnSpc>
              <a:spcBef>
                <a:spcPts val="254"/>
              </a:spcBef>
            </a:pPr>
            <a:r>
              <a:rPr sz="2400" dirty="0">
                <a:latin typeface="Arial"/>
                <a:cs typeface="Arial"/>
              </a:rPr>
              <a:t>$4</a:t>
            </a:r>
            <a:r>
              <a:rPr sz="2400" spc="-40" dirty="0">
                <a:latin typeface="Arial"/>
                <a:cs typeface="Arial"/>
              </a:rPr>
              <a:t> </a:t>
            </a:r>
            <a:r>
              <a:rPr sz="2400" dirty="0">
                <a:latin typeface="Arial"/>
                <a:cs typeface="Arial"/>
              </a:rPr>
              <a:t>mil.</a:t>
            </a:r>
            <a:r>
              <a:rPr sz="2400" spc="-35" dirty="0">
                <a:latin typeface="Arial"/>
                <a:cs typeface="Arial"/>
              </a:rPr>
              <a:t> </a:t>
            </a:r>
            <a:r>
              <a:rPr sz="2400" dirty="0">
                <a:latin typeface="Arial"/>
                <a:cs typeface="Arial"/>
              </a:rPr>
              <a:t>in</a:t>
            </a:r>
            <a:r>
              <a:rPr sz="2400" spc="-35" dirty="0">
                <a:latin typeface="Arial"/>
                <a:cs typeface="Arial"/>
              </a:rPr>
              <a:t> </a:t>
            </a:r>
            <a:r>
              <a:rPr sz="2400" spc="-10" dirty="0">
                <a:latin typeface="Arial"/>
                <a:cs typeface="Arial"/>
              </a:rPr>
              <a:t>1984.</a:t>
            </a:r>
            <a:endParaRPr sz="2400">
              <a:latin typeface="Arial"/>
              <a:cs typeface="Arial"/>
            </a:endParaRPr>
          </a:p>
          <a:p>
            <a:pPr>
              <a:lnSpc>
                <a:spcPct val="100000"/>
              </a:lnSpc>
              <a:spcBef>
                <a:spcPts val="1019"/>
              </a:spcBef>
            </a:pPr>
            <a:endParaRPr sz="2400">
              <a:latin typeface="Arial"/>
              <a:cs typeface="Arial"/>
            </a:endParaRPr>
          </a:p>
          <a:p>
            <a:pPr marL="355600" marR="5080" indent="-342900">
              <a:lnSpc>
                <a:spcPts val="2590"/>
              </a:lnSpc>
              <a:spcBef>
                <a:spcPts val="5"/>
              </a:spcBef>
              <a:buChar char="•"/>
              <a:tabLst>
                <a:tab pos="355600" algn="l"/>
              </a:tabLst>
            </a:pPr>
            <a:r>
              <a:rPr sz="2400" dirty="0">
                <a:latin typeface="Arial"/>
                <a:cs typeface="Arial"/>
              </a:rPr>
              <a:t>These</a:t>
            </a:r>
            <a:r>
              <a:rPr sz="2400" spc="-70" dirty="0">
                <a:latin typeface="Arial"/>
                <a:cs typeface="Arial"/>
              </a:rPr>
              <a:t> </a:t>
            </a:r>
            <a:r>
              <a:rPr sz="2400" dirty="0">
                <a:latin typeface="Arial"/>
                <a:cs typeface="Arial"/>
              </a:rPr>
              <a:t>taste</a:t>
            </a:r>
            <a:r>
              <a:rPr sz="2400" spc="-65" dirty="0">
                <a:latin typeface="Arial"/>
                <a:cs typeface="Arial"/>
              </a:rPr>
              <a:t> </a:t>
            </a:r>
            <a:r>
              <a:rPr sz="2400" dirty="0">
                <a:latin typeface="Arial"/>
                <a:cs typeface="Arial"/>
              </a:rPr>
              <a:t>tests</a:t>
            </a:r>
            <a:r>
              <a:rPr sz="2400" spc="-65" dirty="0">
                <a:latin typeface="Arial"/>
                <a:cs typeface="Arial"/>
              </a:rPr>
              <a:t> </a:t>
            </a:r>
            <a:r>
              <a:rPr sz="2400" dirty="0">
                <a:latin typeface="Arial"/>
                <a:cs typeface="Arial"/>
              </a:rPr>
              <a:t>reveal</a:t>
            </a:r>
            <a:r>
              <a:rPr sz="2400" spc="-45" dirty="0">
                <a:latin typeface="Arial"/>
                <a:cs typeface="Arial"/>
              </a:rPr>
              <a:t> </a:t>
            </a:r>
            <a:r>
              <a:rPr sz="2400" dirty="0">
                <a:latin typeface="Arial"/>
                <a:cs typeface="Arial"/>
              </a:rPr>
              <a:t>that</a:t>
            </a:r>
            <a:r>
              <a:rPr sz="2400" spc="-65" dirty="0">
                <a:latin typeface="Arial"/>
                <a:cs typeface="Arial"/>
              </a:rPr>
              <a:t> </a:t>
            </a:r>
            <a:r>
              <a:rPr sz="2400" dirty="0">
                <a:latin typeface="Arial"/>
                <a:cs typeface="Arial"/>
              </a:rPr>
              <a:t>consumers</a:t>
            </a:r>
            <a:r>
              <a:rPr sz="2400" spc="-45" dirty="0">
                <a:latin typeface="Arial"/>
                <a:cs typeface="Arial"/>
              </a:rPr>
              <a:t> </a:t>
            </a:r>
            <a:r>
              <a:rPr sz="2400" spc="-10" dirty="0">
                <a:latin typeface="Arial"/>
                <a:cs typeface="Arial"/>
              </a:rPr>
              <a:t>overwhelmingly </a:t>
            </a:r>
            <a:r>
              <a:rPr sz="2400" dirty="0">
                <a:latin typeface="Arial"/>
                <a:cs typeface="Arial"/>
              </a:rPr>
              <a:t>prefer</a:t>
            </a:r>
            <a:r>
              <a:rPr sz="2400" spc="-50" dirty="0">
                <a:latin typeface="Arial"/>
                <a:cs typeface="Arial"/>
              </a:rPr>
              <a:t> </a:t>
            </a:r>
            <a:r>
              <a:rPr sz="2400" dirty="0">
                <a:latin typeface="Arial"/>
                <a:cs typeface="Arial"/>
              </a:rPr>
              <a:t>its</a:t>
            </a:r>
            <a:r>
              <a:rPr sz="2400" spc="-50" dirty="0">
                <a:latin typeface="Arial"/>
                <a:cs typeface="Arial"/>
              </a:rPr>
              <a:t> </a:t>
            </a:r>
            <a:r>
              <a:rPr sz="2400" dirty="0">
                <a:latin typeface="Arial"/>
                <a:cs typeface="Arial"/>
              </a:rPr>
              <a:t>new</a:t>
            </a:r>
            <a:r>
              <a:rPr sz="2400" spc="-50" dirty="0">
                <a:latin typeface="Arial"/>
                <a:cs typeface="Arial"/>
              </a:rPr>
              <a:t> </a:t>
            </a:r>
            <a:r>
              <a:rPr sz="2400" dirty="0">
                <a:latin typeface="Arial"/>
                <a:cs typeface="Arial"/>
              </a:rPr>
              <a:t>formula</a:t>
            </a:r>
            <a:r>
              <a:rPr sz="2400" spc="-50" dirty="0">
                <a:latin typeface="Arial"/>
                <a:cs typeface="Arial"/>
              </a:rPr>
              <a:t> </a:t>
            </a:r>
            <a:r>
              <a:rPr sz="2400" dirty="0">
                <a:latin typeface="Arial"/>
                <a:cs typeface="Arial"/>
              </a:rPr>
              <a:t>to</a:t>
            </a:r>
            <a:r>
              <a:rPr sz="2400" spc="-50" dirty="0">
                <a:latin typeface="Arial"/>
                <a:cs typeface="Arial"/>
              </a:rPr>
              <a:t> </a:t>
            </a:r>
            <a:r>
              <a:rPr sz="2400" dirty="0">
                <a:latin typeface="Arial"/>
                <a:cs typeface="Arial"/>
              </a:rPr>
              <a:t>both</a:t>
            </a:r>
            <a:r>
              <a:rPr sz="2400" spc="-50" dirty="0">
                <a:latin typeface="Arial"/>
                <a:cs typeface="Arial"/>
              </a:rPr>
              <a:t> </a:t>
            </a:r>
            <a:r>
              <a:rPr sz="2400" dirty="0">
                <a:latin typeface="Arial"/>
                <a:cs typeface="Arial"/>
              </a:rPr>
              <a:t>its</a:t>
            </a:r>
            <a:r>
              <a:rPr sz="2400" spc="-60" dirty="0">
                <a:latin typeface="Arial"/>
                <a:cs typeface="Arial"/>
              </a:rPr>
              <a:t> </a:t>
            </a:r>
            <a:r>
              <a:rPr sz="2400" dirty="0">
                <a:latin typeface="Arial"/>
                <a:cs typeface="Arial"/>
              </a:rPr>
              <a:t>old</a:t>
            </a:r>
            <a:r>
              <a:rPr sz="2400" spc="-50" dirty="0">
                <a:latin typeface="Arial"/>
                <a:cs typeface="Arial"/>
              </a:rPr>
              <a:t> </a:t>
            </a:r>
            <a:r>
              <a:rPr sz="2400" dirty="0">
                <a:latin typeface="Arial"/>
                <a:cs typeface="Arial"/>
              </a:rPr>
              <a:t>formula</a:t>
            </a:r>
            <a:r>
              <a:rPr sz="2400" spc="-50" dirty="0">
                <a:latin typeface="Arial"/>
                <a:cs typeface="Arial"/>
              </a:rPr>
              <a:t> </a:t>
            </a:r>
            <a:r>
              <a:rPr sz="2400" dirty="0">
                <a:latin typeface="Arial"/>
                <a:cs typeface="Arial"/>
              </a:rPr>
              <a:t>and</a:t>
            </a:r>
            <a:r>
              <a:rPr sz="2400" spc="-50" dirty="0">
                <a:latin typeface="Arial"/>
                <a:cs typeface="Arial"/>
              </a:rPr>
              <a:t> </a:t>
            </a:r>
            <a:r>
              <a:rPr sz="2400" spc="-10" dirty="0">
                <a:latin typeface="Arial"/>
                <a:cs typeface="Arial"/>
              </a:rPr>
              <a:t>Pepsi!</a:t>
            </a:r>
            <a:endParaRPr sz="2400">
              <a:latin typeface="Arial"/>
              <a:cs typeface="Arial"/>
            </a:endParaRPr>
          </a:p>
          <a:p>
            <a:pPr>
              <a:lnSpc>
                <a:spcPct val="100000"/>
              </a:lnSpc>
              <a:spcBef>
                <a:spcPts val="985"/>
              </a:spcBef>
              <a:buFont typeface="Arial"/>
              <a:buChar char="•"/>
            </a:pPr>
            <a:endParaRPr sz="2400">
              <a:latin typeface="Arial"/>
              <a:cs typeface="Arial"/>
            </a:endParaRPr>
          </a:p>
          <a:p>
            <a:pPr marL="355600" marR="188595" indent="-342900">
              <a:lnSpc>
                <a:spcPts val="2590"/>
              </a:lnSpc>
              <a:buChar char="•"/>
              <a:tabLst>
                <a:tab pos="355600" algn="l"/>
              </a:tabLst>
            </a:pPr>
            <a:r>
              <a:rPr sz="2400" dirty="0">
                <a:latin typeface="Arial"/>
                <a:cs typeface="Arial"/>
              </a:rPr>
              <a:t>Coke</a:t>
            </a:r>
            <a:r>
              <a:rPr sz="2400" spc="-70" dirty="0">
                <a:latin typeface="Arial"/>
                <a:cs typeface="Arial"/>
              </a:rPr>
              <a:t> </a:t>
            </a:r>
            <a:r>
              <a:rPr sz="2400" dirty="0">
                <a:latin typeface="Arial"/>
                <a:cs typeface="Arial"/>
              </a:rPr>
              <a:t>retires</a:t>
            </a:r>
            <a:r>
              <a:rPr sz="2400" spc="-65" dirty="0">
                <a:latin typeface="Arial"/>
                <a:cs typeface="Arial"/>
              </a:rPr>
              <a:t> </a:t>
            </a:r>
            <a:r>
              <a:rPr sz="2400" dirty="0">
                <a:latin typeface="Arial"/>
                <a:cs typeface="Arial"/>
              </a:rPr>
              <a:t>its</a:t>
            </a:r>
            <a:r>
              <a:rPr sz="2400" spc="-80" dirty="0">
                <a:latin typeface="Arial"/>
                <a:cs typeface="Arial"/>
              </a:rPr>
              <a:t> </a:t>
            </a:r>
            <a:r>
              <a:rPr sz="2400" dirty="0">
                <a:latin typeface="Arial"/>
                <a:cs typeface="Arial"/>
              </a:rPr>
              <a:t>old</a:t>
            </a:r>
            <a:r>
              <a:rPr sz="2400" spc="-65" dirty="0">
                <a:latin typeface="Arial"/>
                <a:cs typeface="Arial"/>
              </a:rPr>
              <a:t> </a:t>
            </a:r>
            <a:r>
              <a:rPr sz="2400" dirty="0">
                <a:latin typeface="Arial"/>
                <a:cs typeface="Arial"/>
              </a:rPr>
              <a:t>formula</a:t>
            </a:r>
            <a:r>
              <a:rPr sz="2400" spc="-70" dirty="0">
                <a:latin typeface="Arial"/>
                <a:cs typeface="Arial"/>
              </a:rPr>
              <a:t> </a:t>
            </a:r>
            <a:r>
              <a:rPr sz="2400" dirty="0">
                <a:latin typeface="Arial"/>
                <a:cs typeface="Arial"/>
              </a:rPr>
              <a:t>and</a:t>
            </a:r>
            <a:r>
              <a:rPr sz="2400" spc="-65" dirty="0">
                <a:latin typeface="Arial"/>
                <a:cs typeface="Arial"/>
              </a:rPr>
              <a:t> </a:t>
            </a:r>
            <a:r>
              <a:rPr sz="2400" dirty="0">
                <a:latin typeface="Arial"/>
                <a:cs typeface="Arial"/>
              </a:rPr>
              <a:t>introduces</a:t>
            </a:r>
            <a:r>
              <a:rPr sz="2400" spc="-65" dirty="0">
                <a:latin typeface="Arial"/>
                <a:cs typeface="Arial"/>
              </a:rPr>
              <a:t> </a:t>
            </a:r>
            <a:r>
              <a:rPr sz="2400" dirty="0">
                <a:latin typeface="Arial"/>
                <a:cs typeface="Arial"/>
              </a:rPr>
              <a:t>“New</a:t>
            </a:r>
            <a:r>
              <a:rPr sz="2400" spc="-65" dirty="0">
                <a:latin typeface="Arial"/>
                <a:cs typeface="Arial"/>
              </a:rPr>
              <a:t> </a:t>
            </a:r>
            <a:r>
              <a:rPr sz="2400" spc="-10" dirty="0">
                <a:latin typeface="Arial"/>
                <a:cs typeface="Arial"/>
              </a:rPr>
              <a:t>Coke” </a:t>
            </a:r>
            <a:r>
              <a:rPr sz="2400" dirty="0">
                <a:latin typeface="Arial"/>
                <a:cs typeface="Arial"/>
              </a:rPr>
              <a:t>in</a:t>
            </a:r>
            <a:r>
              <a:rPr sz="2400" spc="-25" dirty="0">
                <a:latin typeface="Arial"/>
                <a:cs typeface="Arial"/>
              </a:rPr>
              <a:t> </a:t>
            </a:r>
            <a:r>
              <a:rPr sz="2400" spc="-10" dirty="0">
                <a:latin typeface="Arial"/>
                <a:cs typeface="Arial"/>
              </a:rPr>
              <a:t>1985.</a:t>
            </a:r>
            <a:endParaRPr sz="2400">
              <a:latin typeface="Arial"/>
              <a:cs typeface="Arial"/>
            </a:endParaRPr>
          </a:p>
          <a:p>
            <a:pPr>
              <a:lnSpc>
                <a:spcPct val="100000"/>
              </a:lnSpc>
              <a:spcBef>
                <a:spcPts val="990"/>
              </a:spcBef>
              <a:buFont typeface="Arial"/>
              <a:buChar char="•"/>
            </a:pPr>
            <a:endParaRPr sz="2400">
              <a:latin typeface="Arial"/>
              <a:cs typeface="Arial"/>
            </a:endParaRPr>
          </a:p>
          <a:p>
            <a:pPr marL="355600" marR="86360" indent="-342900">
              <a:lnSpc>
                <a:spcPts val="2590"/>
              </a:lnSpc>
              <a:buChar char="•"/>
              <a:tabLst>
                <a:tab pos="355600" algn="l"/>
              </a:tabLst>
            </a:pPr>
            <a:r>
              <a:rPr sz="2400" dirty="0">
                <a:latin typeface="Arial"/>
                <a:cs typeface="Arial"/>
              </a:rPr>
              <a:t>“New</a:t>
            </a:r>
            <a:r>
              <a:rPr sz="2400" spc="-70" dirty="0">
                <a:latin typeface="Arial"/>
                <a:cs typeface="Arial"/>
              </a:rPr>
              <a:t> </a:t>
            </a:r>
            <a:r>
              <a:rPr sz="2400" dirty="0">
                <a:latin typeface="Arial"/>
                <a:cs typeface="Arial"/>
              </a:rPr>
              <a:t>Coke”</a:t>
            </a:r>
            <a:r>
              <a:rPr sz="2400" spc="-70" dirty="0">
                <a:latin typeface="Arial"/>
                <a:cs typeface="Arial"/>
              </a:rPr>
              <a:t> </a:t>
            </a:r>
            <a:r>
              <a:rPr sz="2400" dirty="0">
                <a:latin typeface="Arial"/>
                <a:cs typeface="Arial"/>
              </a:rPr>
              <a:t>is</a:t>
            </a:r>
            <a:r>
              <a:rPr sz="2400" spc="-70" dirty="0">
                <a:latin typeface="Arial"/>
                <a:cs typeface="Arial"/>
              </a:rPr>
              <a:t> </a:t>
            </a:r>
            <a:r>
              <a:rPr sz="2400" dirty="0">
                <a:latin typeface="Arial"/>
                <a:cs typeface="Arial"/>
              </a:rPr>
              <a:t>a</a:t>
            </a:r>
            <a:r>
              <a:rPr sz="2400" spc="-70" dirty="0">
                <a:latin typeface="Arial"/>
                <a:cs typeface="Arial"/>
              </a:rPr>
              <a:t> </a:t>
            </a:r>
            <a:r>
              <a:rPr sz="2400" dirty="0">
                <a:latin typeface="Arial"/>
                <a:cs typeface="Arial"/>
              </a:rPr>
              <a:t>big</a:t>
            </a:r>
            <a:r>
              <a:rPr sz="2400" spc="-70" dirty="0">
                <a:latin typeface="Arial"/>
                <a:cs typeface="Arial"/>
              </a:rPr>
              <a:t> </a:t>
            </a:r>
            <a:r>
              <a:rPr sz="2400" dirty="0">
                <a:latin typeface="Arial"/>
                <a:cs typeface="Arial"/>
              </a:rPr>
              <a:t>flop,</a:t>
            </a:r>
            <a:r>
              <a:rPr sz="2400" spc="-70" dirty="0">
                <a:latin typeface="Arial"/>
                <a:cs typeface="Arial"/>
              </a:rPr>
              <a:t> </a:t>
            </a:r>
            <a:r>
              <a:rPr sz="2400" dirty="0">
                <a:latin typeface="Arial"/>
                <a:cs typeface="Arial"/>
              </a:rPr>
              <a:t>with</a:t>
            </a:r>
            <a:r>
              <a:rPr sz="2400" spc="-65" dirty="0">
                <a:latin typeface="Arial"/>
                <a:cs typeface="Arial"/>
              </a:rPr>
              <a:t> </a:t>
            </a:r>
            <a:r>
              <a:rPr sz="2400" dirty="0">
                <a:latin typeface="Arial"/>
                <a:cs typeface="Arial"/>
              </a:rPr>
              <a:t>consumers</a:t>
            </a:r>
            <a:r>
              <a:rPr sz="2400" spc="-70" dirty="0">
                <a:latin typeface="Arial"/>
                <a:cs typeface="Arial"/>
              </a:rPr>
              <a:t> </a:t>
            </a:r>
            <a:r>
              <a:rPr sz="2400" dirty="0">
                <a:latin typeface="Arial"/>
                <a:cs typeface="Arial"/>
              </a:rPr>
              <a:t>boycotting</a:t>
            </a:r>
            <a:r>
              <a:rPr sz="2400" spc="-70" dirty="0">
                <a:latin typeface="Arial"/>
                <a:cs typeface="Arial"/>
              </a:rPr>
              <a:t> </a:t>
            </a:r>
            <a:r>
              <a:rPr sz="2400" spc="-25" dirty="0">
                <a:latin typeface="Arial"/>
                <a:cs typeface="Arial"/>
              </a:rPr>
              <a:t>the </a:t>
            </a:r>
            <a:r>
              <a:rPr sz="2400" dirty="0">
                <a:latin typeface="Arial"/>
                <a:cs typeface="Arial"/>
              </a:rPr>
              <a:t>product</a:t>
            </a:r>
            <a:r>
              <a:rPr sz="2400" spc="-80" dirty="0">
                <a:latin typeface="Arial"/>
                <a:cs typeface="Arial"/>
              </a:rPr>
              <a:t> </a:t>
            </a:r>
            <a:r>
              <a:rPr sz="2400" dirty="0">
                <a:latin typeface="Arial"/>
                <a:cs typeface="Arial"/>
              </a:rPr>
              <a:t>and</a:t>
            </a:r>
            <a:r>
              <a:rPr sz="2400" spc="-75" dirty="0">
                <a:latin typeface="Arial"/>
                <a:cs typeface="Arial"/>
              </a:rPr>
              <a:t> </a:t>
            </a:r>
            <a:r>
              <a:rPr sz="2400" dirty="0">
                <a:latin typeface="Arial"/>
                <a:cs typeface="Arial"/>
              </a:rPr>
              <a:t>crying</a:t>
            </a:r>
            <a:r>
              <a:rPr sz="2400" spc="-75" dirty="0">
                <a:latin typeface="Arial"/>
                <a:cs typeface="Arial"/>
              </a:rPr>
              <a:t> </a:t>
            </a:r>
            <a:r>
              <a:rPr sz="2400" dirty="0">
                <a:latin typeface="Arial"/>
                <a:cs typeface="Arial"/>
              </a:rPr>
              <a:t>bloody</a:t>
            </a:r>
            <a:r>
              <a:rPr sz="2400" spc="-80" dirty="0">
                <a:latin typeface="Arial"/>
                <a:cs typeface="Arial"/>
              </a:rPr>
              <a:t> </a:t>
            </a:r>
            <a:r>
              <a:rPr sz="2400" spc="-10" dirty="0">
                <a:latin typeface="Arial"/>
                <a:cs typeface="Arial"/>
              </a:rPr>
              <a:t>murder!</a:t>
            </a:r>
            <a:endParaRPr sz="2400">
              <a:latin typeface="Arial"/>
              <a:cs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523" y="4572"/>
            <a:ext cx="9144000" cy="6858000"/>
          </a:xfrm>
          <a:prstGeom prst="rect">
            <a:avLst/>
          </a:prstGeom>
        </p:spPr>
      </p:pic>
      <p:sp>
        <p:nvSpPr>
          <p:cNvPr id="3" name="object 3"/>
          <p:cNvSpPr txBox="1">
            <a:spLocks noGrp="1"/>
          </p:cNvSpPr>
          <p:nvPr>
            <p:ph type="title"/>
          </p:nvPr>
        </p:nvSpPr>
        <p:spPr>
          <a:xfrm>
            <a:off x="2667253" y="885698"/>
            <a:ext cx="3813175" cy="574040"/>
          </a:xfrm>
          <a:prstGeom prst="rect">
            <a:avLst/>
          </a:prstGeom>
        </p:spPr>
        <p:txBody>
          <a:bodyPr vert="horz" wrap="square" lIns="0" tIns="12700" rIns="0" bIns="0" rtlCol="0">
            <a:spAutoFit/>
          </a:bodyPr>
          <a:lstStyle/>
          <a:p>
            <a:pPr marL="12700">
              <a:lnSpc>
                <a:spcPct val="100000"/>
              </a:lnSpc>
              <a:spcBef>
                <a:spcPts val="100"/>
              </a:spcBef>
            </a:pPr>
            <a:r>
              <a:rPr sz="3600" dirty="0"/>
              <a:t>What</a:t>
            </a:r>
            <a:r>
              <a:rPr sz="3600" spc="-5" dirty="0"/>
              <a:t> </a:t>
            </a:r>
            <a:r>
              <a:rPr sz="3600" dirty="0"/>
              <a:t>went</a:t>
            </a:r>
            <a:r>
              <a:rPr sz="3600" spc="-5" dirty="0"/>
              <a:t> </a:t>
            </a:r>
            <a:r>
              <a:rPr sz="3600" spc="-10" dirty="0"/>
              <a:t>wrong?</a:t>
            </a:r>
            <a:endParaRPr sz="3600"/>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735">
              <a:lnSpc>
                <a:spcPts val="1430"/>
              </a:lnSpc>
            </a:pPr>
            <a:fld id="{81D60167-4931-47E6-BA6A-407CBD079E47}" type="slidenum">
              <a:rPr spc="-25" dirty="0"/>
              <a:t>14</a:t>
            </a:fld>
            <a:endParaRPr spc="-25" dirty="0"/>
          </a:p>
        </p:txBody>
      </p:sp>
      <p:sp>
        <p:nvSpPr>
          <p:cNvPr id="4" name="object 4"/>
          <p:cNvSpPr txBox="1"/>
          <p:nvPr/>
        </p:nvSpPr>
        <p:spPr>
          <a:xfrm>
            <a:off x="537463" y="1745233"/>
            <a:ext cx="7854950" cy="4122420"/>
          </a:xfrm>
          <a:prstGeom prst="rect">
            <a:avLst/>
          </a:prstGeom>
        </p:spPr>
        <p:txBody>
          <a:bodyPr vert="horz" wrap="square" lIns="0" tIns="53975" rIns="0" bIns="0" rtlCol="0">
            <a:spAutoFit/>
          </a:bodyPr>
          <a:lstStyle/>
          <a:p>
            <a:pPr marL="355600" marR="574675" indent="-342900">
              <a:lnSpc>
                <a:spcPts val="2590"/>
              </a:lnSpc>
              <a:spcBef>
                <a:spcPts val="425"/>
              </a:spcBef>
              <a:buChar char="•"/>
              <a:tabLst>
                <a:tab pos="355600" algn="l"/>
              </a:tabLst>
            </a:pPr>
            <a:r>
              <a:rPr sz="2400" dirty="0">
                <a:latin typeface="Arial"/>
                <a:cs typeface="Arial"/>
              </a:rPr>
              <a:t>Consumer</a:t>
            </a:r>
            <a:r>
              <a:rPr sz="2400" spc="-75" dirty="0">
                <a:latin typeface="Arial"/>
                <a:cs typeface="Arial"/>
              </a:rPr>
              <a:t> </a:t>
            </a:r>
            <a:r>
              <a:rPr sz="2400" dirty="0">
                <a:latin typeface="Arial"/>
                <a:cs typeface="Arial"/>
              </a:rPr>
              <a:t>preferences</a:t>
            </a:r>
            <a:r>
              <a:rPr sz="2400" spc="-70" dirty="0">
                <a:latin typeface="Arial"/>
                <a:cs typeface="Arial"/>
              </a:rPr>
              <a:t> </a:t>
            </a:r>
            <a:r>
              <a:rPr sz="2400" dirty="0">
                <a:latin typeface="Arial"/>
                <a:cs typeface="Arial"/>
              </a:rPr>
              <a:t>for</a:t>
            </a:r>
            <a:r>
              <a:rPr sz="2400" spc="-90" dirty="0">
                <a:latin typeface="Arial"/>
                <a:cs typeface="Arial"/>
              </a:rPr>
              <a:t> </a:t>
            </a:r>
            <a:r>
              <a:rPr sz="2400" dirty="0">
                <a:latin typeface="Arial"/>
                <a:cs typeface="Arial"/>
              </a:rPr>
              <a:t>Coke</a:t>
            </a:r>
            <a:r>
              <a:rPr sz="2400" spc="-70" dirty="0">
                <a:latin typeface="Arial"/>
                <a:cs typeface="Arial"/>
              </a:rPr>
              <a:t> </a:t>
            </a:r>
            <a:r>
              <a:rPr sz="2400" dirty="0">
                <a:latin typeface="Arial"/>
                <a:cs typeface="Arial"/>
              </a:rPr>
              <a:t>were</a:t>
            </a:r>
            <a:r>
              <a:rPr sz="2400" spc="-70" dirty="0">
                <a:latin typeface="Arial"/>
                <a:cs typeface="Arial"/>
              </a:rPr>
              <a:t> </a:t>
            </a:r>
            <a:r>
              <a:rPr sz="2400" dirty="0">
                <a:latin typeface="Arial"/>
                <a:cs typeface="Arial"/>
              </a:rPr>
              <a:t>not</a:t>
            </a:r>
            <a:r>
              <a:rPr sz="2400" spc="-85" dirty="0">
                <a:latin typeface="Arial"/>
                <a:cs typeface="Arial"/>
              </a:rPr>
              <a:t> </a:t>
            </a:r>
            <a:r>
              <a:rPr sz="2400" dirty="0">
                <a:latin typeface="Arial"/>
                <a:cs typeface="Arial"/>
              </a:rPr>
              <a:t>driven</a:t>
            </a:r>
            <a:r>
              <a:rPr sz="2400" spc="-70" dirty="0">
                <a:latin typeface="Arial"/>
                <a:cs typeface="Arial"/>
              </a:rPr>
              <a:t> </a:t>
            </a:r>
            <a:r>
              <a:rPr sz="2400" spc="-25" dirty="0">
                <a:latin typeface="Arial"/>
                <a:cs typeface="Arial"/>
              </a:rPr>
              <a:t>by </a:t>
            </a:r>
            <a:r>
              <a:rPr sz="2400" spc="-10" dirty="0">
                <a:latin typeface="Arial"/>
                <a:cs typeface="Arial"/>
              </a:rPr>
              <a:t>taste!</a:t>
            </a:r>
            <a:endParaRPr sz="2400">
              <a:latin typeface="Arial"/>
              <a:cs typeface="Arial"/>
            </a:endParaRPr>
          </a:p>
          <a:p>
            <a:pPr>
              <a:lnSpc>
                <a:spcPct val="100000"/>
              </a:lnSpc>
              <a:spcBef>
                <a:spcPts val="990"/>
              </a:spcBef>
              <a:buFont typeface="Arial"/>
              <a:buChar char="•"/>
            </a:pPr>
            <a:endParaRPr sz="2400">
              <a:latin typeface="Arial"/>
              <a:cs typeface="Arial"/>
            </a:endParaRPr>
          </a:p>
          <a:p>
            <a:pPr marL="355600" marR="1082675" indent="-342900">
              <a:lnSpc>
                <a:spcPts val="2590"/>
              </a:lnSpc>
              <a:buChar char="•"/>
              <a:tabLst>
                <a:tab pos="355600" algn="l"/>
              </a:tabLst>
            </a:pPr>
            <a:r>
              <a:rPr sz="2400" dirty="0">
                <a:latin typeface="Arial"/>
                <a:cs typeface="Arial"/>
              </a:rPr>
              <a:t>Consumer</a:t>
            </a:r>
            <a:r>
              <a:rPr sz="2400" spc="-80" dirty="0">
                <a:latin typeface="Arial"/>
                <a:cs typeface="Arial"/>
              </a:rPr>
              <a:t> </a:t>
            </a:r>
            <a:r>
              <a:rPr sz="2400" dirty="0">
                <a:latin typeface="Arial"/>
                <a:cs typeface="Arial"/>
              </a:rPr>
              <a:t>preferences</a:t>
            </a:r>
            <a:r>
              <a:rPr sz="2400" spc="-80" dirty="0">
                <a:latin typeface="Arial"/>
                <a:cs typeface="Arial"/>
              </a:rPr>
              <a:t> </a:t>
            </a:r>
            <a:r>
              <a:rPr sz="2400" dirty="0">
                <a:latin typeface="Arial"/>
                <a:cs typeface="Arial"/>
              </a:rPr>
              <a:t>for</a:t>
            </a:r>
            <a:r>
              <a:rPr sz="2400" spc="-95" dirty="0">
                <a:latin typeface="Arial"/>
                <a:cs typeface="Arial"/>
              </a:rPr>
              <a:t> </a:t>
            </a:r>
            <a:r>
              <a:rPr sz="2400" dirty="0">
                <a:latin typeface="Arial"/>
                <a:cs typeface="Arial"/>
              </a:rPr>
              <a:t>Coke</a:t>
            </a:r>
            <a:r>
              <a:rPr sz="2400" spc="-80" dirty="0">
                <a:latin typeface="Arial"/>
                <a:cs typeface="Arial"/>
              </a:rPr>
              <a:t> </a:t>
            </a:r>
            <a:r>
              <a:rPr sz="2400" dirty="0">
                <a:latin typeface="Arial"/>
                <a:cs typeface="Arial"/>
              </a:rPr>
              <a:t>were</a:t>
            </a:r>
            <a:r>
              <a:rPr sz="2400" spc="-75" dirty="0">
                <a:latin typeface="Arial"/>
                <a:cs typeface="Arial"/>
              </a:rPr>
              <a:t> </a:t>
            </a:r>
            <a:r>
              <a:rPr sz="2400" dirty="0">
                <a:latin typeface="Arial"/>
                <a:cs typeface="Arial"/>
              </a:rPr>
              <a:t>driven</a:t>
            </a:r>
            <a:r>
              <a:rPr sz="2400" spc="-80" dirty="0">
                <a:latin typeface="Arial"/>
                <a:cs typeface="Arial"/>
              </a:rPr>
              <a:t> </a:t>
            </a:r>
            <a:r>
              <a:rPr sz="2400" spc="-25" dirty="0">
                <a:latin typeface="Arial"/>
                <a:cs typeface="Arial"/>
              </a:rPr>
              <a:t>by </a:t>
            </a:r>
            <a:r>
              <a:rPr sz="2400" dirty="0">
                <a:latin typeface="Arial"/>
                <a:cs typeface="Arial"/>
              </a:rPr>
              <a:t>emotional</a:t>
            </a:r>
            <a:r>
              <a:rPr sz="2400" spc="-125" dirty="0">
                <a:latin typeface="Arial"/>
                <a:cs typeface="Arial"/>
              </a:rPr>
              <a:t> </a:t>
            </a:r>
            <a:r>
              <a:rPr sz="2400" spc="-10" dirty="0">
                <a:latin typeface="Arial"/>
                <a:cs typeface="Arial"/>
              </a:rPr>
              <a:t>factors.</a:t>
            </a:r>
            <a:endParaRPr sz="2400">
              <a:latin typeface="Arial"/>
              <a:cs typeface="Arial"/>
            </a:endParaRPr>
          </a:p>
          <a:p>
            <a:pPr>
              <a:lnSpc>
                <a:spcPct val="100000"/>
              </a:lnSpc>
              <a:spcBef>
                <a:spcPts val="985"/>
              </a:spcBef>
              <a:buFont typeface="Arial"/>
              <a:buChar char="•"/>
            </a:pPr>
            <a:endParaRPr sz="2400">
              <a:latin typeface="Arial"/>
              <a:cs typeface="Arial"/>
            </a:endParaRPr>
          </a:p>
          <a:p>
            <a:pPr marL="355600" marR="172085" indent="-342900">
              <a:lnSpc>
                <a:spcPts val="2590"/>
              </a:lnSpc>
              <a:spcBef>
                <a:spcPts val="5"/>
              </a:spcBef>
              <a:buChar char="•"/>
              <a:tabLst>
                <a:tab pos="355600" algn="l"/>
              </a:tabLst>
            </a:pPr>
            <a:r>
              <a:rPr sz="2400" dirty="0">
                <a:latin typeface="Arial"/>
                <a:cs typeface="Arial"/>
              </a:rPr>
              <a:t>Coke</a:t>
            </a:r>
            <a:r>
              <a:rPr sz="2400" spc="-70" dirty="0">
                <a:latin typeface="Arial"/>
                <a:cs typeface="Arial"/>
              </a:rPr>
              <a:t> </a:t>
            </a:r>
            <a:r>
              <a:rPr sz="2400" dirty="0">
                <a:latin typeface="Arial"/>
                <a:cs typeface="Arial"/>
              </a:rPr>
              <a:t>revived</a:t>
            </a:r>
            <a:r>
              <a:rPr sz="2400" spc="-65" dirty="0">
                <a:latin typeface="Arial"/>
                <a:cs typeface="Arial"/>
              </a:rPr>
              <a:t> </a:t>
            </a:r>
            <a:r>
              <a:rPr sz="2400" dirty="0">
                <a:latin typeface="Arial"/>
                <a:cs typeface="Arial"/>
              </a:rPr>
              <a:t>“Classic</a:t>
            </a:r>
            <a:r>
              <a:rPr sz="2400" spc="-65" dirty="0">
                <a:latin typeface="Arial"/>
                <a:cs typeface="Arial"/>
              </a:rPr>
              <a:t> </a:t>
            </a:r>
            <a:r>
              <a:rPr sz="2400" dirty="0">
                <a:latin typeface="Arial"/>
                <a:cs typeface="Arial"/>
              </a:rPr>
              <a:t>Coke”</a:t>
            </a:r>
            <a:r>
              <a:rPr sz="2400" spc="-65" dirty="0">
                <a:latin typeface="Arial"/>
                <a:cs typeface="Arial"/>
              </a:rPr>
              <a:t> </a:t>
            </a:r>
            <a:r>
              <a:rPr sz="2400" dirty="0">
                <a:latin typeface="Arial"/>
                <a:cs typeface="Arial"/>
              </a:rPr>
              <a:t>after</a:t>
            </a:r>
            <a:r>
              <a:rPr sz="2400" spc="-65" dirty="0">
                <a:latin typeface="Arial"/>
                <a:cs typeface="Arial"/>
              </a:rPr>
              <a:t> </a:t>
            </a:r>
            <a:r>
              <a:rPr sz="2400" dirty="0">
                <a:latin typeface="Arial"/>
                <a:cs typeface="Arial"/>
              </a:rPr>
              <a:t>3</a:t>
            </a:r>
            <a:r>
              <a:rPr sz="2400" spc="-65" dirty="0">
                <a:latin typeface="Arial"/>
                <a:cs typeface="Arial"/>
              </a:rPr>
              <a:t> </a:t>
            </a:r>
            <a:r>
              <a:rPr sz="2400" dirty="0">
                <a:latin typeface="Arial"/>
                <a:cs typeface="Arial"/>
              </a:rPr>
              <a:t>months</a:t>
            </a:r>
            <a:r>
              <a:rPr sz="2400" spc="-65" dirty="0">
                <a:latin typeface="Arial"/>
                <a:cs typeface="Arial"/>
              </a:rPr>
              <a:t> </a:t>
            </a:r>
            <a:r>
              <a:rPr sz="2400" dirty="0">
                <a:latin typeface="Arial"/>
                <a:cs typeface="Arial"/>
              </a:rPr>
              <a:t>and</a:t>
            </a:r>
            <a:r>
              <a:rPr sz="2400" spc="-70" dirty="0">
                <a:latin typeface="Arial"/>
                <a:cs typeface="Arial"/>
              </a:rPr>
              <a:t> </a:t>
            </a:r>
            <a:r>
              <a:rPr sz="2400" spc="-20" dirty="0">
                <a:latin typeface="Arial"/>
                <a:cs typeface="Arial"/>
              </a:rPr>
              <a:t>made </a:t>
            </a:r>
            <a:r>
              <a:rPr sz="2400" dirty="0">
                <a:latin typeface="Arial"/>
                <a:cs typeface="Arial"/>
              </a:rPr>
              <a:t>“New</a:t>
            </a:r>
            <a:r>
              <a:rPr sz="2400" spc="-55" dirty="0">
                <a:latin typeface="Arial"/>
                <a:cs typeface="Arial"/>
              </a:rPr>
              <a:t> </a:t>
            </a:r>
            <a:r>
              <a:rPr sz="2400" dirty="0">
                <a:latin typeface="Arial"/>
                <a:cs typeface="Arial"/>
              </a:rPr>
              <a:t>Coke”</a:t>
            </a:r>
            <a:r>
              <a:rPr sz="2400" spc="-50" dirty="0">
                <a:latin typeface="Arial"/>
                <a:cs typeface="Arial"/>
              </a:rPr>
              <a:t> </a:t>
            </a:r>
            <a:r>
              <a:rPr sz="2400" dirty="0">
                <a:latin typeface="Arial"/>
                <a:cs typeface="Arial"/>
              </a:rPr>
              <a:t>a</a:t>
            </a:r>
            <a:r>
              <a:rPr sz="2400" spc="-50" dirty="0">
                <a:latin typeface="Arial"/>
                <a:cs typeface="Arial"/>
              </a:rPr>
              <a:t> </a:t>
            </a:r>
            <a:r>
              <a:rPr sz="2400" dirty="0">
                <a:latin typeface="Arial"/>
                <a:cs typeface="Arial"/>
              </a:rPr>
              <a:t>line</a:t>
            </a:r>
            <a:r>
              <a:rPr sz="2400" spc="-50" dirty="0">
                <a:latin typeface="Arial"/>
                <a:cs typeface="Arial"/>
              </a:rPr>
              <a:t> </a:t>
            </a:r>
            <a:r>
              <a:rPr sz="2400" spc="-10" dirty="0">
                <a:latin typeface="Arial"/>
                <a:cs typeface="Arial"/>
              </a:rPr>
              <a:t>extension.</a:t>
            </a:r>
            <a:endParaRPr sz="2400">
              <a:latin typeface="Arial"/>
              <a:cs typeface="Arial"/>
            </a:endParaRPr>
          </a:p>
          <a:p>
            <a:pPr>
              <a:lnSpc>
                <a:spcPct val="100000"/>
              </a:lnSpc>
              <a:spcBef>
                <a:spcPts val="985"/>
              </a:spcBef>
              <a:buFont typeface="Arial"/>
              <a:buChar char="•"/>
            </a:pPr>
            <a:endParaRPr sz="2400">
              <a:latin typeface="Arial"/>
              <a:cs typeface="Arial"/>
            </a:endParaRPr>
          </a:p>
          <a:p>
            <a:pPr marL="355600" marR="5080" indent="-342900">
              <a:lnSpc>
                <a:spcPts val="2590"/>
              </a:lnSpc>
              <a:buChar char="•"/>
              <a:tabLst>
                <a:tab pos="355600" algn="l"/>
              </a:tabLst>
            </a:pPr>
            <a:r>
              <a:rPr sz="2400" dirty="0">
                <a:latin typeface="Arial"/>
                <a:cs typeface="Arial"/>
              </a:rPr>
              <a:t>Now,</a:t>
            </a:r>
            <a:r>
              <a:rPr sz="2400" spc="-85" dirty="0">
                <a:latin typeface="Arial"/>
                <a:cs typeface="Arial"/>
              </a:rPr>
              <a:t> </a:t>
            </a:r>
            <a:r>
              <a:rPr sz="2400" dirty="0">
                <a:latin typeface="Arial"/>
                <a:cs typeface="Arial"/>
              </a:rPr>
              <a:t>“brand</a:t>
            </a:r>
            <a:r>
              <a:rPr sz="2400" spc="-65" dirty="0">
                <a:latin typeface="Arial"/>
                <a:cs typeface="Arial"/>
              </a:rPr>
              <a:t> </a:t>
            </a:r>
            <a:r>
              <a:rPr sz="2400" dirty="0">
                <a:latin typeface="Arial"/>
                <a:cs typeface="Arial"/>
              </a:rPr>
              <a:t>cluster</a:t>
            </a:r>
            <a:r>
              <a:rPr sz="2400" spc="-85" dirty="0">
                <a:latin typeface="Arial"/>
                <a:cs typeface="Arial"/>
              </a:rPr>
              <a:t> </a:t>
            </a:r>
            <a:r>
              <a:rPr sz="2400" dirty="0">
                <a:latin typeface="Arial"/>
                <a:cs typeface="Arial"/>
              </a:rPr>
              <a:t>loyalty”</a:t>
            </a:r>
            <a:r>
              <a:rPr sz="2400" spc="-80" dirty="0">
                <a:latin typeface="Arial"/>
                <a:cs typeface="Arial"/>
              </a:rPr>
              <a:t> </a:t>
            </a:r>
            <a:r>
              <a:rPr sz="2400" dirty="0">
                <a:latin typeface="Arial"/>
                <a:cs typeface="Arial"/>
              </a:rPr>
              <a:t>drives</a:t>
            </a:r>
            <a:r>
              <a:rPr sz="2400" spc="-80" dirty="0">
                <a:latin typeface="Arial"/>
                <a:cs typeface="Arial"/>
              </a:rPr>
              <a:t> </a:t>
            </a:r>
            <a:r>
              <a:rPr sz="2400" dirty="0">
                <a:latin typeface="Arial"/>
                <a:cs typeface="Arial"/>
              </a:rPr>
              <a:t>existence</a:t>
            </a:r>
            <a:r>
              <a:rPr sz="2400" spc="-85" dirty="0">
                <a:latin typeface="Arial"/>
                <a:cs typeface="Arial"/>
              </a:rPr>
              <a:t> </a:t>
            </a:r>
            <a:r>
              <a:rPr sz="2400" dirty="0">
                <a:latin typeface="Arial"/>
                <a:cs typeface="Arial"/>
              </a:rPr>
              <a:t>of</a:t>
            </a:r>
            <a:r>
              <a:rPr sz="2400" spc="-80" dirty="0">
                <a:latin typeface="Arial"/>
                <a:cs typeface="Arial"/>
              </a:rPr>
              <a:t> </a:t>
            </a:r>
            <a:r>
              <a:rPr sz="2400" spc="-10" dirty="0">
                <a:latin typeface="Arial"/>
                <a:cs typeface="Arial"/>
              </a:rPr>
              <a:t>different </a:t>
            </a:r>
            <a:r>
              <a:rPr sz="2400" dirty="0">
                <a:latin typeface="Arial"/>
                <a:cs typeface="Arial"/>
              </a:rPr>
              <a:t>types</a:t>
            </a:r>
            <a:r>
              <a:rPr sz="2400" spc="-65" dirty="0">
                <a:latin typeface="Arial"/>
                <a:cs typeface="Arial"/>
              </a:rPr>
              <a:t> </a:t>
            </a:r>
            <a:r>
              <a:rPr sz="2400" dirty="0">
                <a:latin typeface="Arial"/>
                <a:cs typeface="Arial"/>
              </a:rPr>
              <a:t>of</a:t>
            </a:r>
            <a:r>
              <a:rPr sz="2400" spc="-65" dirty="0">
                <a:latin typeface="Arial"/>
                <a:cs typeface="Arial"/>
              </a:rPr>
              <a:t> </a:t>
            </a:r>
            <a:r>
              <a:rPr sz="2400" dirty="0">
                <a:latin typeface="Arial"/>
                <a:cs typeface="Arial"/>
              </a:rPr>
              <a:t>Coke</a:t>
            </a:r>
            <a:r>
              <a:rPr sz="2400" spc="-55" dirty="0">
                <a:latin typeface="Arial"/>
                <a:cs typeface="Arial"/>
              </a:rPr>
              <a:t> </a:t>
            </a:r>
            <a:r>
              <a:rPr sz="2000" dirty="0">
                <a:latin typeface="Arial"/>
                <a:cs typeface="Arial"/>
              </a:rPr>
              <a:t>(Classic,</a:t>
            </a:r>
            <a:r>
              <a:rPr sz="2000" spc="-45" dirty="0">
                <a:latin typeface="Arial"/>
                <a:cs typeface="Arial"/>
              </a:rPr>
              <a:t> </a:t>
            </a:r>
            <a:r>
              <a:rPr sz="2000" dirty="0">
                <a:latin typeface="Arial"/>
                <a:cs typeface="Arial"/>
              </a:rPr>
              <a:t>New,</a:t>
            </a:r>
            <a:r>
              <a:rPr sz="2000" spc="-45" dirty="0">
                <a:latin typeface="Arial"/>
                <a:cs typeface="Arial"/>
              </a:rPr>
              <a:t> </a:t>
            </a:r>
            <a:r>
              <a:rPr sz="2000" spc="-10" dirty="0">
                <a:latin typeface="Arial"/>
                <a:cs typeface="Arial"/>
              </a:rPr>
              <a:t>Cherry)</a:t>
            </a:r>
            <a:r>
              <a:rPr sz="2400" spc="-10" dirty="0">
                <a:latin typeface="Arial"/>
                <a:cs typeface="Arial"/>
              </a:rPr>
              <a:t>.</a:t>
            </a:r>
            <a:endParaRPr sz="2400">
              <a:latin typeface="Arial"/>
              <a:cs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523" y="4572"/>
            <a:ext cx="9144000" cy="6858000"/>
          </a:xfrm>
          <a:prstGeom prst="rect">
            <a:avLst/>
          </a:prstGeom>
        </p:spPr>
      </p:pic>
      <p:sp>
        <p:nvSpPr>
          <p:cNvPr id="3" name="object 3"/>
          <p:cNvSpPr txBox="1">
            <a:spLocks noGrp="1"/>
          </p:cNvSpPr>
          <p:nvPr>
            <p:ph type="title"/>
          </p:nvPr>
        </p:nvSpPr>
        <p:spPr>
          <a:xfrm>
            <a:off x="630427" y="225806"/>
            <a:ext cx="7994650" cy="756920"/>
          </a:xfrm>
          <a:prstGeom prst="rect">
            <a:avLst/>
          </a:prstGeom>
        </p:spPr>
        <p:txBody>
          <a:bodyPr vert="horz" wrap="square" lIns="0" tIns="12700" rIns="0" bIns="0" rtlCol="0">
            <a:spAutoFit/>
          </a:bodyPr>
          <a:lstStyle/>
          <a:p>
            <a:pPr marL="3387090" marR="5080" indent="-3375025">
              <a:lnSpc>
                <a:spcPct val="100000"/>
              </a:lnSpc>
              <a:spcBef>
                <a:spcPts val="100"/>
              </a:spcBef>
              <a:tabLst>
                <a:tab pos="1618615" algn="l"/>
              </a:tabLst>
            </a:pPr>
            <a:r>
              <a:rPr sz="2400" b="1" i="1" dirty="0">
                <a:solidFill>
                  <a:srgbClr val="9A3365"/>
                </a:solidFill>
                <a:latin typeface="Arial"/>
                <a:cs typeface="Arial"/>
              </a:rPr>
              <a:t>Figure</a:t>
            </a:r>
            <a:r>
              <a:rPr sz="2400" b="1" i="1" spc="-30" dirty="0">
                <a:solidFill>
                  <a:srgbClr val="9A3365"/>
                </a:solidFill>
                <a:latin typeface="Arial"/>
                <a:cs typeface="Arial"/>
              </a:rPr>
              <a:t> </a:t>
            </a:r>
            <a:r>
              <a:rPr sz="2400" b="1" i="1" spc="-25" dirty="0">
                <a:solidFill>
                  <a:srgbClr val="9A3365"/>
                </a:solidFill>
                <a:latin typeface="Arial"/>
                <a:cs typeface="Arial"/>
              </a:rPr>
              <a:t>2.8</a:t>
            </a:r>
            <a:r>
              <a:rPr sz="2400" b="1" i="1" dirty="0">
                <a:solidFill>
                  <a:srgbClr val="9A3365"/>
                </a:solidFill>
                <a:latin typeface="Arial"/>
                <a:cs typeface="Arial"/>
              </a:rPr>
              <a:t>	Proper</a:t>
            </a:r>
            <a:r>
              <a:rPr sz="2400" b="1" i="1" spc="-70" dirty="0">
                <a:solidFill>
                  <a:srgbClr val="9A3365"/>
                </a:solidFill>
                <a:latin typeface="Arial"/>
                <a:cs typeface="Arial"/>
              </a:rPr>
              <a:t> </a:t>
            </a:r>
            <a:r>
              <a:rPr sz="2400" b="1" i="1" dirty="0">
                <a:solidFill>
                  <a:srgbClr val="9A3365"/>
                </a:solidFill>
                <a:latin typeface="Arial"/>
                <a:cs typeface="Arial"/>
              </a:rPr>
              <a:t>Definition</a:t>
            </a:r>
            <a:r>
              <a:rPr sz="2400" b="1" i="1" spc="-70" dirty="0">
                <a:solidFill>
                  <a:srgbClr val="9A3365"/>
                </a:solidFill>
                <a:latin typeface="Arial"/>
                <a:cs typeface="Arial"/>
              </a:rPr>
              <a:t> </a:t>
            </a:r>
            <a:r>
              <a:rPr sz="2400" b="1" i="1" dirty="0">
                <a:solidFill>
                  <a:srgbClr val="9A3365"/>
                </a:solidFill>
                <a:latin typeface="Arial"/>
                <a:cs typeface="Arial"/>
              </a:rPr>
              <a:t>of</a:t>
            </a:r>
            <a:r>
              <a:rPr sz="2400" b="1" i="1" spc="-65" dirty="0">
                <a:solidFill>
                  <a:srgbClr val="9A3365"/>
                </a:solidFill>
                <a:latin typeface="Arial"/>
                <a:cs typeface="Arial"/>
              </a:rPr>
              <a:t> </a:t>
            </a:r>
            <a:r>
              <a:rPr sz="2400" b="1" i="1" dirty="0">
                <a:solidFill>
                  <a:srgbClr val="9A3365"/>
                </a:solidFill>
                <a:latin typeface="Arial"/>
                <a:cs typeface="Arial"/>
              </a:rPr>
              <a:t>the</a:t>
            </a:r>
            <a:r>
              <a:rPr sz="2400" b="1" i="1" spc="-70" dirty="0">
                <a:solidFill>
                  <a:srgbClr val="9A3365"/>
                </a:solidFill>
                <a:latin typeface="Arial"/>
                <a:cs typeface="Arial"/>
              </a:rPr>
              <a:t> </a:t>
            </a:r>
            <a:r>
              <a:rPr sz="2400" b="1" i="1" dirty="0">
                <a:solidFill>
                  <a:srgbClr val="9A3365"/>
                </a:solidFill>
                <a:latin typeface="Arial"/>
                <a:cs typeface="Arial"/>
              </a:rPr>
              <a:t>Marketing</a:t>
            </a:r>
            <a:r>
              <a:rPr sz="2400" b="1" i="1" spc="-55" dirty="0">
                <a:solidFill>
                  <a:srgbClr val="9A3365"/>
                </a:solidFill>
                <a:latin typeface="Arial"/>
                <a:cs typeface="Arial"/>
              </a:rPr>
              <a:t> </a:t>
            </a:r>
            <a:r>
              <a:rPr sz="2400" b="1" i="1" spc="-10" dirty="0">
                <a:solidFill>
                  <a:srgbClr val="9A3365"/>
                </a:solidFill>
                <a:latin typeface="Arial"/>
                <a:cs typeface="Arial"/>
              </a:rPr>
              <a:t>Research Problem</a:t>
            </a:r>
            <a:endParaRPr sz="2400">
              <a:latin typeface="Arial"/>
              <a:cs typeface="Arial"/>
            </a:endParaRPr>
          </a:p>
        </p:txBody>
      </p:sp>
      <p:grpSp>
        <p:nvGrpSpPr>
          <p:cNvPr id="4" name="object 4"/>
          <p:cNvGrpSpPr/>
          <p:nvPr/>
        </p:nvGrpSpPr>
        <p:grpSpPr>
          <a:xfrm>
            <a:off x="322325" y="1056132"/>
            <a:ext cx="8544560" cy="5267325"/>
            <a:chOff x="322325" y="1056132"/>
            <a:chExt cx="8544560" cy="5267325"/>
          </a:xfrm>
        </p:grpSpPr>
        <p:sp>
          <p:nvSpPr>
            <p:cNvPr id="5" name="object 5"/>
            <p:cNvSpPr/>
            <p:nvPr/>
          </p:nvSpPr>
          <p:spPr>
            <a:xfrm>
              <a:off x="327659" y="1060704"/>
              <a:ext cx="8534400" cy="5257800"/>
            </a:xfrm>
            <a:custGeom>
              <a:avLst/>
              <a:gdLst/>
              <a:ahLst/>
              <a:cxnLst/>
              <a:rect l="l" t="t" r="r" b="b"/>
              <a:pathLst>
                <a:path w="8534400" h="5257800">
                  <a:moveTo>
                    <a:pt x="8534400" y="5257800"/>
                  </a:moveTo>
                  <a:lnTo>
                    <a:pt x="8534400" y="0"/>
                  </a:lnTo>
                  <a:lnTo>
                    <a:pt x="0" y="0"/>
                  </a:lnTo>
                  <a:lnTo>
                    <a:pt x="0" y="5257800"/>
                  </a:lnTo>
                  <a:lnTo>
                    <a:pt x="8534400" y="5257800"/>
                  </a:lnTo>
                  <a:close/>
                </a:path>
              </a:pathLst>
            </a:custGeom>
            <a:solidFill>
              <a:srgbClr val="6699FF"/>
            </a:solidFill>
          </p:spPr>
          <p:txBody>
            <a:bodyPr wrap="square" lIns="0" tIns="0" rIns="0" bIns="0" rtlCol="0"/>
            <a:lstStyle/>
            <a:p>
              <a:endParaRPr/>
            </a:p>
          </p:txBody>
        </p:sp>
        <p:sp>
          <p:nvSpPr>
            <p:cNvPr id="6" name="object 6"/>
            <p:cNvSpPr/>
            <p:nvPr/>
          </p:nvSpPr>
          <p:spPr>
            <a:xfrm>
              <a:off x="322325" y="1056132"/>
              <a:ext cx="8544560" cy="5267325"/>
            </a:xfrm>
            <a:custGeom>
              <a:avLst/>
              <a:gdLst/>
              <a:ahLst/>
              <a:cxnLst/>
              <a:rect l="l" t="t" r="r" b="b"/>
              <a:pathLst>
                <a:path w="8544560" h="5267325">
                  <a:moveTo>
                    <a:pt x="8544306" y="5266944"/>
                  </a:moveTo>
                  <a:lnTo>
                    <a:pt x="8544306" y="0"/>
                  </a:lnTo>
                  <a:lnTo>
                    <a:pt x="0" y="0"/>
                  </a:lnTo>
                  <a:lnTo>
                    <a:pt x="0" y="5266944"/>
                  </a:lnTo>
                  <a:lnTo>
                    <a:pt x="5333" y="5266944"/>
                  </a:lnTo>
                  <a:lnTo>
                    <a:pt x="5334" y="9144"/>
                  </a:lnTo>
                  <a:lnTo>
                    <a:pt x="9905" y="4572"/>
                  </a:lnTo>
                  <a:lnTo>
                    <a:pt x="9905" y="9144"/>
                  </a:lnTo>
                  <a:lnTo>
                    <a:pt x="8534400" y="9144"/>
                  </a:lnTo>
                  <a:lnTo>
                    <a:pt x="8534400" y="4572"/>
                  </a:lnTo>
                  <a:lnTo>
                    <a:pt x="8539734" y="9144"/>
                  </a:lnTo>
                  <a:lnTo>
                    <a:pt x="8539734" y="5266944"/>
                  </a:lnTo>
                  <a:lnTo>
                    <a:pt x="8544306" y="5266944"/>
                  </a:lnTo>
                  <a:close/>
                </a:path>
                <a:path w="8544560" h="5267325">
                  <a:moveTo>
                    <a:pt x="9905" y="9144"/>
                  </a:moveTo>
                  <a:lnTo>
                    <a:pt x="9905" y="4572"/>
                  </a:lnTo>
                  <a:lnTo>
                    <a:pt x="5334" y="9144"/>
                  </a:lnTo>
                  <a:lnTo>
                    <a:pt x="9905" y="9144"/>
                  </a:lnTo>
                  <a:close/>
                </a:path>
                <a:path w="8544560" h="5267325">
                  <a:moveTo>
                    <a:pt x="9905" y="5257800"/>
                  </a:moveTo>
                  <a:lnTo>
                    <a:pt x="9905" y="9144"/>
                  </a:lnTo>
                  <a:lnTo>
                    <a:pt x="5334" y="9144"/>
                  </a:lnTo>
                  <a:lnTo>
                    <a:pt x="5334" y="5257800"/>
                  </a:lnTo>
                  <a:lnTo>
                    <a:pt x="9905" y="5257800"/>
                  </a:lnTo>
                  <a:close/>
                </a:path>
                <a:path w="8544560" h="5267325">
                  <a:moveTo>
                    <a:pt x="8539734" y="5257800"/>
                  </a:moveTo>
                  <a:lnTo>
                    <a:pt x="5334" y="5257800"/>
                  </a:lnTo>
                  <a:lnTo>
                    <a:pt x="9905" y="5262371"/>
                  </a:lnTo>
                  <a:lnTo>
                    <a:pt x="9905" y="5266944"/>
                  </a:lnTo>
                  <a:lnTo>
                    <a:pt x="8534400" y="5266944"/>
                  </a:lnTo>
                  <a:lnTo>
                    <a:pt x="8534400" y="5262372"/>
                  </a:lnTo>
                  <a:lnTo>
                    <a:pt x="8539734" y="5257800"/>
                  </a:lnTo>
                  <a:close/>
                </a:path>
                <a:path w="8544560" h="5267325">
                  <a:moveTo>
                    <a:pt x="9905" y="5266944"/>
                  </a:moveTo>
                  <a:lnTo>
                    <a:pt x="9905" y="5262371"/>
                  </a:lnTo>
                  <a:lnTo>
                    <a:pt x="5334" y="5257800"/>
                  </a:lnTo>
                  <a:lnTo>
                    <a:pt x="5333" y="5266944"/>
                  </a:lnTo>
                  <a:lnTo>
                    <a:pt x="9905" y="5266944"/>
                  </a:lnTo>
                  <a:close/>
                </a:path>
                <a:path w="8544560" h="5267325">
                  <a:moveTo>
                    <a:pt x="8539734" y="9144"/>
                  </a:moveTo>
                  <a:lnTo>
                    <a:pt x="8534400" y="4572"/>
                  </a:lnTo>
                  <a:lnTo>
                    <a:pt x="8534400" y="9144"/>
                  </a:lnTo>
                  <a:lnTo>
                    <a:pt x="8539734" y="9144"/>
                  </a:lnTo>
                  <a:close/>
                </a:path>
                <a:path w="8544560" h="5267325">
                  <a:moveTo>
                    <a:pt x="8539734" y="5257800"/>
                  </a:moveTo>
                  <a:lnTo>
                    <a:pt x="8539734" y="9144"/>
                  </a:lnTo>
                  <a:lnTo>
                    <a:pt x="8534400" y="9144"/>
                  </a:lnTo>
                  <a:lnTo>
                    <a:pt x="8534400" y="5257800"/>
                  </a:lnTo>
                  <a:lnTo>
                    <a:pt x="8539734" y="5257800"/>
                  </a:lnTo>
                  <a:close/>
                </a:path>
                <a:path w="8544560" h="5267325">
                  <a:moveTo>
                    <a:pt x="8539734" y="5266944"/>
                  </a:moveTo>
                  <a:lnTo>
                    <a:pt x="8539734" y="5257800"/>
                  </a:lnTo>
                  <a:lnTo>
                    <a:pt x="8534400" y="5262372"/>
                  </a:lnTo>
                  <a:lnTo>
                    <a:pt x="8534400" y="5266944"/>
                  </a:lnTo>
                  <a:lnTo>
                    <a:pt x="8539734" y="5266944"/>
                  </a:lnTo>
                  <a:close/>
                </a:path>
              </a:pathLst>
            </a:custGeom>
            <a:solidFill>
              <a:srgbClr val="000000"/>
            </a:solidFill>
          </p:spPr>
          <p:txBody>
            <a:bodyPr wrap="square" lIns="0" tIns="0" rIns="0" bIns="0" rtlCol="0"/>
            <a:lstStyle/>
            <a:p>
              <a:endParaRPr/>
            </a:p>
          </p:txBody>
        </p:sp>
        <p:sp>
          <p:nvSpPr>
            <p:cNvPr id="7" name="object 7"/>
            <p:cNvSpPr/>
            <p:nvPr/>
          </p:nvSpPr>
          <p:spPr>
            <a:xfrm>
              <a:off x="327659" y="1060704"/>
              <a:ext cx="8534400" cy="1034415"/>
            </a:xfrm>
            <a:custGeom>
              <a:avLst/>
              <a:gdLst/>
              <a:ahLst/>
              <a:cxnLst/>
              <a:rect l="l" t="t" r="r" b="b"/>
              <a:pathLst>
                <a:path w="8534400" h="1034414">
                  <a:moveTo>
                    <a:pt x="8534400" y="1034033"/>
                  </a:moveTo>
                  <a:lnTo>
                    <a:pt x="8534400" y="0"/>
                  </a:lnTo>
                  <a:lnTo>
                    <a:pt x="0" y="0"/>
                  </a:lnTo>
                  <a:lnTo>
                    <a:pt x="0" y="1034034"/>
                  </a:lnTo>
                  <a:lnTo>
                    <a:pt x="8534400" y="1034033"/>
                  </a:lnTo>
                  <a:close/>
                </a:path>
              </a:pathLst>
            </a:custGeom>
            <a:solidFill>
              <a:srgbClr val="B2B2B2"/>
            </a:solidFill>
          </p:spPr>
          <p:txBody>
            <a:bodyPr wrap="square" lIns="0" tIns="0" rIns="0" bIns="0" rtlCol="0"/>
            <a:lstStyle/>
            <a:p>
              <a:endParaRPr/>
            </a:p>
          </p:txBody>
        </p:sp>
        <p:sp>
          <p:nvSpPr>
            <p:cNvPr id="8" name="object 8"/>
            <p:cNvSpPr/>
            <p:nvPr/>
          </p:nvSpPr>
          <p:spPr>
            <a:xfrm>
              <a:off x="322325" y="1056132"/>
              <a:ext cx="8544560" cy="1043940"/>
            </a:xfrm>
            <a:custGeom>
              <a:avLst/>
              <a:gdLst/>
              <a:ahLst/>
              <a:cxnLst/>
              <a:rect l="l" t="t" r="r" b="b"/>
              <a:pathLst>
                <a:path w="8544560" h="1043939">
                  <a:moveTo>
                    <a:pt x="8544306" y="1043939"/>
                  </a:moveTo>
                  <a:lnTo>
                    <a:pt x="8544306" y="0"/>
                  </a:lnTo>
                  <a:lnTo>
                    <a:pt x="0" y="0"/>
                  </a:lnTo>
                  <a:lnTo>
                    <a:pt x="0" y="1043940"/>
                  </a:lnTo>
                  <a:lnTo>
                    <a:pt x="5334" y="1043940"/>
                  </a:lnTo>
                  <a:lnTo>
                    <a:pt x="5334" y="9144"/>
                  </a:lnTo>
                  <a:lnTo>
                    <a:pt x="9905" y="4572"/>
                  </a:lnTo>
                  <a:lnTo>
                    <a:pt x="9905" y="9144"/>
                  </a:lnTo>
                  <a:lnTo>
                    <a:pt x="8534400" y="9143"/>
                  </a:lnTo>
                  <a:lnTo>
                    <a:pt x="8534400" y="4571"/>
                  </a:lnTo>
                  <a:lnTo>
                    <a:pt x="8539734" y="9143"/>
                  </a:lnTo>
                  <a:lnTo>
                    <a:pt x="8539734" y="1043939"/>
                  </a:lnTo>
                  <a:lnTo>
                    <a:pt x="8544306" y="1043939"/>
                  </a:lnTo>
                  <a:close/>
                </a:path>
                <a:path w="8544560" h="1043939">
                  <a:moveTo>
                    <a:pt x="9905" y="9144"/>
                  </a:moveTo>
                  <a:lnTo>
                    <a:pt x="9905" y="4572"/>
                  </a:lnTo>
                  <a:lnTo>
                    <a:pt x="5334" y="9144"/>
                  </a:lnTo>
                  <a:lnTo>
                    <a:pt x="9905" y="9144"/>
                  </a:lnTo>
                  <a:close/>
                </a:path>
                <a:path w="8544560" h="1043939">
                  <a:moveTo>
                    <a:pt x="9905" y="1034034"/>
                  </a:moveTo>
                  <a:lnTo>
                    <a:pt x="9905" y="9144"/>
                  </a:lnTo>
                  <a:lnTo>
                    <a:pt x="5334" y="9144"/>
                  </a:lnTo>
                  <a:lnTo>
                    <a:pt x="5334" y="1034034"/>
                  </a:lnTo>
                  <a:lnTo>
                    <a:pt x="9905" y="1034034"/>
                  </a:lnTo>
                  <a:close/>
                </a:path>
                <a:path w="8544560" h="1043939">
                  <a:moveTo>
                    <a:pt x="8539734" y="1034033"/>
                  </a:moveTo>
                  <a:lnTo>
                    <a:pt x="5334" y="1034034"/>
                  </a:lnTo>
                  <a:lnTo>
                    <a:pt x="9905" y="1038606"/>
                  </a:lnTo>
                  <a:lnTo>
                    <a:pt x="9905" y="1043940"/>
                  </a:lnTo>
                  <a:lnTo>
                    <a:pt x="8534400" y="1043939"/>
                  </a:lnTo>
                  <a:lnTo>
                    <a:pt x="8534400" y="1038606"/>
                  </a:lnTo>
                  <a:lnTo>
                    <a:pt x="8539734" y="1034033"/>
                  </a:lnTo>
                  <a:close/>
                </a:path>
                <a:path w="8544560" h="1043939">
                  <a:moveTo>
                    <a:pt x="9905" y="1043940"/>
                  </a:moveTo>
                  <a:lnTo>
                    <a:pt x="9905" y="1038606"/>
                  </a:lnTo>
                  <a:lnTo>
                    <a:pt x="5334" y="1034034"/>
                  </a:lnTo>
                  <a:lnTo>
                    <a:pt x="5334" y="1043940"/>
                  </a:lnTo>
                  <a:lnTo>
                    <a:pt x="9905" y="1043940"/>
                  </a:lnTo>
                  <a:close/>
                </a:path>
                <a:path w="8544560" h="1043939">
                  <a:moveTo>
                    <a:pt x="8539734" y="9143"/>
                  </a:moveTo>
                  <a:lnTo>
                    <a:pt x="8534400" y="4571"/>
                  </a:lnTo>
                  <a:lnTo>
                    <a:pt x="8534400" y="9143"/>
                  </a:lnTo>
                  <a:lnTo>
                    <a:pt x="8539734" y="9143"/>
                  </a:lnTo>
                  <a:close/>
                </a:path>
                <a:path w="8544560" h="1043939">
                  <a:moveTo>
                    <a:pt x="8539734" y="1034033"/>
                  </a:moveTo>
                  <a:lnTo>
                    <a:pt x="8539734" y="9143"/>
                  </a:lnTo>
                  <a:lnTo>
                    <a:pt x="8534400" y="9143"/>
                  </a:lnTo>
                  <a:lnTo>
                    <a:pt x="8534400" y="1034033"/>
                  </a:lnTo>
                  <a:lnTo>
                    <a:pt x="8539734" y="1034033"/>
                  </a:lnTo>
                  <a:close/>
                </a:path>
                <a:path w="8544560" h="1043939">
                  <a:moveTo>
                    <a:pt x="8539734" y="1043939"/>
                  </a:moveTo>
                  <a:lnTo>
                    <a:pt x="8539734" y="1034033"/>
                  </a:lnTo>
                  <a:lnTo>
                    <a:pt x="8534400" y="1038606"/>
                  </a:lnTo>
                  <a:lnTo>
                    <a:pt x="8534400" y="1043939"/>
                  </a:lnTo>
                  <a:lnTo>
                    <a:pt x="8539734" y="1043939"/>
                  </a:lnTo>
                  <a:close/>
                </a:path>
              </a:pathLst>
            </a:custGeom>
            <a:solidFill>
              <a:srgbClr val="000000"/>
            </a:solidFill>
          </p:spPr>
          <p:txBody>
            <a:bodyPr wrap="square" lIns="0" tIns="0" rIns="0" bIns="0" rtlCol="0"/>
            <a:lstStyle/>
            <a:p>
              <a:endParaRPr/>
            </a:p>
          </p:txBody>
        </p:sp>
      </p:grpSp>
      <p:sp>
        <p:nvSpPr>
          <p:cNvPr id="9" name="object 9"/>
          <p:cNvSpPr txBox="1"/>
          <p:nvPr/>
        </p:nvSpPr>
        <p:spPr>
          <a:xfrm>
            <a:off x="1621789" y="1277366"/>
            <a:ext cx="5942330" cy="574040"/>
          </a:xfrm>
          <a:prstGeom prst="rect">
            <a:avLst/>
          </a:prstGeom>
        </p:spPr>
        <p:txBody>
          <a:bodyPr vert="horz" wrap="square" lIns="0" tIns="12700" rIns="0" bIns="0" rtlCol="0">
            <a:spAutoFit/>
          </a:bodyPr>
          <a:lstStyle/>
          <a:p>
            <a:pPr marL="12700">
              <a:lnSpc>
                <a:spcPct val="100000"/>
              </a:lnSpc>
              <a:spcBef>
                <a:spcPts val="100"/>
              </a:spcBef>
            </a:pPr>
            <a:r>
              <a:rPr sz="3600" dirty="0">
                <a:latin typeface="Arial"/>
                <a:cs typeface="Arial"/>
              </a:rPr>
              <a:t>Marketing</a:t>
            </a:r>
            <a:r>
              <a:rPr sz="3600" spc="-60" dirty="0">
                <a:latin typeface="Arial"/>
                <a:cs typeface="Arial"/>
              </a:rPr>
              <a:t> </a:t>
            </a:r>
            <a:r>
              <a:rPr sz="3600" dirty="0">
                <a:latin typeface="Arial"/>
                <a:cs typeface="Arial"/>
              </a:rPr>
              <a:t>Research</a:t>
            </a:r>
            <a:r>
              <a:rPr sz="3600" spc="-55" dirty="0">
                <a:latin typeface="Arial"/>
                <a:cs typeface="Arial"/>
              </a:rPr>
              <a:t> </a:t>
            </a:r>
            <a:r>
              <a:rPr sz="3600" spc="-10" dirty="0">
                <a:latin typeface="Arial"/>
                <a:cs typeface="Arial"/>
              </a:rPr>
              <a:t>Problem</a:t>
            </a:r>
            <a:endParaRPr sz="3600">
              <a:latin typeface="Arial"/>
              <a:cs typeface="Arial"/>
            </a:endParaRPr>
          </a:p>
        </p:txBody>
      </p:sp>
      <p:grpSp>
        <p:nvGrpSpPr>
          <p:cNvPr id="10" name="object 10"/>
          <p:cNvGrpSpPr/>
          <p:nvPr/>
        </p:nvGrpSpPr>
        <p:grpSpPr>
          <a:xfrm>
            <a:off x="2948177" y="2607564"/>
            <a:ext cx="3206115" cy="1043940"/>
            <a:chOff x="2948177" y="2607564"/>
            <a:chExt cx="3206115" cy="1043940"/>
          </a:xfrm>
        </p:grpSpPr>
        <p:sp>
          <p:nvSpPr>
            <p:cNvPr id="11" name="object 11"/>
            <p:cNvSpPr/>
            <p:nvPr/>
          </p:nvSpPr>
          <p:spPr>
            <a:xfrm>
              <a:off x="2953511" y="2612136"/>
              <a:ext cx="3200400" cy="1034415"/>
            </a:xfrm>
            <a:custGeom>
              <a:avLst/>
              <a:gdLst/>
              <a:ahLst/>
              <a:cxnLst/>
              <a:rect l="l" t="t" r="r" b="b"/>
              <a:pathLst>
                <a:path w="3200400" h="1034414">
                  <a:moveTo>
                    <a:pt x="3200400" y="517397"/>
                  </a:moveTo>
                  <a:lnTo>
                    <a:pt x="3194527" y="472755"/>
                  </a:lnTo>
                  <a:lnTo>
                    <a:pt x="3177230" y="429166"/>
                  </a:lnTo>
                  <a:lnTo>
                    <a:pt x="3148987" y="386788"/>
                  </a:lnTo>
                  <a:lnTo>
                    <a:pt x="3110279" y="345774"/>
                  </a:lnTo>
                  <a:lnTo>
                    <a:pt x="3061586" y="306281"/>
                  </a:lnTo>
                  <a:lnTo>
                    <a:pt x="3003388" y="268464"/>
                  </a:lnTo>
                  <a:lnTo>
                    <a:pt x="2936165" y="232478"/>
                  </a:lnTo>
                  <a:lnTo>
                    <a:pt x="2899318" y="215220"/>
                  </a:lnTo>
                  <a:lnTo>
                    <a:pt x="2860396" y="198478"/>
                  </a:lnTo>
                  <a:lnTo>
                    <a:pt x="2819457" y="182271"/>
                  </a:lnTo>
                  <a:lnTo>
                    <a:pt x="2776561" y="166620"/>
                  </a:lnTo>
                  <a:lnTo>
                    <a:pt x="2731769" y="151542"/>
                  </a:lnTo>
                  <a:lnTo>
                    <a:pt x="2685141" y="137059"/>
                  </a:lnTo>
                  <a:lnTo>
                    <a:pt x="2636737" y="123188"/>
                  </a:lnTo>
                  <a:lnTo>
                    <a:pt x="2586616" y="109950"/>
                  </a:lnTo>
                  <a:lnTo>
                    <a:pt x="2534838" y="97363"/>
                  </a:lnTo>
                  <a:lnTo>
                    <a:pt x="2481464" y="85448"/>
                  </a:lnTo>
                  <a:lnTo>
                    <a:pt x="2426554" y="74224"/>
                  </a:lnTo>
                  <a:lnTo>
                    <a:pt x="2370167" y="63710"/>
                  </a:lnTo>
                  <a:lnTo>
                    <a:pt x="2312364" y="53926"/>
                  </a:lnTo>
                  <a:lnTo>
                    <a:pt x="2253204" y="44890"/>
                  </a:lnTo>
                  <a:lnTo>
                    <a:pt x="2192748" y="36623"/>
                  </a:lnTo>
                  <a:lnTo>
                    <a:pt x="2131055" y="29144"/>
                  </a:lnTo>
                  <a:lnTo>
                    <a:pt x="2068186" y="22472"/>
                  </a:lnTo>
                  <a:lnTo>
                    <a:pt x="2004201" y="16626"/>
                  </a:lnTo>
                  <a:lnTo>
                    <a:pt x="1939158" y="11627"/>
                  </a:lnTo>
                  <a:lnTo>
                    <a:pt x="1873120" y="7493"/>
                  </a:lnTo>
                  <a:lnTo>
                    <a:pt x="1806144" y="4244"/>
                  </a:lnTo>
                  <a:lnTo>
                    <a:pt x="1738293" y="1899"/>
                  </a:lnTo>
                  <a:lnTo>
                    <a:pt x="1669624" y="478"/>
                  </a:lnTo>
                  <a:lnTo>
                    <a:pt x="1600200" y="0"/>
                  </a:lnTo>
                  <a:lnTo>
                    <a:pt x="1530775" y="478"/>
                  </a:lnTo>
                  <a:lnTo>
                    <a:pt x="1462106" y="1899"/>
                  </a:lnTo>
                  <a:lnTo>
                    <a:pt x="1394255" y="4244"/>
                  </a:lnTo>
                  <a:lnTo>
                    <a:pt x="1327279" y="7493"/>
                  </a:lnTo>
                  <a:lnTo>
                    <a:pt x="1261241" y="11627"/>
                  </a:lnTo>
                  <a:lnTo>
                    <a:pt x="1196198" y="16626"/>
                  </a:lnTo>
                  <a:lnTo>
                    <a:pt x="1132213" y="22472"/>
                  </a:lnTo>
                  <a:lnTo>
                    <a:pt x="1069344" y="29144"/>
                  </a:lnTo>
                  <a:lnTo>
                    <a:pt x="1007651" y="36623"/>
                  </a:lnTo>
                  <a:lnTo>
                    <a:pt x="947195" y="44890"/>
                  </a:lnTo>
                  <a:lnTo>
                    <a:pt x="888035" y="53926"/>
                  </a:lnTo>
                  <a:lnTo>
                    <a:pt x="830232" y="63710"/>
                  </a:lnTo>
                  <a:lnTo>
                    <a:pt x="773845" y="74224"/>
                  </a:lnTo>
                  <a:lnTo>
                    <a:pt x="718935" y="85448"/>
                  </a:lnTo>
                  <a:lnTo>
                    <a:pt x="665561" y="97363"/>
                  </a:lnTo>
                  <a:lnTo>
                    <a:pt x="613783" y="109950"/>
                  </a:lnTo>
                  <a:lnTo>
                    <a:pt x="563662" y="123188"/>
                  </a:lnTo>
                  <a:lnTo>
                    <a:pt x="515258" y="137059"/>
                  </a:lnTo>
                  <a:lnTo>
                    <a:pt x="468629" y="151542"/>
                  </a:lnTo>
                  <a:lnTo>
                    <a:pt x="423838" y="166620"/>
                  </a:lnTo>
                  <a:lnTo>
                    <a:pt x="380942" y="182271"/>
                  </a:lnTo>
                  <a:lnTo>
                    <a:pt x="340003" y="198478"/>
                  </a:lnTo>
                  <a:lnTo>
                    <a:pt x="301081" y="215220"/>
                  </a:lnTo>
                  <a:lnTo>
                    <a:pt x="264234" y="232478"/>
                  </a:lnTo>
                  <a:lnTo>
                    <a:pt x="229524" y="250232"/>
                  </a:lnTo>
                  <a:lnTo>
                    <a:pt x="166754" y="287153"/>
                  </a:lnTo>
                  <a:lnTo>
                    <a:pt x="113248" y="325828"/>
                  </a:lnTo>
                  <a:lnTo>
                    <a:pt x="69488" y="366100"/>
                  </a:lnTo>
                  <a:lnTo>
                    <a:pt x="35953" y="407816"/>
                  </a:lnTo>
                  <a:lnTo>
                    <a:pt x="13123" y="450819"/>
                  </a:lnTo>
                  <a:lnTo>
                    <a:pt x="1478" y="494954"/>
                  </a:lnTo>
                  <a:lnTo>
                    <a:pt x="0" y="517398"/>
                  </a:lnTo>
                  <a:lnTo>
                    <a:pt x="1478" y="539782"/>
                  </a:lnTo>
                  <a:lnTo>
                    <a:pt x="13123" y="583810"/>
                  </a:lnTo>
                  <a:lnTo>
                    <a:pt x="35953" y="626716"/>
                  </a:lnTo>
                  <a:lnTo>
                    <a:pt x="69488" y="668346"/>
                  </a:lnTo>
                  <a:lnTo>
                    <a:pt x="113248" y="708544"/>
                  </a:lnTo>
                  <a:lnTo>
                    <a:pt x="166754" y="747153"/>
                  </a:lnTo>
                  <a:lnTo>
                    <a:pt x="229524" y="784018"/>
                  </a:lnTo>
                  <a:lnTo>
                    <a:pt x="264234" y="801747"/>
                  </a:lnTo>
                  <a:lnTo>
                    <a:pt x="301081" y="818982"/>
                  </a:lnTo>
                  <a:lnTo>
                    <a:pt x="340003" y="835703"/>
                  </a:lnTo>
                  <a:lnTo>
                    <a:pt x="380942" y="851890"/>
                  </a:lnTo>
                  <a:lnTo>
                    <a:pt x="423838" y="867524"/>
                  </a:lnTo>
                  <a:lnTo>
                    <a:pt x="468630" y="882586"/>
                  </a:lnTo>
                  <a:lnTo>
                    <a:pt x="515258" y="897055"/>
                  </a:lnTo>
                  <a:lnTo>
                    <a:pt x="563662" y="910913"/>
                  </a:lnTo>
                  <a:lnTo>
                    <a:pt x="613783" y="924140"/>
                  </a:lnTo>
                  <a:lnTo>
                    <a:pt x="665561" y="936716"/>
                  </a:lnTo>
                  <a:lnTo>
                    <a:pt x="718935" y="948623"/>
                  </a:lnTo>
                  <a:lnTo>
                    <a:pt x="773845" y="959839"/>
                  </a:lnTo>
                  <a:lnTo>
                    <a:pt x="830232" y="970347"/>
                  </a:lnTo>
                  <a:lnTo>
                    <a:pt x="888035" y="980126"/>
                  </a:lnTo>
                  <a:lnTo>
                    <a:pt x="947195" y="989157"/>
                  </a:lnTo>
                  <a:lnTo>
                    <a:pt x="1007651" y="997420"/>
                  </a:lnTo>
                  <a:lnTo>
                    <a:pt x="1069344" y="1004896"/>
                  </a:lnTo>
                  <a:lnTo>
                    <a:pt x="1132213" y="1011566"/>
                  </a:lnTo>
                  <a:lnTo>
                    <a:pt x="1196198" y="1017410"/>
                  </a:lnTo>
                  <a:lnTo>
                    <a:pt x="1261241" y="1022408"/>
                  </a:lnTo>
                  <a:lnTo>
                    <a:pt x="1327279" y="1026541"/>
                  </a:lnTo>
                  <a:lnTo>
                    <a:pt x="1394255" y="1029790"/>
                  </a:lnTo>
                  <a:lnTo>
                    <a:pt x="1462106" y="1032134"/>
                  </a:lnTo>
                  <a:lnTo>
                    <a:pt x="1530775" y="1033555"/>
                  </a:lnTo>
                  <a:lnTo>
                    <a:pt x="1600200" y="1034034"/>
                  </a:lnTo>
                  <a:lnTo>
                    <a:pt x="1669624" y="1033555"/>
                  </a:lnTo>
                  <a:lnTo>
                    <a:pt x="1738293" y="1032134"/>
                  </a:lnTo>
                  <a:lnTo>
                    <a:pt x="1806144" y="1029790"/>
                  </a:lnTo>
                  <a:lnTo>
                    <a:pt x="1873120" y="1026541"/>
                  </a:lnTo>
                  <a:lnTo>
                    <a:pt x="1939158" y="1022408"/>
                  </a:lnTo>
                  <a:lnTo>
                    <a:pt x="2004201" y="1017410"/>
                  </a:lnTo>
                  <a:lnTo>
                    <a:pt x="2068186" y="1011566"/>
                  </a:lnTo>
                  <a:lnTo>
                    <a:pt x="2131055" y="1004896"/>
                  </a:lnTo>
                  <a:lnTo>
                    <a:pt x="2192748" y="997420"/>
                  </a:lnTo>
                  <a:lnTo>
                    <a:pt x="2253204" y="989157"/>
                  </a:lnTo>
                  <a:lnTo>
                    <a:pt x="2312364" y="980126"/>
                  </a:lnTo>
                  <a:lnTo>
                    <a:pt x="2370167" y="970347"/>
                  </a:lnTo>
                  <a:lnTo>
                    <a:pt x="2426554" y="959839"/>
                  </a:lnTo>
                  <a:lnTo>
                    <a:pt x="2481464" y="948623"/>
                  </a:lnTo>
                  <a:lnTo>
                    <a:pt x="2534838" y="936716"/>
                  </a:lnTo>
                  <a:lnTo>
                    <a:pt x="2586616" y="924140"/>
                  </a:lnTo>
                  <a:lnTo>
                    <a:pt x="2636737" y="910913"/>
                  </a:lnTo>
                  <a:lnTo>
                    <a:pt x="2685141" y="897055"/>
                  </a:lnTo>
                  <a:lnTo>
                    <a:pt x="2731769" y="882586"/>
                  </a:lnTo>
                  <a:lnTo>
                    <a:pt x="2776561" y="867524"/>
                  </a:lnTo>
                  <a:lnTo>
                    <a:pt x="2819457" y="851890"/>
                  </a:lnTo>
                  <a:lnTo>
                    <a:pt x="2860396" y="835703"/>
                  </a:lnTo>
                  <a:lnTo>
                    <a:pt x="2899318" y="818982"/>
                  </a:lnTo>
                  <a:lnTo>
                    <a:pt x="2936165" y="801747"/>
                  </a:lnTo>
                  <a:lnTo>
                    <a:pt x="2970875" y="784018"/>
                  </a:lnTo>
                  <a:lnTo>
                    <a:pt x="3033645" y="747153"/>
                  </a:lnTo>
                  <a:lnTo>
                    <a:pt x="3087151" y="708544"/>
                  </a:lnTo>
                  <a:lnTo>
                    <a:pt x="3130911" y="668346"/>
                  </a:lnTo>
                  <a:lnTo>
                    <a:pt x="3164446" y="626716"/>
                  </a:lnTo>
                  <a:lnTo>
                    <a:pt x="3187276" y="583810"/>
                  </a:lnTo>
                  <a:lnTo>
                    <a:pt x="3198921" y="539782"/>
                  </a:lnTo>
                  <a:lnTo>
                    <a:pt x="3200400" y="517397"/>
                  </a:lnTo>
                  <a:close/>
                </a:path>
              </a:pathLst>
            </a:custGeom>
            <a:solidFill>
              <a:srgbClr val="FFFF00"/>
            </a:solidFill>
          </p:spPr>
          <p:txBody>
            <a:bodyPr wrap="square" lIns="0" tIns="0" rIns="0" bIns="0" rtlCol="0"/>
            <a:lstStyle/>
            <a:p>
              <a:endParaRPr/>
            </a:p>
          </p:txBody>
        </p:sp>
        <p:sp>
          <p:nvSpPr>
            <p:cNvPr id="12" name="object 12"/>
            <p:cNvSpPr/>
            <p:nvPr/>
          </p:nvSpPr>
          <p:spPr>
            <a:xfrm>
              <a:off x="2948177" y="2607564"/>
              <a:ext cx="3200400" cy="1043940"/>
            </a:xfrm>
            <a:custGeom>
              <a:avLst/>
              <a:gdLst/>
              <a:ahLst/>
              <a:cxnLst/>
              <a:rect l="l" t="t" r="r" b="b"/>
              <a:pathLst>
                <a:path w="3200400" h="1043939">
                  <a:moveTo>
                    <a:pt x="3200400" y="509016"/>
                  </a:moveTo>
                  <a:lnTo>
                    <a:pt x="3200400" y="467106"/>
                  </a:lnTo>
                  <a:lnTo>
                    <a:pt x="3175000" y="425991"/>
                  </a:lnTo>
                  <a:lnTo>
                    <a:pt x="3149600" y="388473"/>
                  </a:lnTo>
                  <a:lnTo>
                    <a:pt x="3124200" y="354389"/>
                  </a:lnTo>
                  <a:lnTo>
                    <a:pt x="3086100" y="323578"/>
                  </a:lnTo>
                  <a:lnTo>
                    <a:pt x="3048000" y="295880"/>
                  </a:lnTo>
                  <a:lnTo>
                    <a:pt x="3009900" y="271132"/>
                  </a:lnTo>
                  <a:lnTo>
                    <a:pt x="2971800" y="249174"/>
                  </a:lnTo>
                  <a:lnTo>
                    <a:pt x="2946400" y="238506"/>
                  </a:lnTo>
                  <a:lnTo>
                    <a:pt x="2933700" y="228600"/>
                  </a:lnTo>
                  <a:lnTo>
                    <a:pt x="2882900" y="208674"/>
                  </a:lnTo>
                  <a:lnTo>
                    <a:pt x="2832100" y="189966"/>
                  </a:lnTo>
                  <a:lnTo>
                    <a:pt x="2794000" y="172432"/>
                  </a:lnTo>
                  <a:lnTo>
                    <a:pt x="2743200" y="156032"/>
                  </a:lnTo>
                  <a:lnTo>
                    <a:pt x="2692400" y="140724"/>
                  </a:lnTo>
                  <a:lnTo>
                    <a:pt x="2654300" y="126467"/>
                  </a:lnTo>
                  <a:lnTo>
                    <a:pt x="2603500" y="113219"/>
                  </a:lnTo>
                  <a:lnTo>
                    <a:pt x="2552700" y="100939"/>
                  </a:lnTo>
                  <a:lnTo>
                    <a:pt x="2501900" y="89585"/>
                  </a:lnTo>
                  <a:lnTo>
                    <a:pt x="2451100" y="79117"/>
                  </a:lnTo>
                  <a:lnTo>
                    <a:pt x="2400300" y="69492"/>
                  </a:lnTo>
                  <a:lnTo>
                    <a:pt x="2362200" y="60669"/>
                  </a:lnTo>
                  <a:lnTo>
                    <a:pt x="2311400" y="52607"/>
                  </a:lnTo>
                  <a:lnTo>
                    <a:pt x="2260600" y="45264"/>
                  </a:lnTo>
                  <a:lnTo>
                    <a:pt x="2209800" y="38599"/>
                  </a:lnTo>
                  <a:lnTo>
                    <a:pt x="2159000" y="32571"/>
                  </a:lnTo>
                  <a:lnTo>
                    <a:pt x="2108200" y="27137"/>
                  </a:lnTo>
                  <a:lnTo>
                    <a:pt x="2057400" y="22258"/>
                  </a:lnTo>
                  <a:lnTo>
                    <a:pt x="2006600" y="17890"/>
                  </a:lnTo>
                  <a:lnTo>
                    <a:pt x="1955800" y="13993"/>
                  </a:lnTo>
                  <a:lnTo>
                    <a:pt x="1917700" y="10526"/>
                  </a:lnTo>
                  <a:lnTo>
                    <a:pt x="1866900" y="7446"/>
                  </a:lnTo>
                  <a:lnTo>
                    <a:pt x="1816100" y="4713"/>
                  </a:lnTo>
                  <a:lnTo>
                    <a:pt x="1765300" y="2286"/>
                  </a:lnTo>
                  <a:lnTo>
                    <a:pt x="1676400" y="762"/>
                  </a:lnTo>
                  <a:lnTo>
                    <a:pt x="1600200" y="0"/>
                  </a:lnTo>
                  <a:lnTo>
                    <a:pt x="1511300" y="762"/>
                  </a:lnTo>
                  <a:lnTo>
                    <a:pt x="1435100" y="2286"/>
                  </a:lnTo>
                  <a:lnTo>
                    <a:pt x="1358900" y="6096"/>
                  </a:lnTo>
                  <a:lnTo>
                    <a:pt x="1308100" y="8844"/>
                  </a:lnTo>
                  <a:lnTo>
                    <a:pt x="1244600" y="12173"/>
                  </a:lnTo>
                  <a:lnTo>
                    <a:pt x="1193800" y="16107"/>
                  </a:lnTo>
                  <a:lnTo>
                    <a:pt x="1143000" y="20668"/>
                  </a:lnTo>
                  <a:lnTo>
                    <a:pt x="1092200" y="25879"/>
                  </a:lnTo>
                  <a:lnTo>
                    <a:pt x="1041400" y="31763"/>
                  </a:lnTo>
                  <a:lnTo>
                    <a:pt x="990600" y="38342"/>
                  </a:lnTo>
                  <a:lnTo>
                    <a:pt x="939800" y="45640"/>
                  </a:lnTo>
                  <a:lnTo>
                    <a:pt x="889000" y="53680"/>
                  </a:lnTo>
                  <a:lnTo>
                    <a:pt x="838200" y="62484"/>
                  </a:lnTo>
                  <a:lnTo>
                    <a:pt x="774700" y="74676"/>
                  </a:lnTo>
                  <a:lnTo>
                    <a:pt x="698500" y="88392"/>
                  </a:lnTo>
                  <a:lnTo>
                    <a:pt x="647700" y="99732"/>
                  </a:lnTo>
                  <a:lnTo>
                    <a:pt x="609600" y="111855"/>
                  </a:lnTo>
                  <a:lnTo>
                    <a:pt x="558800" y="124884"/>
                  </a:lnTo>
                  <a:lnTo>
                    <a:pt x="508000" y="138945"/>
                  </a:lnTo>
                  <a:lnTo>
                    <a:pt x="457200" y="154165"/>
                  </a:lnTo>
                  <a:lnTo>
                    <a:pt x="406400" y="170668"/>
                  </a:lnTo>
                  <a:lnTo>
                    <a:pt x="355600" y="188580"/>
                  </a:lnTo>
                  <a:lnTo>
                    <a:pt x="317500" y="208026"/>
                  </a:lnTo>
                  <a:lnTo>
                    <a:pt x="266700" y="228600"/>
                  </a:lnTo>
                  <a:lnTo>
                    <a:pt x="254000" y="238506"/>
                  </a:lnTo>
                  <a:lnTo>
                    <a:pt x="228600" y="249174"/>
                  </a:lnTo>
                  <a:lnTo>
                    <a:pt x="190499" y="270257"/>
                  </a:lnTo>
                  <a:lnTo>
                    <a:pt x="152399" y="295089"/>
                  </a:lnTo>
                  <a:lnTo>
                    <a:pt x="114299" y="323452"/>
                  </a:lnTo>
                  <a:lnTo>
                    <a:pt x="76199" y="355128"/>
                  </a:lnTo>
                  <a:lnTo>
                    <a:pt x="50799" y="389901"/>
                  </a:lnTo>
                  <a:lnTo>
                    <a:pt x="25399" y="427553"/>
                  </a:lnTo>
                  <a:lnTo>
                    <a:pt x="0" y="467868"/>
                  </a:lnTo>
                  <a:lnTo>
                    <a:pt x="0" y="495300"/>
                  </a:lnTo>
                  <a:lnTo>
                    <a:pt x="12699" y="483108"/>
                  </a:lnTo>
                  <a:lnTo>
                    <a:pt x="12699" y="470154"/>
                  </a:lnTo>
                  <a:lnTo>
                    <a:pt x="25399" y="428070"/>
                  </a:lnTo>
                  <a:lnTo>
                    <a:pt x="63499" y="389306"/>
                  </a:lnTo>
                  <a:lnTo>
                    <a:pt x="88899" y="353907"/>
                  </a:lnTo>
                  <a:lnTo>
                    <a:pt x="126999" y="321920"/>
                  </a:lnTo>
                  <a:lnTo>
                    <a:pt x="165099" y="293391"/>
                  </a:lnTo>
                  <a:lnTo>
                    <a:pt x="215900" y="268364"/>
                  </a:lnTo>
                  <a:lnTo>
                    <a:pt x="254000" y="246888"/>
                  </a:lnTo>
                  <a:lnTo>
                    <a:pt x="279400" y="236982"/>
                  </a:lnTo>
                  <a:lnTo>
                    <a:pt x="317500" y="216408"/>
                  </a:lnTo>
                  <a:lnTo>
                    <a:pt x="368300" y="197999"/>
                  </a:lnTo>
                  <a:lnTo>
                    <a:pt x="406400" y="180661"/>
                  </a:lnTo>
                  <a:lnTo>
                    <a:pt x="457200" y="164364"/>
                  </a:lnTo>
                  <a:lnTo>
                    <a:pt x="508000" y="149077"/>
                  </a:lnTo>
                  <a:lnTo>
                    <a:pt x="558800" y="134772"/>
                  </a:lnTo>
                  <a:lnTo>
                    <a:pt x="609600" y="121418"/>
                  </a:lnTo>
                  <a:lnTo>
                    <a:pt x="660400" y="108985"/>
                  </a:lnTo>
                  <a:lnTo>
                    <a:pt x="698500" y="97445"/>
                  </a:lnTo>
                  <a:lnTo>
                    <a:pt x="749300" y="86767"/>
                  </a:lnTo>
                  <a:lnTo>
                    <a:pt x="800100" y="76922"/>
                  </a:lnTo>
                  <a:lnTo>
                    <a:pt x="850900" y="67880"/>
                  </a:lnTo>
                  <a:lnTo>
                    <a:pt x="901700" y="59612"/>
                  </a:lnTo>
                  <a:lnTo>
                    <a:pt x="952500" y="52087"/>
                  </a:lnTo>
                  <a:lnTo>
                    <a:pt x="1016000" y="45276"/>
                  </a:lnTo>
                  <a:lnTo>
                    <a:pt x="1066800" y="39149"/>
                  </a:lnTo>
                  <a:lnTo>
                    <a:pt x="1117600" y="33677"/>
                  </a:lnTo>
                  <a:lnTo>
                    <a:pt x="1168400" y="28830"/>
                  </a:lnTo>
                  <a:lnTo>
                    <a:pt x="1219200" y="24578"/>
                  </a:lnTo>
                  <a:lnTo>
                    <a:pt x="1270000" y="20892"/>
                  </a:lnTo>
                  <a:lnTo>
                    <a:pt x="1320800" y="17742"/>
                  </a:lnTo>
                  <a:lnTo>
                    <a:pt x="1371600" y="15097"/>
                  </a:lnTo>
                  <a:lnTo>
                    <a:pt x="1422400" y="12930"/>
                  </a:lnTo>
                  <a:lnTo>
                    <a:pt x="1511300" y="9906"/>
                  </a:lnTo>
                  <a:lnTo>
                    <a:pt x="1600200" y="9144"/>
                  </a:lnTo>
                  <a:lnTo>
                    <a:pt x="1676400" y="9906"/>
                  </a:lnTo>
                  <a:lnTo>
                    <a:pt x="1765300" y="12192"/>
                  </a:lnTo>
                  <a:lnTo>
                    <a:pt x="1841500" y="15240"/>
                  </a:lnTo>
                  <a:lnTo>
                    <a:pt x="1892300" y="18157"/>
                  </a:lnTo>
                  <a:lnTo>
                    <a:pt x="1943100" y="21539"/>
                  </a:lnTo>
                  <a:lnTo>
                    <a:pt x="1993900" y="25425"/>
                  </a:lnTo>
                  <a:lnTo>
                    <a:pt x="2044700" y="29853"/>
                  </a:lnTo>
                  <a:lnTo>
                    <a:pt x="2095500" y="34863"/>
                  </a:lnTo>
                  <a:lnTo>
                    <a:pt x="2146300" y="40494"/>
                  </a:lnTo>
                  <a:lnTo>
                    <a:pt x="2197100" y="46785"/>
                  </a:lnTo>
                  <a:lnTo>
                    <a:pt x="2247900" y="53775"/>
                  </a:lnTo>
                  <a:lnTo>
                    <a:pt x="2298700" y="61503"/>
                  </a:lnTo>
                  <a:lnTo>
                    <a:pt x="2349500" y="70008"/>
                  </a:lnTo>
                  <a:lnTo>
                    <a:pt x="2400300" y="79328"/>
                  </a:lnTo>
                  <a:lnTo>
                    <a:pt x="2451100" y="89504"/>
                  </a:lnTo>
                  <a:lnTo>
                    <a:pt x="2514600" y="100575"/>
                  </a:lnTo>
                  <a:lnTo>
                    <a:pt x="2565400" y="112578"/>
                  </a:lnTo>
                  <a:lnTo>
                    <a:pt x="2616200" y="125554"/>
                  </a:lnTo>
                  <a:lnTo>
                    <a:pt x="2654300" y="139541"/>
                  </a:lnTo>
                  <a:lnTo>
                    <a:pt x="2705100" y="154578"/>
                  </a:lnTo>
                  <a:lnTo>
                    <a:pt x="2755900" y="170705"/>
                  </a:lnTo>
                  <a:lnTo>
                    <a:pt x="2806700" y="187960"/>
                  </a:lnTo>
                  <a:lnTo>
                    <a:pt x="2857500" y="206383"/>
                  </a:lnTo>
                  <a:lnTo>
                    <a:pt x="2895600" y="226012"/>
                  </a:lnTo>
                  <a:lnTo>
                    <a:pt x="2946400" y="246888"/>
                  </a:lnTo>
                  <a:lnTo>
                    <a:pt x="2971800" y="257556"/>
                  </a:lnTo>
                  <a:lnTo>
                    <a:pt x="2984500" y="268224"/>
                  </a:lnTo>
                  <a:lnTo>
                    <a:pt x="3022600" y="293469"/>
                  </a:lnTo>
                  <a:lnTo>
                    <a:pt x="3073400" y="322966"/>
                  </a:lnTo>
                  <a:lnTo>
                    <a:pt x="3111500" y="356696"/>
                  </a:lnTo>
                  <a:lnTo>
                    <a:pt x="3149600" y="394642"/>
                  </a:lnTo>
                  <a:lnTo>
                    <a:pt x="3175000" y="436785"/>
                  </a:lnTo>
                  <a:lnTo>
                    <a:pt x="3187700" y="483108"/>
                  </a:lnTo>
                  <a:lnTo>
                    <a:pt x="3187700" y="496062"/>
                  </a:lnTo>
                  <a:lnTo>
                    <a:pt x="3200400" y="509016"/>
                  </a:lnTo>
                  <a:close/>
                </a:path>
                <a:path w="3200400" h="1043939">
                  <a:moveTo>
                    <a:pt x="3200400" y="548640"/>
                  </a:moveTo>
                  <a:lnTo>
                    <a:pt x="3200400" y="534924"/>
                  </a:lnTo>
                  <a:lnTo>
                    <a:pt x="3187700" y="547878"/>
                  </a:lnTo>
                  <a:lnTo>
                    <a:pt x="3187700" y="560832"/>
                  </a:lnTo>
                  <a:lnTo>
                    <a:pt x="3175000" y="606501"/>
                  </a:lnTo>
                  <a:lnTo>
                    <a:pt x="3149600" y="648631"/>
                  </a:lnTo>
                  <a:lnTo>
                    <a:pt x="3111500" y="686881"/>
                  </a:lnTo>
                  <a:lnTo>
                    <a:pt x="3073400" y="720911"/>
                  </a:lnTo>
                  <a:lnTo>
                    <a:pt x="3022600" y="750382"/>
                  </a:lnTo>
                  <a:lnTo>
                    <a:pt x="2984500" y="774954"/>
                  </a:lnTo>
                  <a:lnTo>
                    <a:pt x="2971800" y="785622"/>
                  </a:lnTo>
                  <a:lnTo>
                    <a:pt x="2946400" y="796290"/>
                  </a:lnTo>
                  <a:lnTo>
                    <a:pt x="2882900" y="826673"/>
                  </a:lnTo>
                  <a:lnTo>
                    <a:pt x="2832100" y="845453"/>
                  </a:lnTo>
                  <a:lnTo>
                    <a:pt x="2794000" y="862689"/>
                  </a:lnTo>
                  <a:lnTo>
                    <a:pt x="2743200" y="878538"/>
                  </a:lnTo>
                  <a:lnTo>
                    <a:pt x="2692400" y="893154"/>
                  </a:lnTo>
                  <a:lnTo>
                    <a:pt x="2654300" y="906694"/>
                  </a:lnTo>
                  <a:lnTo>
                    <a:pt x="2603500" y="919312"/>
                  </a:lnTo>
                  <a:lnTo>
                    <a:pt x="2552700" y="931164"/>
                  </a:lnTo>
                  <a:lnTo>
                    <a:pt x="2489200" y="945642"/>
                  </a:lnTo>
                  <a:lnTo>
                    <a:pt x="2425700" y="959358"/>
                  </a:lnTo>
                  <a:lnTo>
                    <a:pt x="2374900" y="968644"/>
                  </a:lnTo>
                  <a:lnTo>
                    <a:pt x="2324100" y="977325"/>
                  </a:lnTo>
                  <a:lnTo>
                    <a:pt x="2273300" y="985386"/>
                  </a:lnTo>
                  <a:lnTo>
                    <a:pt x="2222500" y="992814"/>
                  </a:lnTo>
                  <a:lnTo>
                    <a:pt x="2171700" y="999596"/>
                  </a:lnTo>
                  <a:lnTo>
                    <a:pt x="2120900" y="1005719"/>
                  </a:lnTo>
                  <a:lnTo>
                    <a:pt x="2070100" y="1011171"/>
                  </a:lnTo>
                  <a:lnTo>
                    <a:pt x="2019300" y="1015938"/>
                  </a:lnTo>
                  <a:lnTo>
                    <a:pt x="1968500" y="1020007"/>
                  </a:lnTo>
                  <a:lnTo>
                    <a:pt x="1917700" y="1023366"/>
                  </a:lnTo>
                  <a:lnTo>
                    <a:pt x="1841500" y="1027938"/>
                  </a:lnTo>
                  <a:lnTo>
                    <a:pt x="1765300" y="1031748"/>
                  </a:lnTo>
                  <a:lnTo>
                    <a:pt x="1676400" y="1033272"/>
                  </a:lnTo>
                  <a:lnTo>
                    <a:pt x="1600200" y="1034034"/>
                  </a:lnTo>
                  <a:lnTo>
                    <a:pt x="1511300" y="1033272"/>
                  </a:lnTo>
                  <a:lnTo>
                    <a:pt x="1473200" y="1032124"/>
                  </a:lnTo>
                  <a:lnTo>
                    <a:pt x="1422400" y="1030523"/>
                  </a:lnTo>
                  <a:lnTo>
                    <a:pt x="1371600" y="1028440"/>
                  </a:lnTo>
                  <a:lnTo>
                    <a:pt x="1320800" y="1025850"/>
                  </a:lnTo>
                  <a:lnTo>
                    <a:pt x="1270000" y="1022726"/>
                  </a:lnTo>
                  <a:lnTo>
                    <a:pt x="1219200" y="1019042"/>
                  </a:lnTo>
                  <a:lnTo>
                    <a:pt x="1168400" y="1014771"/>
                  </a:lnTo>
                  <a:lnTo>
                    <a:pt x="1117600" y="1009887"/>
                  </a:lnTo>
                  <a:lnTo>
                    <a:pt x="1066800" y="1004363"/>
                  </a:lnTo>
                  <a:lnTo>
                    <a:pt x="1016000" y="998173"/>
                  </a:lnTo>
                  <a:lnTo>
                    <a:pt x="965200" y="991290"/>
                  </a:lnTo>
                  <a:lnTo>
                    <a:pt x="901700" y="983689"/>
                  </a:lnTo>
                  <a:lnTo>
                    <a:pt x="850900" y="975342"/>
                  </a:lnTo>
                  <a:lnTo>
                    <a:pt x="800100" y="966224"/>
                  </a:lnTo>
                  <a:lnTo>
                    <a:pt x="749300" y="956307"/>
                  </a:lnTo>
                  <a:lnTo>
                    <a:pt x="698500" y="945565"/>
                  </a:lnTo>
                  <a:lnTo>
                    <a:pt x="647700" y="933973"/>
                  </a:lnTo>
                  <a:lnTo>
                    <a:pt x="609600" y="921502"/>
                  </a:lnTo>
                  <a:lnTo>
                    <a:pt x="558800" y="908128"/>
                  </a:lnTo>
                  <a:lnTo>
                    <a:pt x="508000" y="893823"/>
                  </a:lnTo>
                  <a:lnTo>
                    <a:pt x="457200" y="878561"/>
                  </a:lnTo>
                  <a:lnTo>
                    <a:pt x="406400" y="862316"/>
                  </a:lnTo>
                  <a:lnTo>
                    <a:pt x="368300" y="845061"/>
                  </a:lnTo>
                  <a:lnTo>
                    <a:pt x="317500" y="826770"/>
                  </a:lnTo>
                  <a:lnTo>
                    <a:pt x="279400" y="806196"/>
                  </a:lnTo>
                  <a:lnTo>
                    <a:pt x="254000" y="796290"/>
                  </a:lnTo>
                  <a:lnTo>
                    <a:pt x="215900" y="775086"/>
                  </a:lnTo>
                  <a:lnTo>
                    <a:pt x="177800" y="751310"/>
                  </a:lnTo>
                  <a:lnTo>
                    <a:pt x="139700" y="724737"/>
                  </a:lnTo>
                  <a:lnTo>
                    <a:pt x="101600" y="695142"/>
                  </a:lnTo>
                  <a:lnTo>
                    <a:pt x="63500" y="662300"/>
                  </a:lnTo>
                  <a:lnTo>
                    <a:pt x="38100" y="625986"/>
                  </a:lnTo>
                  <a:lnTo>
                    <a:pt x="12700" y="585978"/>
                  </a:lnTo>
                  <a:lnTo>
                    <a:pt x="12700" y="560070"/>
                  </a:lnTo>
                  <a:lnTo>
                    <a:pt x="0" y="547116"/>
                  </a:lnTo>
                  <a:lnTo>
                    <a:pt x="0" y="576072"/>
                  </a:lnTo>
                  <a:lnTo>
                    <a:pt x="12700" y="589788"/>
                  </a:lnTo>
                  <a:lnTo>
                    <a:pt x="25400" y="632268"/>
                  </a:lnTo>
                  <a:lnTo>
                    <a:pt x="63500" y="671547"/>
                  </a:lnTo>
                  <a:lnTo>
                    <a:pt x="101600" y="707493"/>
                  </a:lnTo>
                  <a:lnTo>
                    <a:pt x="139700" y="739976"/>
                  </a:lnTo>
                  <a:lnTo>
                    <a:pt x="177800" y="768865"/>
                  </a:lnTo>
                  <a:lnTo>
                    <a:pt x="228600" y="794030"/>
                  </a:lnTo>
                  <a:lnTo>
                    <a:pt x="266700" y="815340"/>
                  </a:lnTo>
                  <a:lnTo>
                    <a:pt x="368300" y="854964"/>
                  </a:lnTo>
                  <a:lnTo>
                    <a:pt x="406400" y="871839"/>
                  </a:lnTo>
                  <a:lnTo>
                    <a:pt x="457200" y="887751"/>
                  </a:lnTo>
                  <a:lnTo>
                    <a:pt x="508000" y="902723"/>
                  </a:lnTo>
                  <a:lnTo>
                    <a:pt x="546100" y="916780"/>
                  </a:lnTo>
                  <a:lnTo>
                    <a:pt x="596900" y="929947"/>
                  </a:lnTo>
                  <a:lnTo>
                    <a:pt x="647700" y="942247"/>
                  </a:lnTo>
                  <a:lnTo>
                    <a:pt x="698500" y="953706"/>
                  </a:lnTo>
                  <a:lnTo>
                    <a:pt x="749300" y="964347"/>
                  </a:lnTo>
                  <a:lnTo>
                    <a:pt x="800100" y="974196"/>
                  </a:lnTo>
                  <a:lnTo>
                    <a:pt x="850900" y="983276"/>
                  </a:lnTo>
                  <a:lnTo>
                    <a:pt x="901700" y="991613"/>
                  </a:lnTo>
                  <a:lnTo>
                    <a:pt x="952500" y="999231"/>
                  </a:lnTo>
                  <a:lnTo>
                    <a:pt x="1003300" y="1006153"/>
                  </a:lnTo>
                  <a:lnTo>
                    <a:pt x="1054100" y="1012406"/>
                  </a:lnTo>
                  <a:lnTo>
                    <a:pt x="1104900" y="1018012"/>
                  </a:lnTo>
                  <a:lnTo>
                    <a:pt x="1155700" y="1022997"/>
                  </a:lnTo>
                  <a:lnTo>
                    <a:pt x="1206500" y="1027385"/>
                  </a:lnTo>
                  <a:lnTo>
                    <a:pt x="1257300" y="1031201"/>
                  </a:lnTo>
                  <a:lnTo>
                    <a:pt x="1308100" y="1034469"/>
                  </a:lnTo>
                  <a:lnTo>
                    <a:pt x="1346200" y="1037213"/>
                  </a:lnTo>
                  <a:lnTo>
                    <a:pt x="1397000" y="1039459"/>
                  </a:lnTo>
                  <a:lnTo>
                    <a:pt x="1447800" y="1041229"/>
                  </a:lnTo>
                  <a:lnTo>
                    <a:pt x="1498600" y="1042550"/>
                  </a:lnTo>
                  <a:lnTo>
                    <a:pt x="1549400" y="1043445"/>
                  </a:lnTo>
                  <a:lnTo>
                    <a:pt x="1600200" y="1043940"/>
                  </a:lnTo>
                  <a:lnTo>
                    <a:pt x="1676400" y="1043178"/>
                  </a:lnTo>
                  <a:lnTo>
                    <a:pt x="1765300" y="1040892"/>
                  </a:lnTo>
                  <a:lnTo>
                    <a:pt x="1841500" y="1037844"/>
                  </a:lnTo>
                  <a:lnTo>
                    <a:pt x="1917700" y="1033272"/>
                  </a:lnTo>
                  <a:lnTo>
                    <a:pt x="1968500" y="1029496"/>
                  </a:lnTo>
                  <a:lnTo>
                    <a:pt x="2019300" y="1025234"/>
                  </a:lnTo>
                  <a:lnTo>
                    <a:pt x="2070100" y="1020442"/>
                  </a:lnTo>
                  <a:lnTo>
                    <a:pt x="2120900" y="1015077"/>
                  </a:lnTo>
                  <a:lnTo>
                    <a:pt x="2171700" y="1009095"/>
                  </a:lnTo>
                  <a:lnTo>
                    <a:pt x="2222500" y="1002453"/>
                  </a:lnTo>
                  <a:lnTo>
                    <a:pt x="2273300" y="995107"/>
                  </a:lnTo>
                  <a:lnTo>
                    <a:pt x="2324100" y="987013"/>
                  </a:lnTo>
                  <a:lnTo>
                    <a:pt x="2374900" y="978129"/>
                  </a:lnTo>
                  <a:lnTo>
                    <a:pt x="2438400" y="968410"/>
                  </a:lnTo>
                  <a:lnTo>
                    <a:pt x="2489200" y="957814"/>
                  </a:lnTo>
                  <a:lnTo>
                    <a:pt x="2540000" y="946296"/>
                  </a:lnTo>
                  <a:lnTo>
                    <a:pt x="2590800" y="933814"/>
                  </a:lnTo>
                  <a:lnTo>
                    <a:pt x="2641600" y="920323"/>
                  </a:lnTo>
                  <a:lnTo>
                    <a:pt x="2692400" y="905781"/>
                  </a:lnTo>
                  <a:lnTo>
                    <a:pt x="2743200" y="890143"/>
                  </a:lnTo>
                  <a:lnTo>
                    <a:pt x="2781300" y="873367"/>
                  </a:lnTo>
                  <a:lnTo>
                    <a:pt x="2832100" y="855408"/>
                  </a:lnTo>
                  <a:lnTo>
                    <a:pt x="2882900" y="836224"/>
                  </a:lnTo>
                  <a:lnTo>
                    <a:pt x="2921000" y="815770"/>
                  </a:lnTo>
                  <a:lnTo>
                    <a:pt x="2971800" y="794004"/>
                  </a:lnTo>
                  <a:lnTo>
                    <a:pt x="2984500" y="783336"/>
                  </a:lnTo>
                  <a:lnTo>
                    <a:pt x="3009900" y="771906"/>
                  </a:lnTo>
                  <a:lnTo>
                    <a:pt x="3048000" y="745714"/>
                  </a:lnTo>
                  <a:lnTo>
                    <a:pt x="3086100" y="714899"/>
                  </a:lnTo>
                  <a:lnTo>
                    <a:pt x="3124200" y="679623"/>
                  </a:lnTo>
                  <a:lnTo>
                    <a:pt x="3162300" y="640046"/>
                  </a:lnTo>
                  <a:lnTo>
                    <a:pt x="3187700" y="596331"/>
                  </a:lnTo>
                  <a:lnTo>
                    <a:pt x="3200400" y="548640"/>
                  </a:lnTo>
                  <a:close/>
                </a:path>
              </a:pathLst>
            </a:custGeom>
            <a:solidFill>
              <a:srgbClr val="000000"/>
            </a:solidFill>
          </p:spPr>
          <p:txBody>
            <a:bodyPr wrap="square" lIns="0" tIns="0" rIns="0" bIns="0" rtlCol="0"/>
            <a:lstStyle/>
            <a:p>
              <a:endParaRPr/>
            </a:p>
          </p:txBody>
        </p:sp>
      </p:grpSp>
      <p:sp>
        <p:nvSpPr>
          <p:cNvPr id="13" name="object 13"/>
          <p:cNvSpPr txBox="1"/>
          <p:nvPr/>
        </p:nvSpPr>
        <p:spPr>
          <a:xfrm>
            <a:off x="3846829" y="2741930"/>
            <a:ext cx="1413510" cy="756920"/>
          </a:xfrm>
          <a:prstGeom prst="rect">
            <a:avLst/>
          </a:prstGeom>
        </p:spPr>
        <p:txBody>
          <a:bodyPr vert="horz" wrap="square" lIns="0" tIns="12700" rIns="0" bIns="0" rtlCol="0">
            <a:spAutoFit/>
          </a:bodyPr>
          <a:lstStyle/>
          <a:p>
            <a:pPr marL="12700" marR="5080" indent="287020">
              <a:lnSpc>
                <a:spcPct val="100000"/>
              </a:lnSpc>
              <a:spcBef>
                <a:spcPts val="100"/>
              </a:spcBef>
            </a:pPr>
            <a:r>
              <a:rPr sz="2400" spc="-10" dirty="0">
                <a:solidFill>
                  <a:srgbClr val="9A0033"/>
                </a:solidFill>
                <a:latin typeface="Arial"/>
                <a:cs typeface="Arial"/>
              </a:rPr>
              <a:t>Broad Statement</a:t>
            </a:r>
            <a:endParaRPr sz="2400">
              <a:latin typeface="Arial"/>
              <a:cs typeface="Arial"/>
            </a:endParaRPr>
          </a:p>
        </p:txBody>
      </p:sp>
      <p:grpSp>
        <p:nvGrpSpPr>
          <p:cNvPr id="14" name="object 14"/>
          <p:cNvGrpSpPr/>
          <p:nvPr/>
        </p:nvGrpSpPr>
        <p:grpSpPr>
          <a:xfrm>
            <a:off x="2292095" y="3565397"/>
            <a:ext cx="4358640" cy="1809750"/>
            <a:chOff x="2292095" y="3565397"/>
            <a:chExt cx="4358640" cy="1809750"/>
          </a:xfrm>
        </p:grpSpPr>
        <p:sp>
          <p:nvSpPr>
            <p:cNvPr id="15" name="object 15"/>
            <p:cNvSpPr/>
            <p:nvPr/>
          </p:nvSpPr>
          <p:spPr>
            <a:xfrm>
              <a:off x="4430267" y="3732275"/>
              <a:ext cx="246379" cy="862965"/>
            </a:xfrm>
            <a:custGeom>
              <a:avLst/>
              <a:gdLst/>
              <a:ahLst/>
              <a:cxnLst/>
              <a:rect l="l" t="t" r="r" b="b"/>
              <a:pathLst>
                <a:path w="246379" h="862964">
                  <a:moveTo>
                    <a:pt x="246126" y="656844"/>
                  </a:moveTo>
                  <a:lnTo>
                    <a:pt x="184404" y="656844"/>
                  </a:lnTo>
                  <a:lnTo>
                    <a:pt x="184403" y="0"/>
                  </a:lnTo>
                  <a:lnTo>
                    <a:pt x="61721" y="0"/>
                  </a:lnTo>
                  <a:lnTo>
                    <a:pt x="61722" y="656844"/>
                  </a:lnTo>
                  <a:lnTo>
                    <a:pt x="0" y="656844"/>
                  </a:lnTo>
                  <a:lnTo>
                    <a:pt x="123444" y="862584"/>
                  </a:lnTo>
                  <a:lnTo>
                    <a:pt x="246126" y="656844"/>
                  </a:lnTo>
                  <a:close/>
                </a:path>
              </a:pathLst>
            </a:custGeom>
            <a:solidFill>
              <a:srgbClr val="CC9900"/>
            </a:solidFill>
          </p:spPr>
          <p:txBody>
            <a:bodyPr wrap="square" lIns="0" tIns="0" rIns="0" bIns="0" rtlCol="0"/>
            <a:lstStyle/>
            <a:p>
              <a:endParaRPr/>
            </a:p>
          </p:txBody>
        </p:sp>
        <p:sp>
          <p:nvSpPr>
            <p:cNvPr id="16" name="object 16"/>
            <p:cNvSpPr/>
            <p:nvPr/>
          </p:nvSpPr>
          <p:spPr>
            <a:xfrm>
              <a:off x="4421885" y="3727703"/>
              <a:ext cx="262890" cy="876300"/>
            </a:xfrm>
            <a:custGeom>
              <a:avLst/>
              <a:gdLst/>
              <a:ahLst/>
              <a:cxnLst/>
              <a:rect l="l" t="t" r="r" b="b"/>
              <a:pathLst>
                <a:path w="262889" h="876300">
                  <a:moveTo>
                    <a:pt x="70104" y="656844"/>
                  </a:moveTo>
                  <a:lnTo>
                    <a:pt x="0" y="656844"/>
                  </a:lnTo>
                  <a:lnTo>
                    <a:pt x="8381" y="670797"/>
                  </a:lnTo>
                  <a:lnTo>
                    <a:pt x="8382" y="666750"/>
                  </a:lnTo>
                  <a:lnTo>
                    <a:pt x="12954" y="659130"/>
                  </a:lnTo>
                  <a:lnTo>
                    <a:pt x="17514" y="666750"/>
                  </a:lnTo>
                  <a:lnTo>
                    <a:pt x="65532" y="666750"/>
                  </a:lnTo>
                  <a:lnTo>
                    <a:pt x="65532" y="661416"/>
                  </a:lnTo>
                  <a:lnTo>
                    <a:pt x="70104" y="656844"/>
                  </a:lnTo>
                  <a:close/>
                </a:path>
                <a:path w="262889" h="876300">
                  <a:moveTo>
                    <a:pt x="17514" y="666750"/>
                  </a:moveTo>
                  <a:lnTo>
                    <a:pt x="12954" y="659130"/>
                  </a:lnTo>
                  <a:lnTo>
                    <a:pt x="8382" y="666750"/>
                  </a:lnTo>
                  <a:lnTo>
                    <a:pt x="17514" y="666750"/>
                  </a:lnTo>
                  <a:close/>
                </a:path>
                <a:path w="262889" h="876300">
                  <a:moveTo>
                    <a:pt x="131457" y="857127"/>
                  </a:moveTo>
                  <a:lnTo>
                    <a:pt x="17514" y="666750"/>
                  </a:lnTo>
                  <a:lnTo>
                    <a:pt x="8382" y="666750"/>
                  </a:lnTo>
                  <a:lnTo>
                    <a:pt x="8381" y="670797"/>
                  </a:lnTo>
                  <a:lnTo>
                    <a:pt x="127254" y="868688"/>
                  </a:lnTo>
                  <a:lnTo>
                    <a:pt x="127254" y="864108"/>
                  </a:lnTo>
                  <a:lnTo>
                    <a:pt x="131457" y="857127"/>
                  </a:lnTo>
                  <a:close/>
                </a:path>
                <a:path w="262889" h="876300">
                  <a:moveTo>
                    <a:pt x="198120" y="656844"/>
                  </a:moveTo>
                  <a:lnTo>
                    <a:pt x="198119" y="0"/>
                  </a:lnTo>
                  <a:lnTo>
                    <a:pt x="65531" y="0"/>
                  </a:lnTo>
                  <a:lnTo>
                    <a:pt x="65532" y="656844"/>
                  </a:lnTo>
                  <a:lnTo>
                    <a:pt x="70104" y="656844"/>
                  </a:lnTo>
                  <a:lnTo>
                    <a:pt x="70103" y="9906"/>
                  </a:lnTo>
                  <a:lnTo>
                    <a:pt x="74675" y="4572"/>
                  </a:lnTo>
                  <a:lnTo>
                    <a:pt x="74675" y="9906"/>
                  </a:lnTo>
                  <a:lnTo>
                    <a:pt x="188213" y="9906"/>
                  </a:lnTo>
                  <a:lnTo>
                    <a:pt x="188213" y="4572"/>
                  </a:lnTo>
                  <a:lnTo>
                    <a:pt x="192785" y="9906"/>
                  </a:lnTo>
                  <a:lnTo>
                    <a:pt x="192786" y="656844"/>
                  </a:lnTo>
                  <a:lnTo>
                    <a:pt x="198120" y="656844"/>
                  </a:lnTo>
                  <a:close/>
                </a:path>
                <a:path w="262889" h="876300">
                  <a:moveTo>
                    <a:pt x="74675" y="666750"/>
                  </a:moveTo>
                  <a:lnTo>
                    <a:pt x="74675" y="9906"/>
                  </a:lnTo>
                  <a:lnTo>
                    <a:pt x="70103" y="9906"/>
                  </a:lnTo>
                  <a:lnTo>
                    <a:pt x="70104" y="656844"/>
                  </a:lnTo>
                  <a:lnTo>
                    <a:pt x="65532" y="661416"/>
                  </a:lnTo>
                  <a:lnTo>
                    <a:pt x="65532" y="666750"/>
                  </a:lnTo>
                  <a:lnTo>
                    <a:pt x="74675" y="666750"/>
                  </a:lnTo>
                  <a:close/>
                </a:path>
                <a:path w="262889" h="876300">
                  <a:moveTo>
                    <a:pt x="74675" y="9906"/>
                  </a:moveTo>
                  <a:lnTo>
                    <a:pt x="74675" y="4572"/>
                  </a:lnTo>
                  <a:lnTo>
                    <a:pt x="70103" y="9906"/>
                  </a:lnTo>
                  <a:lnTo>
                    <a:pt x="74675" y="9906"/>
                  </a:lnTo>
                  <a:close/>
                </a:path>
                <a:path w="262889" h="876300">
                  <a:moveTo>
                    <a:pt x="135636" y="864108"/>
                  </a:moveTo>
                  <a:lnTo>
                    <a:pt x="131457" y="857127"/>
                  </a:lnTo>
                  <a:lnTo>
                    <a:pt x="127254" y="864108"/>
                  </a:lnTo>
                  <a:lnTo>
                    <a:pt x="135636" y="864108"/>
                  </a:lnTo>
                  <a:close/>
                </a:path>
                <a:path w="262889" h="876300">
                  <a:moveTo>
                    <a:pt x="135636" y="869920"/>
                  </a:moveTo>
                  <a:lnTo>
                    <a:pt x="135636" y="864108"/>
                  </a:lnTo>
                  <a:lnTo>
                    <a:pt x="127254" y="864108"/>
                  </a:lnTo>
                  <a:lnTo>
                    <a:pt x="127254" y="868688"/>
                  </a:lnTo>
                  <a:lnTo>
                    <a:pt x="131826" y="876300"/>
                  </a:lnTo>
                  <a:lnTo>
                    <a:pt x="135636" y="869920"/>
                  </a:lnTo>
                  <a:close/>
                </a:path>
                <a:path w="262889" h="876300">
                  <a:moveTo>
                    <a:pt x="254508" y="670878"/>
                  </a:moveTo>
                  <a:lnTo>
                    <a:pt x="254508" y="666750"/>
                  </a:lnTo>
                  <a:lnTo>
                    <a:pt x="246109" y="666750"/>
                  </a:lnTo>
                  <a:lnTo>
                    <a:pt x="131457" y="857127"/>
                  </a:lnTo>
                  <a:lnTo>
                    <a:pt x="135636" y="864108"/>
                  </a:lnTo>
                  <a:lnTo>
                    <a:pt x="135636" y="869920"/>
                  </a:lnTo>
                  <a:lnTo>
                    <a:pt x="254508" y="670878"/>
                  </a:lnTo>
                  <a:close/>
                </a:path>
                <a:path w="262889" h="876300">
                  <a:moveTo>
                    <a:pt x="192785" y="9906"/>
                  </a:moveTo>
                  <a:lnTo>
                    <a:pt x="188213" y="4572"/>
                  </a:lnTo>
                  <a:lnTo>
                    <a:pt x="188213" y="9906"/>
                  </a:lnTo>
                  <a:lnTo>
                    <a:pt x="192785" y="9906"/>
                  </a:lnTo>
                  <a:close/>
                </a:path>
                <a:path w="262889" h="876300">
                  <a:moveTo>
                    <a:pt x="198120" y="666750"/>
                  </a:moveTo>
                  <a:lnTo>
                    <a:pt x="198120" y="661416"/>
                  </a:lnTo>
                  <a:lnTo>
                    <a:pt x="192786" y="656844"/>
                  </a:lnTo>
                  <a:lnTo>
                    <a:pt x="192785" y="9906"/>
                  </a:lnTo>
                  <a:lnTo>
                    <a:pt x="188213" y="9906"/>
                  </a:lnTo>
                  <a:lnTo>
                    <a:pt x="188214" y="666750"/>
                  </a:lnTo>
                  <a:lnTo>
                    <a:pt x="198120" y="666750"/>
                  </a:lnTo>
                  <a:close/>
                </a:path>
                <a:path w="262889" h="876300">
                  <a:moveTo>
                    <a:pt x="262890" y="656844"/>
                  </a:moveTo>
                  <a:lnTo>
                    <a:pt x="192786" y="656844"/>
                  </a:lnTo>
                  <a:lnTo>
                    <a:pt x="198120" y="661416"/>
                  </a:lnTo>
                  <a:lnTo>
                    <a:pt x="198120" y="666750"/>
                  </a:lnTo>
                  <a:lnTo>
                    <a:pt x="246109" y="666750"/>
                  </a:lnTo>
                  <a:lnTo>
                    <a:pt x="250697" y="659130"/>
                  </a:lnTo>
                  <a:lnTo>
                    <a:pt x="254508" y="666750"/>
                  </a:lnTo>
                  <a:lnTo>
                    <a:pt x="254508" y="670878"/>
                  </a:lnTo>
                  <a:lnTo>
                    <a:pt x="262890" y="656844"/>
                  </a:lnTo>
                  <a:close/>
                </a:path>
                <a:path w="262889" h="876300">
                  <a:moveTo>
                    <a:pt x="254508" y="666750"/>
                  </a:moveTo>
                  <a:lnTo>
                    <a:pt x="250697" y="659130"/>
                  </a:lnTo>
                  <a:lnTo>
                    <a:pt x="246109" y="666750"/>
                  </a:lnTo>
                  <a:lnTo>
                    <a:pt x="254508" y="666750"/>
                  </a:lnTo>
                  <a:close/>
                </a:path>
              </a:pathLst>
            </a:custGeom>
            <a:solidFill>
              <a:srgbClr val="000000"/>
            </a:solidFill>
          </p:spPr>
          <p:txBody>
            <a:bodyPr wrap="square" lIns="0" tIns="0" rIns="0" bIns="0" rtlCol="0"/>
            <a:lstStyle/>
            <a:p>
              <a:endParaRPr/>
            </a:p>
          </p:txBody>
        </p:sp>
        <p:sp>
          <p:nvSpPr>
            <p:cNvPr id="17" name="object 17"/>
            <p:cNvSpPr/>
            <p:nvPr/>
          </p:nvSpPr>
          <p:spPr>
            <a:xfrm>
              <a:off x="5718810" y="3571493"/>
              <a:ext cx="433705" cy="814705"/>
            </a:xfrm>
            <a:custGeom>
              <a:avLst/>
              <a:gdLst/>
              <a:ahLst/>
              <a:cxnLst/>
              <a:rect l="l" t="t" r="r" b="b"/>
              <a:pathLst>
                <a:path w="433704" h="814704">
                  <a:moveTo>
                    <a:pt x="433578" y="576834"/>
                  </a:moveTo>
                  <a:lnTo>
                    <a:pt x="377189" y="601980"/>
                  </a:lnTo>
                  <a:lnTo>
                    <a:pt x="112775" y="0"/>
                  </a:lnTo>
                  <a:lnTo>
                    <a:pt x="0" y="49530"/>
                  </a:lnTo>
                  <a:lnTo>
                    <a:pt x="264413" y="651510"/>
                  </a:lnTo>
                  <a:lnTo>
                    <a:pt x="208025" y="675894"/>
                  </a:lnTo>
                  <a:lnTo>
                    <a:pt x="403097" y="814578"/>
                  </a:lnTo>
                  <a:lnTo>
                    <a:pt x="433578" y="576834"/>
                  </a:lnTo>
                  <a:close/>
                </a:path>
              </a:pathLst>
            </a:custGeom>
            <a:solidFill>
              <a:srgbClr val="00CC99"/>
            </a:solidFill>
          </p:spPr>
          <p:txBody>
            <a:bodyPr wrap="square" lIns="0" tIns="0" rIns="0" bIns="0" rtlCol="0"/>
            <a:lstStyle/>
            <a:p>
              <a:endParaRPr/>
            </a:p>
          </p:txBody>
        </p:sp>
        <p:sp>
          <p:nvSpPr>
            <p:cNvPr id="18" name="object 18"/>
            <p:cNvSpPr/>
            <p:nvPr/>
          </p:nvSpPr>
          <p:spPr>
            <a:xfrm>
              <a:off x="5712713" y="3565397"/>
              <a:ext cx="445134" cy="829310"/>
            </a:xfrm>
            <a:custGeom>
              <a:avLst/>
              <a:gdLst/>
              <a:ahLst/>
              <a:cxnLst/>
              <a:rect l="l" t="t" r="r" b="b"/>
              <a:pathLst>
                <a:path w="445135" h="829310">
                  <a:moveTo>
                    <a:pt x="385267" y="601624"/>
                  </a:moveTo>
                  <a:lnTo>
                    <a:pt x="121157" y="0"/>
                  </a:lnTo>
                  <a:lnTo>
                    <a:pt x="0" y="53339"/>
                  </a:lnTo>
                  <a:lnTo>
                    <a:pt x="8381" y="72433"/>
                  </a:lnTo>
                  <a:lnTo>
                    <a:pt x="8381" y="60197"/>
                  </a:lnTo>
                  <a:lnTo>
                    <a:pt x="10667" y="54101"/>
                  </a:lnTo>
                  <a:lnTo>
                    <a:pt x="12537" y="58360"/>
                  </a:lnTo>
                  <a:lnTo>
                    <a:pt x="114299" y="13363"/>
                  </a:lnTo>
                  <a:lnTo>
                    <a:pt x="114299" y="8381"/>
                  </a:lnTo>
                  <a:lnTo>
                    <a:pt x="120395" y="10667"/>
                  </a:lnTo>
                  <a:lnTo>
                    <a:pt x="120395" y="22268"/>
                  </a:lnTo>
                  <a:lnTo>
                    <a:pt x="380237" y="614171"/>
                  </a:lnTo>
                  <a:lnTo>
                    <a:pt x="380999" y="613838"/>
                  </a:lnTo>
                  <a:lnTo>
                    <a:pt x="380999" y="603503"/>
                  </a:lnTo>
                  <a:lnTo>
                    <a:pt x="385267" y="601624"/>
                  </a:lnTo>
                  <a:close/>
                </a:path>
                <a:path w="445135" h="829310">
                  <a:moveTo>
                    <a:pt x="12537" y="58360"/>
                  </a:moveTo>
                  <a:lnTo>
                    <a:pt x="10667" y="54101"/>
                  </a:lnTo>
                  <a:lnTo>
                    <a:pt x="8381" y="60197"/>
                  </a:lnTo>
                  <a:lnTo>
                    <a:pt x="12537" y="58360"/>
                  </a:lnTo>
                  <a:close/>
                </a:path>
                <a:path w="445135" h="829310">
                  <a:moveTo>
                    <a:pt x="276605" y="659891"/>
                  </a:moveTo>
                  <a:lnTo>
                    <a:pt x="12537" y="58360"/>
                  </a:lnTo>
                  <a:lnTo>
                    <a:pt x="8381" y="60197"/>
                  </a:lnTo>
                  <a:lnTo>
                    <a:pt x="8381" y="72433"/>
                  </a:lnTo>
                  <a:lnTo>
                    <a:pt x="264065" y="654865"/>
                  </a:lnTo>
                  <a:lnTo>
                    <a:pt x="268223" y="653033"/>
                  </a:lnTo>
                  <a:lnTo>
                    <a:pt x="268223" y="663559"/>
                  </a:lnTo>
                  <a:lnTo>
                    <a:pt x="276605" y="659891"/>
                  </a:lnTo>
                  <a:close/>
                </a:path>
                <a:path w="445135" h="829310">
                  <a:moveTo>
                    <a:pt x="120395" y="10667"/>
                  </a:moveTo>
                  <a:lnTo>
                    <a:pt x="114299" y="8381"/>
                  </a:lnTo>
                  <a:lnTo>
                    <a:pt x="116131" y="12553"/>
                  </a:lnTo>
                  <a:lnTo>
                    <a:pt x="120395" y="10667"/>
                  </a:lnTo>
                  <a:close/>
                </a:path>
                <a:path w="445135" h="829310">
                  <a:moveTo>
                    <a:pt x="116131" y="12553"/>
                  </a:moveTo>
                  <a:lnTo>
                    <a:pt x="114299" y="8381"/>
                  </a:lnTo>
                  <a:lnTo>
                    <a:pt x="114299" y="13363"/>
                  </a:lnTo>
                  <a:lnTo>
                    <a:pt x="116131" y="12553"/>
                  </a:lnTo>
                  <a:close/>
                </a:path>
                <a:path w="445135" h="829310">
                  <a:moveTo>
                    <a:pt x="120395" y="22268"/>
                  </a:moveTo>
                  <a:lnTo>
                    <a:pt x="120395" y="10667"/>
                  </a:lnTo>
                  <a:lnTo>
                    <a:pt x="116131" y="12553"/>
                  </a:lnTo>
                  <a:lnTo>
                    <a:pt x="120395" y="22268"/>
                  </a:lnTo>
                  <a:close/>
                </a:path>
                <a:path w="445135" h="829310">
                  <a:moveTo>
                    <a:pt x="268223" y="663559"/>
                  </a:moveTo>
                  <a:lnTo>
                    <a:pt x="268223" y="653033"/>
                  </a:lnTo>
                  <a:lnTo>
                    <a:pt x="265937" y="659129"/>
                  </a:lnTo>
                  <a:lnTo>
                    <a:pt x="264065" y="654865"/>
                  </a:lnTo>
                  <a:lnTo>
                    <a:pt x="204215" y="681227"/>
                  </a:lnTo>
                  <a:lnTo>
                    <a:pt x="215645" y="689320"/>
                  </a:lnTo>
                  <a:lnTo>
                    <a:pt x="215645" y="686561"/>
                  </a:lnTo>
                  <a:lnTo>
                    <a:pt x="216407" y="678179"/>
                  </a:lnTo>
                  <a:lnTo>
                    <a:pt x="223433" y="683155"/>
                  </a:lnTo>
                  <a:lnTo>
                    <a:pt x="268223" y="663559"/>
                  </a:lnTo>
                  <a:close/>
                </a:path>
                <a:path w="445135" h="829310">
                  <a:moveTo>
                    <a:pt x="223433" y="683155"/>
                  </a:moveTo>
                  <a:lnTo>
                    <a:pt x="216407" y="678179"/>
                  </a:lnTo>
                  <a:lnTo>
                    <a:pt x="215645" y="686561"/>
                  </a:lnTo>
                  <a:lnTo>
                    <a:pt x="223433" y="683155"/>
                  </a:lnTo>
                  <a:close/>
                </a:path>
                <a:path w="445135" h="829310">
                  <a:moveTo>
                    <a:pt x="405591" y="812154"/>
                  </a:moveTo>
                  <a:lnTo>
                    <a:pt x="223433" y="683155"/>
                  </a:lnTo>
                  <a:lnTo>
                    <a:pt x="215645" y="686561"/>
                  </a:lnTo>
                  <a:lnTo>
                    <a:pt x="215645" y="689320"/>
                  </a:lnTo>
                  <a:lnTo>
                    <a:pt x="404621" y="823121"/>
                  </a:lnTo>
                  <a:lnTo>
                    <a:pt x="404621" y="819911"/>
                  </a:lnTo>
                  <a:lnTo>
                    <a:pt x="405591" y="812154"/>
                  </a:lnTo>
                  <a:close/>
                </a:path>
                <a:path w="445135" h="829310">
                  <a:moveTo>
                    <a:pt x="268223" y="653033"/>
                  </a:moveTo>
                  <a:lnTo>
                    <a:pt x="264065" y="654865"/>
                  </a:lnTo>
                  <a:lnTo>
                    <a:pt x="265937" y="659129"/>
                  </a:lnTo>
                  <a:lnTo>
                    <a:pt x="268223" y="653033"/>
                  </a:lnTo>
                  <a:close/>
                </a:path>
                <a:path w="445135" h="829310">
                  <a:moveTo>
                    <a:pt x="387095" y="605789"/>
                  </a:moveTo>
                  <a:lnTo>
                    <a:pt x="385267" y="601624"/>
                  </a:lnTo>
                  <a:lnTo>
                    <a:pt x="380999" y="603503"/>
                  </a:lnTo>
                  <a:lnTo>
                    <a:pt x="387095" y="605789"/>
                  </a:lnTo>
                  <a:close/>
                </a:path>
                <a:path w="445135" h="829310">
                  <a:moveTo>
                    <a:pt x="387095" y="611171"/>
                  </a:moveTo>
                  <a:lnTo>
                    <a:pt x="387095" y="605789"/>
                  </a:lnTo>
                  <a:lnTo>
                    <a:pt x="380999" y="603503"/>
                  </a:lnTo>
                  <a:lnTo>
                    <a:pt x="380999" y="613838"/>
                  </a:lnTo>
                  <a:lnTo>
                    <a:pt x="387095" y="611171"/>
                  </a:lnTo>
                  <a:close/>
                </a:path>
                <a:path w="445135" h="829310">
                  <a:moveTo>
                    <a:pt x="445007" y="575309"/>
                  </a:moveTo>
                  <a:lnTo>
                    <a:pt x="385267" y="601624"/>
                  </a:lnTo>
                  <a:lnTo>
                    <a:pt x="387095" y="605789"/>
                  </a:lnTo>
                  <a:lnTo>
                    <a:pt x="387095" y="611171"/>
                  </a:lnTo>
                  <a:lnTo>
                    <a:pt x="433237" y="590984"/>
                  </a:lnTo>
                  <a:lnTo>
                    <a:pt x="434339" y="582167"/>
                  </a:lnTo>
                  <a:lnTo>
                    <a:pt x="441197" y="587501"/>
                  </a:lnTo>
                  <a:lnTo>
                    <a:pt x="441197" y="605517"/>
                  </a:lnTo>
                  <a:lnTo>
                    <a:pt x="445007" y="575309"/>
                  </a:lnTo>
                  <a:close/>
                </a:path>
                <a:path w="445135" h="829310">
                  <a:moveTo>
                    <a:pt x="412241" y="816863"/>
                  </a:moveTo>
                  <a:lnTo>
                    <a:pt x="405591" y="812154"/>
                  </a:lnTo>
                  <a:lnTo>
                    <a:pt x="404621" y="819911"/>
                  </a:lnTo>
                  <a:lnTo>
                    <a:pt x="412241" y="816863"/>
                  </a:lnTo>
                  <a:close/>
                </a:path>
                <a:path w="445135" h="829310">
                  <a:moveTo>
                    <a:pt x="412241" y="828516"/>
                  </a:moveTo>
                  <a:lnTo>
                    <a:pt x="412241" y="816863"/>
                  </a:lnTo>
                  <a:lnTo>
                    <a:pt x="404621" y="819911"/>
                  </a:lnTo>
                  <a:lnTo>
                    <a:pt x="404621" y="823121"/>
                  </a:lnTo>
                  <a:lnTo>
                    <a:pt x="412241" y="828516"/>
                  </a:lnTo>
                  <a:close/>
                </a:path>
                <a:path w="445135" h="829310">
                  <a:moveTo>
                    <a:pt x="441197" y="605517"/>
                  </a:moveTo>
                  <a:lnTo>
                    <a:pt x="441197" y="587501"/>
                  </a:lnTo>
                  <a:lnTo>
                    <a:pt x="433237" y="590984"/>
                  </a:lnTo>
                  <a:lnTo>
                    <a:pt x="405591" y="812154"/>
                  </a:lnTo>
                  <a:lnTo>
                    <a:pt x="412241" y="816863"/>
                  </a:lnTo>
                  <a:lnTo>
                    <a:pt x="412241" y="828516"/>
                  </a:lnTo>
                  <a:lnTo>
                    <a:pt x="413003" y="829055"/>
                  </a:lnTo>
                  <a:lnTo>
                    <a:pt x="441197" y="605517"/>
                  </a:lnTo>
                  <a:close/>
                </a:path>
                <a:path w="445135" h="829310">
                  <a:moveTo>
                    <a:pt x="441197" y="587501"/>
                  </a:moveTo>
                  <a:lnTo>
                    <a:pt x="434339" y="582167"/>
                  </a:lnTo>
                  <a:lnTo>
                    <a:pt x="433237" y="590984"/>
                  </a:lnTo>
                  <a:lnTo>
                    <a:pt x="441197" y="587501"/>
                  </a:lnTo>
                  <a:close/>
                </a:path>
              </a:pathLst>
            </a:custGeom>
            <a:solidFill>
              <a:srgbClr val="000000"/>
            </a:solidFill>
          </p:spPr>
          <p:txBody>
            <a:bodyPr wrap="square" lIns="0" tIns="0" rIns="0" bIns="0" rtlCol="0"/>
            <a:lstStyle/>
            <a:p>
              <a:endParaRPr/>
            </a:p>
          </p:txBody>
        </p:sp>
        <p:sp>
          <p:nvSpPr>
            <p:cNvPr id="19" name="object 19"/>
            <p:cNvSpPr/>
            <p:nvPr/>
          </p:nvSpPr>
          <p:spPr>
            <a:xfrm>
              <a:off x="3167633" y="3597401"/>
              <a:ext cx="525145" cy="753745"/>
            </a:xfrm>
            <a:custGeom>
              <a:avLst/>
              <a:gdLst/>
              <a:ahLst/>
              <a:cxnLst/>
              <a:rect l="l" t="t" r="r" b="b"/>
              <a:pathLst>
                <a:path w="525145" h="753745">
                  <a:moveTo>
                    <a:pt x="525018" y="67818"/>
                  </a:moveTo>
                  <a:lnTo>
                    <a:pt x="422148" y="0"/>
                  </a:lnTo>
                  <a:lnTo>
                    <a:pt x="61722" y="548640"/>
                  </a:lnTo>
                  <a:lnTo>
                    <a:pt x="9906" y="515112"/>
                  </a:lnTo>
                  <a:lnTo>
                    <a:pt x="0" y="753618"/>
                  </a:lnTo>
                  <a:lnTo>
                    <a:pt x="215646" y="649986"/>
                  </a:lnTo>
                  <a:lnTo>
                    <a:pt x="164592" y="616458"/>
                  </a:lnTo>
                  <a:lnTo>
                    <a:pt x="525018" y="67818"/>
                  </a:lnTo>
                  <a:close/>
                </a:path>
              </a:pathLst>
            </a:custGeom>
            <a:solidFill>
              <a:srgbClr val="9966FF"/>
            </a:solidFill>
          </p:spPr>
          <p:txBody>
            <a:bodyPr wrap="square" lIns="0" tIns="0" rIns="0" bIns="0" rtlCol="0"/>
            <a:lstStyle/>
            <a:p>
              <a:endParaRPr/>
            </a:p>
          </p:txBody>
        </p:sp>
        <p:sp>
          <p:nvSpPr>
            <p:cNvPr id="20" name="object 20"/>
            <p:cNvSpPr/>
            <p:nvPr/>
          </p:nvSpPr>
          <p:spPr>
            <a:xfrm>
              <a:off x="3163061" y="3590543"/>
              <a:ext cx="536575" cy="768985"/>
            </a:xfrm>
            <a:custGeom>
              <a:avLst/>
              <a:gdLst/>
              <a:ahLst/>
              <a:cxnLst/>
              <a:rect l="l" t="t" r="r" b="b"/>
              <a:pathLst>
                <a:path w="536575" h="768985">
                  <a:moveTo>
                    <a:pt x="65026" y="549334"/>
                  </a:moveTo>
                  <a:lnTo>
                    <a:pt x="9906" y="512825"/>
                  </a:lnTo>
                  <a:lnTo>
                    <a:pt x="0" y="768857"/>
                  </a:lnTo>
                  <a:lnTo>
                    <a:pt x="3048" y="767384"/>
                  </a:lnTo>
                  <a:lnTo>
                    <a:pt x="3048" y="756666"/>
                  </a:lnTo>
                  <a:lnTo>
                    <a:pt x="10212" y="753210"/>
                  </a:lnTo>
                  <a:lnTo>
                    <a:pt x="12192" y="701421"/>
                  </a:lnTo>
                  <a:lnTo>
                    <a:pt x="12192" y="525780"/>
                  </a:lnTo>
                  <a:lnTo>
                    <a:pt x="19050" y="521969"/>
                  </a:lnTo>
                  <a:lnTo>
                    <a:pt x="19050" y="530289"/>
                  </a:lnTo>
                  <a:lnTo>
                    <a:pt x="62484" y="558848"/>
                  </a:lnTo>
                  <a:lnTo>
                    <a:pt x="62484" y="553211"/>
                  </a:lnTo>
                  <a:lnTo>
                    <a:pt x="65026" y="549334"/>
                  </a:lnTo>
                  <a:close/>
                </a:path>
                <a:path w="536575" h="768985">
                  <a:moveTo>
                    <a:pt x="10212" y="753210"/>
                  </a:moveTo>
                  <a:lnTo>
                    <a:pt x="3048" y="756666"/>
                  </a:lnTo>
                  <a:lnTo>
                    <a:pt x="9906" y="761238"/>
                  </a:lnTo>
                  <a:lnTo>
                    <a:pt x="10212" y="753210"/>
                  </a:lnTo>
                  <a:close/>
                </a:path>
                <a:path w="536575" h="768985">
                  <a:moveTo>
                    <a:pt x="217932" y="663500"/>
                  </a:moveTo>
                  <a:lnTo>
                    <a:pt x="217932" y="660654"/>
                  </a:lnTo>
                  <a:lnTo>
                    <a:pt x="211165" y="656297"/>
                  </a:lnTo>
                  <a:lnTo>
                    <a:pt x="10212" y="753210"/>
                  </a:lnTo>
                  <a:lnTo>
                    <a:pt x="9906" y="761238"/>
                  </a:lnTo>
                  <a:lnTo>
                    <a:pt x="3048" y="756666"/>
                  </a:lnTo>
                  <a:lnTo>
                    <a:pt x="3048" y="767384"/>
                  </a:lnTo>
                  <a:lnTo>
                    <a:pt x="217932" y="663500"/>
                  </a:lnTo>
                  <a:close/>
                </a:path>
                <a:path w="536575" h="768985">
                  <a:moveTo>
                    <a:pt x="19050" y="521969"/>
                  </a:moveTo>
                  <a:lnTo>
                    <a:pt x="12192" y="525780"/>
                  </a:lnTo>
                  <a:lnTo>
                    <a:pt x="18739" y="530085"/>
                  </a:lnTo>
                  <a:lnTo>
                    <a:pt x="19050" y="521969"/>
                  </a:lnTo>
                  <a:close/>
                </a:path>
                <a:path w="536575" h="768985">
                  <a:moveTo>
                    <a:pt x="18739" y="530085"/>
                  </a:moveTo>
                  <a:lnTo>
                    <a:pt x="12192" y="525780"/>
                  </a:lnTo>
                  <a:lnTo>
                    <a:pt x="12192" y="701421"/>
                  </a:lnTo>
                  <a:lnTo>
                    <a:pt x="18739" y="530085"/>
                  </a:lnTo>
                  <a:close/>
                </a:path>
                <a:path w="536575" h="768985">
                  <a:moveTo>
                    <a:pt x="19050" y="530289"/>
                  </a:moveTo>
                  <a:lnTo>
                    <a:pt x="19050" y="521969"/>
                  </a:lnTo>
                  <a:lnTo>
                    <a:pt x="18739" y="530085"/>
                  </a:lnTo>
                  <a:lnTo>
                    <a:pt x="19050" y="530289"/>
                  </a:lnTo>
                  <a:close/>
                </a:path>
                <a:path w="536575" h="768985">
                  <a:moveTo>
                    <a:pt x="68580" y="551688"/>
                  </a:moveTo>
                  <a:lnTo>
                    <a:pt x="65026" y="549334"/>
                  </a:lnTo>
                  <a:lnTo>
                    <a:pt x="62484" y="553211"/>
                  </a:lnTo>
                  <a:lnTo>
                    <a:pt x="68580" y="551688"/>
                  </a:lnTo>
                  <a:close/>
                </a:path>
                <a:path w="536575" h="768985">
                  <a:moveTo>
                    <a:pt x="68580" y="561193"/>
                  </a:moveTo>
                  <a:lnTo>
                    <a:pt x="68580" y="551688"/>
                  </a:lnTo>
                  <a:lnTo>
                    <a:pt x="62484" y="553211"/>
                  </a:lnTo>
                  <a:lnTo>
                    <a:pt x="62484" y="558848"/>
                  </a:lnTo>
                  <a:lnTo>
                    <a:pt x="67818" y="562355"/>
                  </a:lnTo>
                  <a:lnTo>
                    <a:pt x="68580" y="561193"/>
                  </a:lnTo>
                  <a:close/>
                </a:path>
                <a:path w="536575" h="768985">
                  <a:moveTo>
                    <a:pt x="536448" y="73151"/>
                  </a:moveTo>
                  <a:lnTo>
                    <a:pt x="425196" y="0"/>
                  </a:lnTo>
                  <a:lnTo>
                    <a:pt x="65026" y="549334"/>
                  </a:lnTo>
                  <a:lnTo>
                    <a:pt x="68580" y="551688"/>
                  </a:lnTo>
                  <a:lnTo>
                    <a:pt x="68580" y="561193"/>
                  </a:lnTo>
                  <a:lnTo>
                    <a:pt x="424434" y="18441"/>
                  </a:lnTo>
                  <a:lnTo>
                    <a:pt x="424434" y="10667"/>
                  </a:lnTo>
                  <a:lnTo>
                    <a:pt x="430530" y="9143"/>
                  </a:lnTo>
                  <a:lnTo>
                    <a:pt x="430530" y="14686"/>
                  </a:lnTo>
                  <a:lnTo>
                    <a:pt x="523096" y="75712"/>
                  </a:lnTo>
                  <a:lnTo>
                    <a:pt x="525780" y="71627"/>
                  </a:lnTo>
                  <a:lnTo>
                    <a:pt x="527304" y="78485"/>
                  </a:lnTo>
                  <a:lnTo>
                    <a:pt x="527304" y="87050"/>
                  </a:lnTo>
                  <a:lnTo>
                    <a:pt x="536448" y="73151"/>
                  </a:lnTo>
                  <a:close/>
                </a:path>
                <a:path w="536575" h="768985">
                  <a:moveTo>
                    <a:pt x="527304" y="87050"/>
                  </a:moveTo>
                  <a:lnTo>
                    <a:pt x="527304" y="78485"/>
                  </a:lnTo>
                  <a:lnTo>
                    <a:pt x="523096" y="75712"/>
                  </a:lnTo>
                  <a:lnTo>
                    <a:pt x="162306" y="624840"/>
                  </a:lnTo>
                  <a:lnTo>
                    <a:pt x="171450" y="630727"/>
                  </a:lnTo>
                  <a:lnTo>
                    <a:pt x="171450" y="619505"/>
                  </a:lnTo>
                  <a:lnTo>
                    <a:pt x="175327" y="622024"/>
                  </a:lnTo>
                  <a:lnTo>
                    <a:pt x="527304" y="87050"/>
                  </a:lnTo>
                  <a:close/>
                </a:path>
                <a:path w="536575" h="768985">
                  <a:moveTo>
                    <a:pt x="175327" y="622024"/>
                  </a:moveTo>
                  <a:lnTo>
                    <a:pt x="171450" y="619505"/>
                  </a:lnTo>
                  <a:lnTo>
                    <a:pt x="172974" y="625602"/>
                  </a:lnTo>
                  <a:lnTo>
                    <a:pt x="175327" y="622024"/>
                  </a:lnTo>
                  <a:close/>
                </a:path>
                <a:path w="536575" h="768985">
                  <a:moveTo>
                    <a:pt x="230124" y="657605"/>
                  </a:moveTo>
                  <a:lnTo>
                    <a:pt x="175327" y="622024"/>
                  </a:lnTo>
                  <a:lnTo>
                    <a:pt x="172974" y="625602"/>
                  </a:lnTo>
                  <a:lnTo>
                    <a:pt x="171450" y="619505"/>
                  </a:lnTo>
                  <a:lnTo>
                    <a:pt x="171450" y="630727"/>
                  </a:lnTo>
                  <a:lnTo>
                    <a:pt x="211165" y="656297"/>
                  </a:lnTo>
                  <a:lnTo>
                    <a:pt x="217932" y="653033"/>
                  </a:lnTo>
                  <a:lnTo>
                    <a:pt x="217932" y="663500"/>
                  </a:lnTo>
                  <a:lnTo>
                    <a:pt x="230124" y="657605"/>
                  </a:lnTo>
                  <a:close/>
                </a:path>
                <a:path w="536575" h="768985">
                  <a:moveTo>
                    <a:pt x="217932" y="660654"/>
                  </a:moveTo>
                  <a:lnTo>
                    <a:pt x="217932" y="653033"/>
                  </a:lnTo>
                  <a:lnTo>
                    <a:pt x="211165" y="656297"/>
                  </a:lnTo>
                  <a:lnTo>
                    <a:pt x="217932" y="660654"/>
                  </a:lnTo>
                  <a:close/>
                </a:path>
                <a:path w="536575" h="768985">
                  <a:moveTo>
                    <a:pt x="430530" y="9143"/>
                  </a:moveTo>
                  <a:lnTo>
                    <a:pt x="424434" y="10667"/>
                  </a:lnTo>
                  <a:lnTo>
                    <a:pt x="427992" y="13014"/>
                  </a:lnTo>
                  <a:lnTo>
                    <a:pt x="430530" y="9143"/>
                  </a:lnTo>
                  <a:close/>
                </a:path>
                <a:path w="536575" h="768985">
                  <a:moveTo>
                    <a:pt x="427992" y="13014"/>
                  </a:moveTo>
                  <a:lnTo>
                    <a:pt x="424434" y="10667"/>
                  </a:lnTo>
                  <a:lnTo>
                    <a:pt x="424434" y="18441"/>
                  </a:lnTo>
                  <a:lnTo>
                    <a:pt x="427992" y="13014"/>
                  </a:lnTo>
                  <a:close/>
                </a:path>
                <a:path w="536575" h="768985">
                  <a:moveTo>
                    <a:pt x="430530" y="14686"/>
                  </a:moveTo>
                  <a:lnTo>
                    <a:pt x="430530" y="9143"/>
                  </a:lnTo>
                  <a:lnTo>
                    <a:pt x="427992" y="13014"/>
                  </a:lnTo>
                  <a:lnTo>
                    <a:pt x="430530" y="14686"/>
                  </a:lnTo>
                  <a:close/>
                </a:path>
                <a:path w="536575" h="768985">
                  <a:moveTo>
                    <a:pt x="527304" y="78485"/>
                  </a:moveTo>
                  <a:lnTo>
                    <a:pt x="525780" y="71627"/>
                  </a:lnTo>
                  <a:lnTo>
                    <a:pt x="523096" y="75712"/>
                  </a:lnTo>
                  <a:lnTo>
                    <a:pt x="527304" y="78485"/>
                  </a:lnTo>
                  <a:close/>
                </a:path>
              </a:pathLst>
            </a:custGeom>
            <a:solidFill>
              <a:srgbClr val="000000"/>
            </a:solidFill>
          </p:spPr>
          <p:txBody>
            <a:bodyPr wrap="square" lIns="0" tIns="0" rIns="0" bIns="0" rtlCol="0"/>
            <a:lstStyle/>
            <a:p>
              <a:endParaRPr/>
            </a:p>
          </p:txBody>
        </p:sp>
        <p:sp>
          <p:nvSpPr>
            <p:cNvPr id="21" name="object 21"/>
            <p:cNvSpPr/>
            <p:nvPr/>
          </p:nvSpPr>
          <p:spPr>
            <a:xfrm>
              <a:off x="2296667" y="4767071"/>
              <a:ext cx="1066800" cy="603885"/>
            </a:xfrm>
            <a:custGeom>
              <a:avLst/>
              <a:gdLst/>
              <a:ahLst/>
              <a:cxnLst/>
              <a:rect l="l" t="t" r="r" b="b"/>
              <a:pathLst>
                <a:path w="1066800" h="603885">
                  <a:moveTo>
                    <a:pt x="1066800" y="603503"/>
                  </a:moveTo>
                  <a:lnTo>
                    <a:pt x="1066800" y="0"/>
                  </a:lnTo>
                  <a:lnTo>
                    <a:pt x="0" y="0"/>
                  </a:lnTo>
                  <a:lnTo>
                    <a:pt x="0" y="603503"/>
                  </a:lnTo>
                  <a:lnTo>
                    <a:pt x="1066800" y="603503"/>
                  </a:lnTo>
                  <a:close/>
                </a:path>
              </a:pathLst>
            </a:custGeom>
            <a:solidFill>
              <a:srgbClr val="FF9900"/>
            </a:solidFill>
          </p:spPr>
          <p:txBody>
            <a:bodyPr wrap="square" lIns="0" tIns="0" rIns="0" bIns="0" rtlCol="0"/>
            <a:lstStyle/>
            <a:p>
              <a:endParaRPr/>
            </a:p>
          </p:txBody>
        </p:sp>
        <p:sp>
          <p:nvSpPr>
            <p:cNvPr id="22" name="object 22"/>
            <p:cNvSpPr/>
            <p:nvPr/>
          </p:nvSpPr>
          <p:spPr>
            <a:xfrm>
              <a:off x="2292095" y="4762499"/>
              <a:ext cx="1076325" cy="612775"/>
            </a:xfrm>
            <a:custGeom>
              <a:avLst/>
              <a:gdLst/>
              <a:ahLst/>
              <a:cxnLst/>
              <a:rect l="l" t="t" r="r" b="b"/>
              <a:pathLst>
                <a:path w="1076325" h="612775">
                  <a:moveTo>
                    <a:pt x="1075944" y="612648"/>
                  </a:moveTo>
                  <a:lnTo>
                    <a:pt x="1075944" y="0"/>
                  </a:lnTo>
                  <a:lnTo>
                    <a:pt x="0" y="0"/>
                  </a:lnTo>
                  <a:lnTo>
                    <a:pt x="0" y="612648"/>
                  </a:lnTo>
                  <a:lnTo>
                    <a:pt x="4572" y="612648"/>
                  </a:lnTo>
                  <a:lnTo>
                    <a:pt x="4571" y="9144"/>
                  </a:lnTo>
                  <a:lnTo>
                    <a:pt x="9143" y="4572"/>
                  </a:lnTo>
                  <a:lnTo>
                    <a:pt x="9143" y="9144"/>
                  </a:lnTo>
                  <a:lnTo>
                    <a:pt x="1066799" y="9144"/>
                  </a:lnTo>
                  <a:lnTo>
                    <a:pt x="1066799" y="4572"/>
                  </a:lnTo>
                  <a:lnTo>
                    <a:pt x="1071371" y="9144"/>
                  </a:lnTo>
                  <a:lnTo>
                    <a:pt x="1071371" y="612648"/>
                  </a:lnTo>
                  <a:lnTo>
                    <a:pt x="1075944" y="612648"/>
                  </a:lnTo>
                  <a:close/>
                </a:path>
                <a:path w="1076325" h="612775">
                  <a:moveTo>
                    <a:pt x="9143" y="9144"/>
                  </a:moveTo>
                  <a:lnTo>
                    <a:pt x="9143" y="4572"/>
                  </a:lnTo>
                  <a:lnTo>
                    <a:pt x="4571" y="9144"/>
                  </a:lnTo>
                  <a:lnTo>
                    <a:pt x="9143" y="9144"/>
                  </a:lnTo>
                  <a:close/>
                </a:path>
                <a:path w="1076325" h="612775">
                  <a:moveTo>
                    <a:pt x="9143" y="602742"/>
                  </a:moveTo>
                  <a:lnTo>
                    <a:pt x="9143" y="9144"/>
                  </a:lnTo>
                  <a:lnTo>
                    <a:pt x="4571" y="9144"/>
                  </a:lnTo>
                  <a:lnTo>
                    <a:pt x="4571" y="602742"/>
                  </a:lnTo>
                  <a:lnTo>
                    <a:pt x="9143" y="602742"/>
                  </a:lnTo>
                  <a:close/>
                </a:path>
                <a:path w="1076325" h="612775">
                  <a:moveTo>
                    <a:pt x="1071371" y="602742"/>
                  </a:moveTo>
                  <a:lnTo>
                    <a:pt x="4571" y="602742"/>
                  </a:lnTo>
                  <a:lnTo>
                    <a:pt x="9143" y="608076"/>
                  </a:lnTo>
                  <a:lnTo>
                    <a:pt x="9143" y="612648"/>
                  </a:lnTo>
                  <a:lnTo>
                    <a:pt x="1066799" y="612648"/>
                  </a:lnTo>
                  <a:lnTo>
                    <a:pt x="1066799" y="608076"/>
                  </a:lnTo>
                  <a:lnTo>
                    <a:pt x="1071371" y="602742"/>
                  </a:lnTo>
                  <a:close/>
                </a:path>
                <a:path w="1076325" h="612775">
                  <a:moveTo>
                    <a:pt x="9143" y="612648"/>
                  </a:moveTo>
                  <a:lnTo>
                    <a:pt x="9143" y="608076"/>
                  </a:lnTo>
                  <a:lnTo>
                    <a:pt x="4571" y="602742"/>
                  </a:lnTo>
                  <a:lnTo>
                    <a:pt x="4572" y="612648"/>
                  </a:lnTo>
                  <a:lnTo>
                    <a:pt x="9143" y="612648"/>
                  </a:lnTo>
                  <a:close/>
                </a:path>
                <a:path w="1076325" h="612775">
                  <a:moveTo>
                    <a:pt x="1071371" y="9144"/>
                  </a:moveTo>
                  <a:lnTo>
                    <a:pt x="1066799" y="4572"/>
                  </a:lnTo>
                  <a:lnTo>
                    <a:pt x="1066799" y="9144"/>
                  </a:lnTo>
                  <a:lnTo>
                    <a:pt x="1071371" y="9144"/>
                  </a:lnTo>
                  <a:close/>
                </a:path>
                <a:path w="1076325" h="612775">
                  <a:moveTo>
                    <a:pt x="1071371" y="602742"/>
                  </a:moveTo>
                  <a:lnTo>
                    <a:pt x="1071371" y="9144"/>
                  </a:lnTo>
                  <a:lnTo>
                    <a:pt x="1066799" y="9144"/>
                  </a:lnTo>
                  <a:lnTo>
                    <a:pt x="1066799" y="602742"/>
                  </a:lnTo>
                  <a:lnTo>
                    <a:pt x="1071371" y="602742"/>
                  </a:lnTo>
                  <a:close/>
                </a:path>
                <a:path w="1076325" h="612775">
                  <a:moveTo>
                    <a:pt x="1071371" y="612648"/>
                  </a:moveTo>
                  <a:lnTo>
                    <a:pt x="1071371" y="602742"/>
                  </a:lnTo>
                  <a:lnTo>
                    <a:pt x="1066799" y="608076"/>
                  </a:lnTo>
                  <a:lnTo>
                    <a:pt x="1066799" y="612648"/>
                  </a:lnTo>
                  <a:lnTo>
                    <a:pt x="1071371" y="612648"/>
                  </a:lnTo>
                  <a:close/>
                </a:path>
              </a:pathLst>
            </a:custGeom>
            <a:solidFill>
              <a:srgbClr val="000000"/>
            </a:solidFill>
          </p:spPr>
          <p:txBody>
            <a:bodyPr wrap="square" lIns="0" tIns="0" rIns="0" bIns="0" rtlCol="0"/>
            <a:lstStyle/>
            <a:p>
              <a:endParaRPr/>
            </a:p>
          </p:txBody>
        </p:sp>
        <p:sp>
          <p:nvSpPr>
            <p:cNvPr id="23" name="object 23"/>
            <p:cNvSpPr/>
            <p:nvPr/>
          </p:nvSpPr>
          <p:spPr>
            <a:xfrm>
              <a:off x="3938016" y="4767071"/>
              <a:ext cx="1066800" cy="603885"/>
            </a:xfrm>
            <a:custGeom>
              <a:avLst/>
              <a:gdLst/>
              <a:ahLst/>
              <a:cxnLst/>
              <a:rect l="l" t="t" r="r" b="b"/>
              <a:pathLst>
                <a:path w="1066800" h="603885">
                  <a:moveTo>
                    <a:pt x="1066800" y="603503"/>
                  </a:moveTo>
                  <a:lnTo>
                    <a:pt x="1066800" y="0"/>
                  </a:lnTo>
                  <a:lnTo>
                    <a:pt x="0" y="0"/>
                  </a:lnTo>
                  <a:lnTo>
                    <a:pt x="0" y="603503"/>
                  </a:lnTo>
                  <a:lnTo>
                    <a:pt x="1066800" y="603503"/>
                  </a:lnTo>
                  <a:close/>
                </a:path>
              </a:pathLst>
            </a:custGeom>
            <a:solidFill>
              <a:srgbClr val="99FF33"/>
            </a:solidFill>
          </p:spPr>
          <p:txBody>
            <a:bodyPr wrap="square" lIns="0" tIns="0" rIns="0" bIns="0" rtlCol="0"/>
            <a:lstStyle/>
            <a:p>
              <a:endParaRPr/>
            </a:p>
          </p:txBody>
        </p:sp>
        <p:sp>
          <p:nvSpPr>
            <p:cNvPr id="24" name="object 24"/>
            <p:cNvSpPr/>
            <p:nvPr/>
          </p:nvSpPr>
          <p:spPr>
            <a:xfrm>
              <a:off x="3933444" y="4762499"/>
              <a:ext cx="1076325" cy="612775"/>
            </a:xfrm>
            <a:custGeom>
              <a:avLst/>
              <a:gdLst/>
              <a:ahLst/>
              <a:cxnLst/>
              <a:rect l="l" t="t" r="r" b="b"/>
              <a:pathLst>
                <a:path w="1076325" h="612775">
                  <a:moveTo>
                    <a:pt x="1075944" y="612648"/>
                  </a:moveTo>
                  <a:lnTo>
                    <a:pt x="1075944" y="0"/>
                  </a:lnTo>
                  <a:lnTo>
                    <a:pt x="0" y="0"/>
                  </a:lnTo>
                  <a:lnTo>
                    <a:pt x="0" y="612648"/>
                  </a:lnTo>
                  <a:lnTo>
                    <a:pt x="4571" y="612648"/>
                  </a:lnTo>
                  <a:lnTo>
                    <a:pt x="4571" y="9144"/>
                  </a:lnTo>
                  <a:lnTo>
                    <a:pt x="9143" y="4572"/>
                  </a:lnTo>
                  <a:lnTo>
                    <a:pt x="9143" y="9144"/>
                  </a:lnTo>
                  <a:lnTo>
                    <a:pt x="1066800" y="9144"/>
                  </a:lnTo>
                  <a:lnTo>
                    <a:pt x="1066800" y="4572"/>
                  </a:lnTo>
                  <a:lnTo>
                    <a:pt x="1071371" y="9144"/>
                  </a:lnTo>
                  <a:lnTo>
                    <a:pt x="1071371" y="612648"/>
                  </a:lnTo>
                  <a:lnTo>
                    <a:pt x="1075944" y="612648"/>
                  </a:lnTo>
                  <a:close/>
                </a:path>
                <a:path w="1076325" h="612775">
                  <a:moveTo>
                    <a:pt x="9143" y="9144"/>
                  </a:moveTo>
                  <a:lnTo>
                    <a:pt x="9143" y="4572"/>
                  </a:lnTo>
                  <a:lnTo>
                    <a:pt x="4571" y="9144"/>
                  </a:lnTo>
                  <a:lnTo>
                    <a:pt x="9143" y="9144"/>
                  </a:lnTo>
                  <a:close/>
                </a:path>
                <a:path w="1076325" h="612775">
                  <a:moveTo>
                    <a:pt x="9143" y="602742"/>
                  </a:moveTo>
                  <a:lnTo>
                    <a:pt x="9143" y="9144"/>
                  </a:lnTo>
                  <a:lnTo>
                    <a:pt x="4571" y="9144"/>
                  </a:lnTo>
                  <a:lnTo>
                    <a:pt x="4571" y="602742"/>
                  </a:lnTo>
                  <a:lnTo>
                    <a:pt x="9143" y="602742"/>
                  </a:lnTo>
                  <a:close/>
                </a:path>
                <a:path w="1076325" h="612775">
                  <a:moveTo>
                    <a:pt x="1071371" y="602742"/>
                  </a:moveTo>
                  <a:lnTo>
                    <a:pt x="4571" y="602742"/>
                  </a:lnTo>
                  <a:lnTo>
                    <a:pt x="9143" y="608076"/>
                  </a:lnTo>
                  <a:lnTo>
                    <a:pt x="9143" y="612648"/>
                  </a:lnTo>
                  <a:lnTo>
                    <a:pt x="1066800" y="612648"/>
                  </a:lnTo>
                  <a:lnTo>
                    <a:pt x="1066800" y="608076"/>
                  </a:lnTo>
                  <a:lnTo>
                    <a:pt x="1071371" y="602742"/>
                  </a:lnTo>
                  <a:close/>
                </a:path>
                <a:path w="1076325" h="612775">
                  <a:moveTo>
                    <a:pt x="9143" y="612648"/>
                  </a:moveTo>
                  <a:lnTo>
                    <a:pt x="9143" y="608076"/>
                  </a:lnTo>
                  <a:lnTo>
                    <a:pt x="4571" y="602742"/>
                  </a:lnTo>
                  <a:lnTo>
                    <a:pt x="4571" y="612648"/>
                  </a:lnTo>
                  <a:lnTo>
                    <a:pt x="9143" y="612648"/>
                  </a:lnTo>
                  <a:close/>
                </a:path>
                <a:path w="1076325" h="612775">
                  <a:moveTo>
                    <a:pt x="1071371" y="9144"/>
                  </a:moveTo>
                  <a:lnTo>
                    <a:pt x="1066800" y="4572"/>
                  </a:lnTo>
                  <a:lnTo>
                    <a:pt x="1066800" y="9144"/>
                  </a:lnTo>
                  <a:lnTo>
                    <a:pt x="1071371" y="9144"/>
                  </a:lnTo>
                  <a:close/>
                </a:path>
                <a:path w="1076325" h="612775">
                  <a:moveTo>
                    <a:pt x="1071371" y="602742"/>
                  </a:moveTo>
                  <a:lnTo>
                    <a:pt x="1071371" y="9144"/>
                  </a:lnTo>
                  <a:lnTo>
                    <a:pt x="1066800" y="9144"/>
                  </a:lnTo>
                  <a:lnTo>
                    <a:pt x="1066800" y="602742"/>
                  </a:lnTo>
                  <a:lnTo>
                    <a:pt x="1071371" y="602742"/>
                  </a:lnTo>
                  <a:close/>
                </a:path>
                <a:path w="1076325" h="612775">
                  <a:moveTo>
                    <a:pt x="1071371" y="612648"/>
                  </a:moveTo>
                  <a:lnTo>
                    <a:pt x="1071371" y="602742"/>
                  </a:lnTo>
                  <a:lnTo>
                    <a:pt x="1066800" y="608076"/>
                  </a:lnTo>
                  <a:lnTo>
                    <a:pt x="1066800" y="612648"/>
                  </a:lnTo>
                  <a:lnTo>
                    <a:pt x="1071371" y="612648"/>
                  </a:lnTo>
                  <a:close/>
                </a:path>
              </a:pathLst>
            </a:custGeom>
            <a:solidFill>
              <a:srgbClr val="000000"/>
            </a:solidFill>
          </p:spPr>
          <p:txBody>
            <a:bodyPr wrap="square" lIns="0" tIns="0" rIns="0" bIns="0" rtlCol="0"/>
            <a:lstStyle/>
            <a:p>
              <a:endParaRPr/>
            </a:p>
          </p:txBody>
        </p:sp>
        <p:sp>
          <p:nvSpPr>
            <p:cNvPr id="25" name="object 25"/>
            <p:cNvSpPr/>
            <p:nvPr/>
          </p:nvSpPr>
          <p:spPr>
            <a:xfrm>
              <a:off x="5579363" y="4767071"/>
              <a:ext cx="1066800" cy="603885"/>
            </a:xfrm>
            <a:custGeom>
              <a:avLst/>
              <a:gdLst/>
              <a:ahLst/>
              <a:cxnLst/>
              <a:rect l="l" t="t" r="r" b="b"/>
              <a:pathLst>
                <a:path w="1066800" h="603885">
                  <a:moveTo>
                    <a:pt x="1066800" y="603503"/>
                  </a:moveTo>
                  <a:lnTo>
                    <a:pt x="1066800" y="0"/>
                  </a:lnTo>
                  <a:lnTo>
                    <a:pt x="0" y="0"/>
                  </a:lnTo>
                  <a:lnTo>
                    <a:pt x="0" y="603503"/>
                  </a:lnTo>
                  <a:lnTo>
                    <a:pt x="1066800" y="603503"/>
                  </a:lnTo>
                  <a:close/>
                </a:path>
              </a:pathLst>
            </a:custGeom>
            <a:solidFill>
              <a:srgbClr val="CCCCFF"/>
            </a:solidFill>
          </p:spPr>
          <p:txBody>
            <a:bodyPr wrap="square" lIns="0" tIns="0" rIns="0" bIns="0" rtlCol="0"/>
            <a:lstStyle/>
            <a:p>
              <a:endParaRPr/>
            </a:p>
          </p:txBody>
        </p:sp>
        <p:sp>
          <p:nvSpPr>
            <p:cNvPr id="26" name="object 26"/>
            <p:cNvSpPr/>
            <p:nvPr/>
          </p:nvSpPr>
          <p:spPr>
            <a:xfrm>
              <a:off x="5574792" y="4762499"/>
              <a:ext cx="1076325" cy="612775"/>
            </a:xfrm>
            <a:custGeom>
              <a:avLst/>
              <a:gdLst/>
              <a:ahLst/>
              <a:cxnLst/>
              <a:rect l="l" t="t" r="r" b="b"/>
              <a:pathLst>
                <a:path w="1076325" h="612775">
                  <a:moveTo>
                    <a:pt x="1075943" y="612648"/>
                  </a:moveTo>
                  <a:lnTo>
                    <a:pt x="1075943" y="0"/>
                  </a:lnTo>
                  <a:lnTo>
                    <a:pt x="0" y="0"/>
                  </a:lnTo>
                  <a:lnTo>
                    <a:pt x="0" y="612648"/>
                  </a:lnTo>
                  <a:lnTo>
                    <a:pt x="4572" y="612648"/>
                  </a:lnTo>
                  <a:lnTo>
                    <a:pt x="4572" y="9144"/>
                  </a:lnTo>
                  <a:lnTo>
                    <a:pt x="9144" y="4572"/>
                  </a:lnTo>
                  <a:lnTo>
                    <a:pt x="9144" y="9144"/>
                  </a:lnTo>
                  <a:lnTo>
                    <a:pt x="1066800" y="9144"/>
                  </a:lnTo>
                  <a:lnTo>
                    <a:pt x="1066800" y="4572"/>
                  </a:lnTo>
                  <a:lnTo>
                    <a:pt x="1071372" y="9144"/>
                  </a:lnTo>
                  <a:lnTo>
                    <a:pt x="1071372" y="612648"/>
                  </a:lnTo>
                  <a:lnTo>
                    <a:pt x="1075943" y="612648"/>
                  </a:lnTo>
                  <a:close/>
                </a:path>
                <a:path w="1076325" h="612775">
                  <a:moveTo>
                    <a:pt x="9144" y="9144"/>
                  </a:moveTo>
                  <a:lnTo>
                    <a:pt x="9144" y="4572"/>
                  </a:lnTo>
                  <a:lnTo>
                    <a:pt x="4572" y="9144"/>
                  </a:lnTo>
                  <a:lnTo>
                    <a:pt x="9144" y="9144"/>
                  </a:lnTo>
                  <a:close/>
                </a:path>
                <a:path w="1076325" h="612775">
                  <a:moveTo>
                    <a:pt x="9144" y="602742"/>
                  </a:moveTo>
                  <a:lnTo>
                    <a:pt x="9144" y="9144"/>
                  </a:lnTo>
                  <a:lnTo>
                    <a:pt x="4572" y="9144"/>
                  </a:lnTo>
                  <a:lnTo>
                    <a:pt x="4572" y="602742"/>
                  </a:lnTo>
                  <a:lnTo>
                    <a:pt x="9144" y="602742"/>
                  </a:lnTo>
                  <a:close/>
                </a:path>
                <a:path w="1076325" h="612775">
                  <a:moveTo>
                    <a:pt x="1071372" y="602742"/>
                  </a:moveTo>
                  <a:lnTo>
                    <a:pt x="4572" y="602742"/>
                  </a:lnTo>
                  <a:lnTo>
                    <a:pt x="9144" y="608076"/>
                  </a:lnTo>
                  <a:lnTo>
                    <a:pt x="9144" y="612648"/>
                  </a:lnTo>
                  <a:lnTo>
                    <a:pt x="1066800" y="612648"/>
                  </a:lnTo>
                  <a:lnTo>
                    <a:pt x="1066800" y="608076"/>
                  </a:lnTo>
                  <a:lnTo>
                    <a:pt x="1071372" y="602742"/>
                  </a:lnTo>
                  <a:close/>
                </a:path>
                <a:path w="1076325" h="612775">
                  <a:moveTo>
                    <a:pt x="9144" y="612648"/>
                  </a:moveTo>
                  <a:lnTo>
                    <a:pt x="9144" y="608076"/>
                  </a:lnTo>
                  <a:lnTo>
                    <a:pt x="4572" y="602742"/>
                  </a:lnTo>
                  <a:lnTo>
                    <a:pt x="4572" y="612648"/>
                  </a:lnTo>
                  <a:lnTo>
                    <a:pt x="9144" y="612648"/>
                  </a:lnTo>
                  <a:close/>
                </a:path>
                <a:path w="1076325" h="612775">
                  <a:moveTo>
                    <a:pt x="1071372" y="9144"/>
                  </a:moveTo>
                  <a:lnTo>
                    <a:pt x="1066800" y="4572"/>
                  </a:lnTo>
                  <a:lnTo>
                    <a:pt x="1066800" y="9144"/>
                  </a:lnTo>
                  <a:lnTo>
                    <a:pt x="1071372" y="9144"/>
                  </a:lnTo>
                  <a:close/>
                </a:path>
                <a:path w="1076325" h="612775">
                  <a:moveTo>
                    <a:pt x="1071372" y="602742"/>
                  </a:moveTo>
                  <a:lnTo>
                    <a:pt x="1071372" y="9144"/>
                  </a:lnTo>
                  <a:lnTo>
                    <a:pt x="1066800" y="9144"/>
                  </a:lnTo>
                  <a:lnTo>
                    <a:pt x="1066800" y="602742"/>
                  </a:lnTo>
                  <a:lnTo>
                    <a:pt x="1071372" y="602742"/>
                  </a:lnTo>
                  <a:close/>
                </a:path>
                <a:path w="1076325" h="612775">
                  <a:moveTo>
                    <a:pt x="1071372" y="612648"/>
                  </a:moveTo>
                  <a:lnTo>
                    <a:pt x="1071372" y="602742"/>
                  </a:lnTo>
                  <a:lnTo>
                    <a:pt x="1066800" y="608076"/>
                  </a:lnTo>
                  <a:lnTo>
                    <a:pt x="1066800" y="612648"/>
                  </a:lnTo>
                  <a:lnTo>
                    <a:pt x="1071372" y="612648"/>
                  </a:lnTo>
                  <a:close/>
                </a:path>
              </a:pathLst>
            </a:custGeom>
            <a:solidFill>
              <a:srgbClr val="000000"/>
            </a:solidFill>
          </p:spPr>
          <p:txBody>
            <a:bodyPr wrap="square" lIns="0" tIns="0" rIns="0" bIns="0" rtlCol="0"/>
            <a:lstStyle/>
            <a:p>
              <a:endParaRPr/>
            </a:p>
          </p:txBody>
        </p:sp>
      </p:grpSp>
      <p:sp>
        <p:nvSpPr>
          <p:cNvPr id="27" name="object 27"/>
          <p:cNvSpPr txBox="1"/>
          <p:nvPr/>
        </p:nvSpPr>
        <p:spPr>
          <a:xfrm>
            <a:off x="2712211" y="5566664"/>
            <a:ext cx="3698875" cy="391160"/>
          </a:xfrm>
          <a:prstGeom prst="rect">
            <a:avLst/>
          </a:prstGeom>
        </p:spPr>
        <p:txBody>
          <a:bodyPr vert="horz" wrap="square" lIns="0" tIns="12700" rIns="0" bIns="0" rtlCol="0">
            <a:spAutoFit/>
          </a:bodyPr>
          <a:lstStyle/>
          <a:p>
            <a:pPr marL="12700">
              <a:lnSpc>
                <a:spcPct val="100000"/>
              </a:lnSpc>
              <a:spcBef>
                <a:spcPts val="100"/>
              </a:spcBef>
            </a:pPr>
            <a:r>
              <a:rPr sz="2400" b="1" dirty="0">
                <a:latin typeface="Arial"/>
                <a:cs typeface="Arial"/>
              </a:rPr>
              <a:t>SPECIFIC</a:t>
            </a:r>
            <a:r>
              <a:rPr sz="2400" b="1" spc="-15" dirty="0">
                <a:latin typeface="Arial"/>
                <a:cs typeface="Arial"/>
              </a:rPr>
              <a:t> </a:t>
            </a:r>
            <a:r>
              <a:rPr sz="2400" b="1" spc="-10" dirty="0">
                <a:latin typeface="Arial"/>
                <a:cs typeface="Arial"/>
              </a:rPr>
              <a:t>COMPONENTS</a:t>
            </a:r>
            <a:endParaRPr sz="2400">
              <a:latin typeface="Arial"/>
              <a:cs typeface="Arial"/>
            </a:endParaRPr>
          </a:p>
        </p:txBody>
      </p:sp>
      <p:sp>
        <p:nvSpPr>
          <p:cNvPr id="31" name="object 31"/>
          <p:cNvSpPr txBox="1">
            <a:spLocks noGrp="1"/>
          </p:cNvSpPr>
          <p:nvPr>
            <p:ph type="sldNum" sz="quarter" idx="7"/>
          </p:nvPr>
        </p:nvSpPr>
        <p:spPr>
          <a:prstGeom prst="rect">
            <a:avLst/>
          </a:prstGeom>
        </p:spPr>
        <p:txBody>
          <a:bodyPr vert="horz" wrap="square" lIns="0" tIns="0" rIns="0" bIns="0" rtlCol="0">
            <a:spAutoFit/>
          </a:bodyPr>
          <a:lstStyle/>
          <a:p>
            <a:pPr marL="38735">
              <a:lnSpc>
                <a:spcPts val="1430"/>
              </a:lnSpc>
            </a:pPr>
            <a:fld id="{81D60167-4931-47E6-BA6A-407CBD079E47}" type="slidenum">
              <a:rPr spc="-25" dirty="0"/>
              <a:t>15</a:t>
            </a:fld>
            <a:endParaRPr spc="-25" dirty="0"/>
          </a:p>
        </p:txBody>
      </p:sp>
      <p:sp>
        <p:nvSpPr>
          <p:cNvPr id="28" name="object 28"/>
          <p:cNvSpPr txBox="1"/>
          <p:nvPr/>
        </p:nvSpPr>
        <p:spPr>
          <a:xfrm>
            <a:off x="2355595" y="4994402"/>
            <a:ext cx="1001394" cy="208279"/>
          </a:xfrm>
          <a:prstGeom prst="rect">
            <a:avLst/>
          </a:prstGeom>
        </p:spPr>
        <p:txBody>
          <a:bodyPr vert="horz" wrap="square" lIns="0" tIns="12700" rIns="0" bIns="0" rtlCol="0">
            <a:spAutoFit/>
          </a:bodyPr>
          <a:lstStyle/>
          <a:p>
            <a:pPr marL="12700">
              <a:lnSpc>
                <a:spcPct val="100000"/>
              </a:lnSpc>
              <a:spcBef>
                <a:spcPts val="100"/>
              </a:spcBef>
            </a:pPr>
            <a:r>
              <a:rPr sz="1200" b="1" spc="-10" dirty="0">
                <a:latin typeface="Arial"/>
                <a:cs typeface="Arial"/>
              </a:rPr>
              <a:t>Component</a:t>
            </a:r>
            <a:r>
              <a:rPr sz="1200" b="1" dirty="0">
                <a:latin typeface="Arial"/>
                <a:cs typeface="Arial"/>
              </a:rPr>
              <a:t> </a:t>
            </a:r>
            <a:r>
              <a:rPr sz="1200" b="1" spc="-50" dirty="0">
                <a:latin typeface="Arial"/>
                <a:cs typeface="Arial"/>
              </a:rPr>
              <a:t>1</a:t>
            </a:r>
            <a:endParaRPr sz="1200">
              <a:latin typeface="Arial"/>
              <a:cs typeface="Arial"/>
            </a:endParaRPr>
          </a:p>
        </p:txBody>
      </p:sp>
      <p:sp>
        <p:nvSpPr>
          <p:cNvPr id="29" name="object 29"/>
          <p:cNvSpPr txBox="1"/>
          <p:nvPr/>
        </p:nvSpPr>
        <p:spPr>
          <a:xfrm>
            <a:off x="3974083" y="4975352"/>
            <a:ext cx="1001394" cy="208279"/>
          </a:xfrm>
          <a:prstGeom prst="rect">
            <a:avLst/>
          </a:prstGeom>
        </p:spPr>
        <p:txBody>
          <a:bodyPr vert="horz" wrap="square" lIns="0" tIns="12700" rIns="0" bIns="0" rtlCol="0">
            <a:spAutoFit/>
          </a:bodyPr>
          <a:lstStyle/>
          <a:p>
            <a:pPr marL="12700">
              <a:lnSpc>
                <a:spcPct val="100000"/>
              </a:lnSpc>
              <a:spcBef>
                <a:spcPts val="100"/>
              </a:spcBef>
            </a:pPr>
            <a:r>
              <a:rPr sz="1200" b="1" spc="-10" dirty="0">
                <a:latin typeface="Arial"/>
                <a:cs typeface="Arial"/>
              </a:rPr>
              <a:t>Component</a:t>
            </a:r>
            <a:r>
              <a:rPr sz="1200" b="1" dirty="0">
                <a:latin typeface="Arial"/>
                <a:cs typeface="Arial"/>
              </a:rPr>
              <a:t> </a:t>
            </a:r>
            <a:r>
              <a:rPr sz="1200" b="1" spc="-50" dirty="0">
                <a:latin typeface="Arial"/>
                <a:cs typeface="Arial"/>
              </a:rPr>
              <a:t>2</a:t>
            </a:r>
            <a:endParaRPr sz="1200">
              <a:latin typeface="Arial"/>
              <a:cs typeface="Arial"/>
            </a:endParaRPr>
          </a:p>
        </p:txBody>
      </p:sp>
      <p:sp>
        <p:nvSpPr>
          <p:cNvPr id="30" name="object 30"/>
          <p:cNvSpPr txBox="1"/>
          <p:nvPr/>
        </p:nvSpPr>
        <p:spPr>
          <a:xfrm>
            <a:off x="5637529" y="4938776"/>
            <a:ext cx="1001394" cy="208279"/>
          </a:xfrm>
          <a:prstGeom prst="rect">
            <a:avLst/>
          </a:prstGeom>
        </p:spPr>
        <p:txBody>
          <a:bodyPr vert="horz" wrap="square" lIns="0" tIns="12700" rIns="0" bIns="0" rtlCol="0">
            <a:spAutoFit/>
          </a:bodyPr>
          <a:lstStyle/>
          <a:p>
            <a:pPr marL="12700">
              <a:lnSpc>
                <a:spcPct val="100000"/>
              </a:lnSpc>
              <a:spcBef>
                <a:spcPts val="100"/>
              </a:spcBef>
            </a:pPr>
            <a:r>
              <a:rPr sz="1200" b="1" spc="-10" dirty="0">
                <a:latin typeface="Arial"/>
                <a:cs typeface="Arial"/>
              </a:rPr>
              <a:t>Component</a:t>
            </a:r>
            <a:r>
              <a:rPr sz="1200" b="1" dirty="0">
                <a:latin typeface="Arial"/>
                <a:cs typeface="Arial"/>
              </a:rPr>
              <a:t> </a:t>
            </a:r>
            <a:r>
              <a:rPr sz="1200" b="1" spc="-50" dirty="0">
                <a:latin typeface="Arial"/>
                <a:cs typeface="Arial"/>
              </a:rPr>
              <a:t>3</a:t>
            </a:r>
            <a:endParaRPr sz="1200">
              <a:latin typeface="Arial"/>
              <a:cs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423163"/>
            <a:ext cx="8381999" cy="492443"/>
          </a:xfrm>
        </p:spPr>
        <p:txBody>
          <a:bodyPr/>
          <a:lstStyle/>
          <a:p>
            <a:r>
              <a:rPr lang="en-US" b="1" dirty="0">
                <a:solidFill>
                  <a:srgbClr val="9A3365"/>
                </a:solidFill>
              </a:rPr>
              <a:t>Subaru</a:t>
            </a:r>
            <a:r>
              <a:rPr lang="en-US" b="1" spc="-130" dirty="0">
                <a:solidFill>
                  <a:srgbClr val="9A3365"/>
                </a:solidFill>
              </a:rPr>
              <a:t> </a:t>
            </a:r>
            <a:r>
              <a:rPr lang="en-US" b="1" spc="-10" dirty="0" smtClean="0">
                <a:solidFill>
                  <a:srgbClr val="9A3365"/>
                </a:solidFill>
              </a:rPr>
              <a:t>Vignette (Part 1)</a:t>
            </a:r>
            <a:endParaRPr lang="en-US" dirty="0"/>
          </a:p>
        </p:txBody>
      </p:sp>
      <p:sp>
        <p:nvSpPr>
          <p:cNvPr id="3" name="Text Placeholder 2"/>
          <p:cNvSpPr>
            <a:spLocks noGrp="1"/>
          </p:cNvSpPr>
          <p:nvPr>
            <p:ph type="body" idx="1"/>
          </p:nvPr>
        </p:nvSpPr>
        <p:spPr/>
        <p:txBody>
          <a:bodyPr/>
          <a:lstStyle/>
          <a:p>
            <a:endParaRPr lang="en-US"/>
          </a:p>
        </p:txBody>
      </p:sp>
      <p:pic>
        <p:nvPicPr>
          <p:cNvPr id="4" name="Picture 3"/>
          <p:cNvPicPr>
            <a:picLocks noChangeAspect="1"/>
          </p:cNvPicPr>
          <p:nvPr/>
        </p:nvPicPr>
        <p:blipFill>
          <a:blip r:embed="rId2"/>
          <a:stretch>
            <a:fillRect/>
          </a:stretch>
        </p:blipFill>
        <p:spPr>
          <a:xfrm>
            <a:off x="78092" y="1530350"/>
            <a:ext cx="8989708" cy="4785867"/>
          </a:xfrm>
          <a:prstGeom prst="rect">
            <a:avLst/>
          </a:prstGeom>
        </p:spPr>
      </p:pic>
    </p:spTree>
    <p:extLst>
      <p:ext uri="{BB962C8B-B14F-4D97-AF65-F5344CB8AC3E}">
        <p14:creationId xmlns:p14="http://schemas.microsoft.com/office/powerpoint/2010/main" val="12065042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1" y="423163"/>
            <a:ext cx="7940546" cy="492443"/>
          </a:xfrm>
        </p:spPr>
        <p:txBody>
          <a:bodyPr/>
          <a:lstStyle/>
          <a:p>
            <a:r>
              <a:rPr lang="en-US" b="1" dirty="0">
                <a:solidFill>
                  <a:srgbClr val="9A3365"/>
                </a:solidFill>
              </a:rPr>
              <a:t>Subaru</a:t>
            </a:r>
            <a:r>
              <a:rPr lang="en-US" b="1" spc="-130" dirty="0">
                <a:solidFill>
                  <a:srgbClr val="9A3365"/>
                </a:solidFill>
              </a:rPr>
              <a:t> </a:t>
            </a:r>
            <a:r>
              <a:rPr lang="en-US" b="1" spc="-10" dirty="0">
                <a:solidFill>
                  <a:srgbClr val="9A3365"/>
                </a:solidFill>
              </a:rPr>
              <a:t>Vignette (Part 1)</a:t>
            </a:r>
            <a:endParaRPr lang="en-US" dirty="0"/>
          </a:p>
        </p:txBody>
      </p:sp>
      <p:sp>
        <p:nvSpPr>
          <p:cNvPr id="3" name="Text Placeholder 2"/>
          <p:cNvSpPr>
            <a:spLocks noGrp="1"/>
          </p:cNvSpPr>
          <p:nvPr>
            <p:ph type="body" idx="1"/>
          </p:nvPr>
        </p:nvSpPr>
        <p:spPr/>
        <p:txBody>
          <a:bodyPr/>
          <a:lstStyle/>
          <a:p>
            <a:endParaRPr lang="en-US"/>
          </a:p>
        </p:txBody>
      </p:sp>
      <p:pic>
        <p:nvPicPr>
          <p:cNvPr id="4" name="Picture 3"/>
          <p:cNvPicPr>
            <a:picLocks noChangeAspect="1"/>
          </p:cNvPicPr>
          <p:nvPr/>
        </p:nvPicPr>
        <p:blipFill>
          <a:blip r:embed="rId2"/>
          <a:stretch>
            <a:fillRect/>
          </a:stretch>
        </p:blipFill>
        <p:spPr>
          <a:xfrm>
            <a:off x="76200" y="1454150"/>
            <a:ext cx="8783276" cy="4505954"/>
          </a:xfrm>
          <a:prstGeom prst="rect">
            <a:avLst/>
          </a:prstGeom>
        </p:spPr>
      </p:pic>
    </p:spTree>
    <p:extLst>
      <p:ext uri="{BB962C8B-B14F-4D97-AF65-F5344CB8AC3E}">
        <p14:creationId xmlns:p14="http://schemas.microsoft.com/office/powerpoint/2010/main" val="33869927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523" y="4572"/>
            <a:ext cx="9144000" cy="6858000"/>
          </a:xfrm>
          <a:prstGeom prst="rect">
            <a:avLst/>
          </a:prstGeom>
        </p:spPr>
      </p:pic>
      <p:sp>
        <p:nvSpPr>
          <p:cNvPr id="3" name="object 3"/>
          <p:cNvSpPr txBox="1">
            <a:spLocks noGrp="1"/>
          </p:cNvSpPr>
          <p:nvPr>
            <p:ph type="title"/>
          </p:nvPr>
        </p:nvSpPr>
        <p:spPr>
          <a:xfrm>
            <a:off x="2710687" y="1283461"/>
            <a:ext cx="3726815" cy="604520"/>
          </a:xfrm>
          <a:prstGeom prst="rect">
            <a:avLst/>
          </a:prstGeom>
        </p:spPr>
        <p:txBody>
          <a:bodyPr vert="horz" wrap="square" lIns="0" tIns="12065" rIns="0" bIns="0" rtlCol="0">
            <a:spAutoFit/>
          </a:bodyPr>
          <a:lstStyle/>
          <a:p>
            <a:pPr marL="12700">
              <a:lnSpc>
                <a:spcPct val="100000"/>
              </a:lnSpc>
              <a:spcBef>
                <a:spcPts val="95"/>
              </a:spcBef>
            </a:pPr>
            <a:r>
              <a:rPr sz="3800" b="1" dirty="0">
                <a:solidFill>
                  <a:srgbClr val="9A3365"/>
                </a:solidFill>
                <a:latin typeface="Arial"/>
                <a:cs typeface="Arial"/>
              </a:rPr>
              <a:t>Subaru</a:t>
            </a:r>
            <a:r>
              <a:rPr sz="3800" b="1" spc="-130" dirty="0">
                <a:solidFill>
                  <a:srgbClr val="9A3365"/>
                </a:solidFill>
                <a:latin typeface="Arial"/>
                <a:cs typeface="Arial"/>
              </a:rPr>
              <a:t> </a:t>
            </a:r>
            <a:r>
              <a:rPr sz="3800" b="1" spc="-10" dirty="0">
                <a:solidFill>
                  <a:srgbClr val="9A3365"/>
                </a:solidFill>
                <a:latin typeface="Arial"/>
                <a:cs typeface="Arial"/>
              </a:rPr>
              <a:t>Vignette</a:t>
            </a:r>
            <a:endParaRPr sz="3800" dirty="0">
              <a:latin typeface="Arial"/>
              <a:cs typeface="Arial"/>
            </a:endParaRPr>
          </a:p>
        </p:txBody>
      </p:sp>
      <p:sp>
        <p:nvSpPr>
          <p:cNvPr id="6" name="object 6"/>
          <p:cNvSpPr txBox="1">
            <a:spLocks noGrp="1"/>
          </p:cNvSpPr>
          <p:nvPr>
            <p:ph type="sldNum" sz="quarter" idx="7"/>
          </p:nvPr>
        </p:nvSpPr>
        <p:spPr>
          <a:prstGeom prst="rect">
            <a:avLst/>
          </a:prstGeom>
        </p:spPr>
        <p:txBody>
          <a:bodyPr vert="horz" wrap="square" lIns="0" tIns="0" rIns="0" bIns="0" rtlCol="0">
            <a:spAutoFit/>
          </a:bodyPr>
          <a:lstStyle/>
          <a:p>
            <a:pPr marL="38735">
              <a:lnSpc>
                <a:spcPts val="1430"/>
              </a:lnSpc>
            </a:pPr>
            <a:fld id="{81D60167-4931-47E6-BA6A-407CBD079E47}" type="slidenum">
              <a:rPr spc="-25" dirty="0"/>
              <a:t>18</a:t>
            </a:fld>
            <a:endParaRPr spc="-25" dirty="0"/>
          </a:p>
        </p:txBody>
      </p:sp>
      <p:sp>
        <p:nvSpPr>
          <p:cNvPr id="4" name="object 4"/>
          <p:cNvSpPr txBox="1"/>
          <p:nvPr/>
        </p:nvSpPr>
        <p:spPr>
          <a:xfrm>
            <a:off x="1053337" y="2059177"/>
            <a:ext cx="6697345" cy="1049655"/>
          </a:xfrm>
          <a:prstGeom prst="rect">
            <a:avLst/>
          </a:prstGeom>
        </p:spPr>
        <p:txBody>
          <a:bodyPr vert="horz" wrap="square" lIns="0" tIns="12700" rIns="0" bIns="0" rtlCol="0">
            <a:spAutoFit/>
          </a:bodyPr>
          <a:lstStyle/>
          <a:p>
            <a:pPr marL="12700">
              <a:lnSpc>
                <a:spcPct val="100000"/>
              </a:lnSpc>
              <a:spcBef>
                <a:spcPts val="100"/>
              </a:spcBef>
            </a:pPr>
            <a:r>
              <a:rPr sz="2400" b="1" spc="-25" dirty="0">
                <a:solidFill>
                  <a:srgbClr val="002060"/>
                </a:solidFill>
                <a:latin typeface="Arial"/>
                <a:cs typeface="Arial"/>
              </a:rPr>
              <a:t>Management-</a:t>
            </a:r>
            <a:r>
              <a:rPr sz="2400" b="1" dirty="0">
                <a:solidFill>
                  <a:srgbClr val="002060"/>
                </a:solidFill>
                <a:latin typeface="Arial"/>
                <a:cs typeface="Arial"/>
              </a:rPr>
              <a:t>Decision</a:t>
            </a:r>
            <a:r>
              <a:rPr sz="2400" b="1" spc="-55" dirty="0">
                <a:solidFill>
                  <a:srgbClr val="002060"/>
                </a:solidFill>
                <a:latin typeface="Arial"/>
                <a:cs typeface="Arial"/>
              </a:rPr>
              <a:t> </a:t>
            </a:r>
            <a:r>
              <a:rPr sz="2400" b="1" spc="-10" dirty="0">
                <a:solidFill>
                  <a:srgbClr val="002060"/>
                </a:solidFill>
                <a:latin typeface="Arial"/>
                <a:cs typeface="Arial"/>
              </a:rPr>
              <a:t>Problem:</a:t>
            </a:r>
            <a:endParaRPr sz="2400">
              <a:latin typeface="Arial"/>
              <a:cs typeface="Arial"/>
            </a:endParaRPr>
          </a:p>
          <a:p>
            <a:pPr marL="355600" marR="5080" indent="-342900">
              <a:lnSpc>
                <a:spcPts val="2300"/>
              </a:lnSpc>
              <a:spcBef>
                <a:spcPts val="560"/>
              </a:spcBef>
              <a:buFont typeface="Arial"/>
              <a:buChar char="•"/>
              <a:tabLst>
                <a:tab pos="355600" algn="l"/>
              </a:tabLst>
            </a:pPr>
            <a:r>
              <a:rPr sz="2400" b="1" dirty="0">
                <a:latin typeface="Arial"/>
                <a:cs typeface="Arial"/>
              </a:rPr>
              <a:t>“What</a:t>
            </a:r>
            <a:r>
              <a:rPr sz="2400" b="1" spc="-35" dirty="0">
                <a:latin typeface="Arial"/>
                <a:cs typeface="Arial"/>
              </a:rPr>
              <a:t> </a:t>
            </a:r>
            <a:r>
              <a:rPr sz="2400" b="1" dirty="0">
                <a:latin typeface="Arial"/>
                <a:cs typeface="Arial"/>
              </a:rPr>
              <a:t>can</a:t>
            </a:r>
            <a:r>
              <a:rPr sz="2400" b="1" spc="-35" dirty="0">
                <a:latin typeface="Arial"/>
                <a:cs typeface="Arial"/>
              </a:rPr>
              <a:t> </a:t>
            </a:r>
            <a:r>
              <a:rPr sz="2400" b="1" dirty="0">
                <a:latin typeface="Arial"/>
                <a:cs typeface="Arial"/>
              </a:rPr>
              <a:t>Subaru</a:t>
            </a:r>
            <a:r>
              <a:rPr sz="2400" b="1" spc="-30" dirty="0">
                <a:latin typeface="Arial"/>
                <a:cs typeface="Arial"/>
              </a:rPr>
              <a:t> </a:t>
            </a:r>
            <a:r>
              <a:rPr sz="2400" b="1" dirty="0">
                <a:latin typeface="Arial"/>
                <a:cs typeface="Arial"/>
              </a:rPr>
              <a:t>do</a:t>
            </a:r>
            <a:r>
              <a:rPr sz="2400" b="1" spc="-35" dirty="0">
                <a:latin typeface="Arial"/>
                <a:cs typeface="Arial"/>
              </a:rPr>
              <a:t> </a:t>
            </a:r>
            <a:r>
              <a:rPr sz="2400" b="1" dirty="0">
                <a:latin typeface="Arial"/>
                <a:cs typeface="Arial"/>
              </a:rPr>
              <a:t>to</a:t>
            </a:r>
            <a:r>
              <a:rPr sz="2400" b="1" spc="-35" dirty="0">
                <a:latin typeface="Arial"/>
                <a:cs typeface="Arial"/>
              </a:rPr>
              <a:t> </a:t>
            </a:r>
            <a:r>
              <a:rPr sz="2400" b="1" dirty="0">
                <a:latin typeface="Arial"/>
                <a:cs typeface="Arial"/>
              </a:rPr>
              <a:t>expand</a:t>
            </a:r>
            <a:r>
              <a:rPr sz="2400" b="1" spc="-15" dirty="0">
                <a:latin typeface="Arial"/>
                <a:cs typeface="Arial"/>
              </a:rPr>
              <a:t> </a:t>
            </a:r>
            <a:r>
              <a:rPr sz="2400" b="1" dirty="0">
                <a:latin typeface="Arial"/>
                <a:cs typeface="Arial"/>
              </a:rPr>
              <a:t>its</a:t>
            </a:r>
            <a:r>
              <a:rPr sz="2400" b="1" spc="-35" dirty="0">
                <a:latin typeface="Arial"/>
                <a:cs typeface="Arial"/>
              </a:rPr>
              <a:t> </a:t>
            </a:r>
            <a:r>
              <a:rPr sz="2400" b="1" dirty="0">
                <a:latin typeface="Arial"/>
                <a:cs typeface="Arial"/>
              </a:rPr>
              <a:t>share</a:t>
            </a:r>
            <a:r>
              <a:rPr sz="2400" b="1" spc="-25" dirty="0">
                <a:latin typeface="Arial"/>
                <a:cs typeface="Arial"/>
              </a:rPr>
              <a:t> of </a:t>
            </a:r>
            <a:r>
              <a:rPr sz="2400" b="1" dirty="0">
                <a:latin typeface="Arial"/>
                <a:cs typeface="Arial"/>
              </a:rPr>
              <a:t>the</a:t>
            </a:r>
            <a:r>
              <a:rPr sz="2400" b="1" spc="-35" dirty="0">
                <a:latin typeface="Arial"/>
                <a:cs typeface="Arial"/>
              </a:rPr>
              <a:t> </a:t>
            </a:r>
            <a:r>
              <a:rPr sz="2400" b="1" dirty="0">
                <a:latin typeface="Arial"/>
                <a:cs typeface="Arial"/>
              </a:rPr>
              <a:t>automobile</a:t>
            </a:r>
            <a:r>
              <a:rPr sz="2400" b="1" spc="-30" dirty="0">
                <a:latin typeface="Arial"/>
                <a:cs typeface="Arial"/>
              </a:rPr>
              <a:t> </a:t>
            </a:r>
            <a:r>
              <a:rPr sz="2400" b="1" spc="-10" dirty="0">
                <a:latin typeface="Arial"/>
                <a:cs typeface="Arial"/>
              </a:rPr>
              <a:t>market?”</a:t>
            </a:r>
            <a:endParaRPr sz="2400">
              <a:latin typeface="Arial"/>
              <a:cs typeface="Arial"/>
            </a:endParaRPr>
          </a:p>
        </p:txBody>
      </p:sp>
      <p:sp>
        <p:nvSpPr>
          <p:cNvPr id="5" name="object 5"/>
          <p:cNvSpPr txBox="1"/>
          <p:nvPr/>
        </p:nvSpPr>
        <p:spPr>
          <a:xfrm>
            <a:off x="1053337" y="4180585"/>
            <a:ext cx="7004050" cy="1342390"/>
          </a:xfrm>
          <a:prstGeom prst="rect">
            <a:avLst/>
          </a:prstGeom>
        </p:spPr>
        <p:txBody>
          <a:bodyPr vert="horz" wrap="square" lIns="0" tIns="12700" rIns="0" bIns="0" rtlCol="0">
            <a:spAutoFit/>
          </a:bodyPr>
          <a:lstStyle/>
          <a:p>
            <a:pPr marL="12700">
              <a:lnSpc>
                <a:spcPct val="100000"/>
              </a:lnSpc>
              <a:spcBef>
                <a:spcPts val="100"/>
              </a:spcBef>
            </a:pPr>
            <a:r>
              <a:rPr sz="2400" b="1" dirty="0">
                <a:solidFill>
                  <a:srgbClr val="002060"/>
                </a:solidFill>
                <a:latin typeface="Arial"/>
                <a:cs typeface="Arial"/>
              </a:rPr>
              <a:t>Marketing</a:t>
            </a:r>
            <a:r>
              <a:rPr sz="2400" b="1" spc="-140" dirty="0">
                <a:solidFill>
                  <a:srgbClr val="002060"/>
                </a:solidFill>
                <a:latin typeface="Arial"/>
                <a:cs typeface="Arial"/>
              </a:rPr>
              <a:t> </a:t>
            </a:r>
            <a:r>
              <a:rPr sz="2400" b="1" dirty="0">
                <a:solidFill>
                  <a:srgbClr val="002060"/>
                </a:solidFill>
                <a:latin typeface="Arial"/>
                <a:cs typeface="Arial"/>
              </a:rPr>
              <a:t>Research</a:t>
            </a:r>
            <a:r>
              <a:rPr sz="2400" b="1" spc="-125" dirty="0">
                <a:solidFill>
                  <a:srgbClr val="002060"/>
                </a:solidFill>
                <a:latin typeface="Arial"/>
                <a:cs typeface="Arial"/>
              </a:rPr>
              <a:t> </a:t>
            </a:r>
            <a:r>
              <a:rPr sz="2400" b="1" spc="-10" dirty="0">
                <a:solidFill>
                  <a:srgbClr val="002060"/>
                </a:solidFill>
                <a:latin typeface="Arial"/>
                <a:cs typeface="Arial"/>
              </a:rPr>
              <a:t>Problem:</a:t>
            </a:r>
            <a:endParaRPr sz="2400">
              <a:latin typeface="Arial"/>
              <a:cs typeface="Arial"/>
            </a:endParaRPr>
          </a:p>
          <a:p>
            <a:pPr marL="355600" marR="5080" indent="-342900">
              <a:lnSpc>
                <a:spcPts val="2300"/>
              </a:lnSpc>
              <a:spcBef>
                <a:spcPts val="560"/>
              </a:spcBef>
              <a:buFont typeface="Arial"/>
              <a:buChar char="•"/>
              <a:tabLst>
                <a:tab pos="355600" algn="l"/>
              </a:tabLst>
            </a:pPr>
            <a:r>
              <a:rPr sz="2400" b="1" dirty="0">
                <a:latin typeface="Arial"/>
                <a:cs typeface="Arial"/>
              </a:rPr>
              <a:t>Determining</a:t>
            </a:r>
            <a:r>
              <a:rPr sz="2400" b="1" spc="-40" dirty="0">
                <a:latin typeface="Arial"/>
                <a:cs typeface="Arial"/>
              </a:rPr>
              <a:t> </a:t>
            </a:r>
            <a:r>
              <a:rPr sz="2400" b="1" dirty="0">
                <a:latin typeface="Arial"/>
                <a:cs typeface="Arial"/>
              </a:rPr>
              <a:t>the</a:t>
            </a:r>
            <a:r>
              <a:rPr sz="2400" b="1" spc="-35" dirty="0">
                <a:latin typeface="Arial"/>
                <a:cs typeface="Arial"/>
              </a:rPr>
              <a:t> </a:t>
            </a:r>
            <a:r>
              <a:rPr sz="2400" b="1" dirty="0">
                <a:latin typeface="Arial"/>
                <a:cs typeface="Arial"/>
              </a:rPr>
              <a:t>various</a:t>
            </a:r>
            <a:r>
              <a:rPr sz="2400" b="1" spc="-40" dirty="0">
                <a:latin typeface="Arial"/>
                <a:cs typeface="Arial"/>
              </a:rPr>
              <a:t> </a:t>
            </a:r>
            <a:r>
              <a:rPr sz="2400" b="1" dirty="0">
                <a:latin typeface="Arial"/>
                <a:cs typeface="Arial"/>
              </a:rPr>
              <a:t>needs</a:t>
            </a:r>
            <a:r>
              <a:rPr sz="2400" b="1" spc="-35" dirty="0">
                <a:latin typeface="Arial"/>
                <a:cs typeface="Arial"/>
              </a:rPr>
              <a:t> </a:t>
            </a:r>
            <a:r>
              <a:rPr sz="2400" b="1" dirty="0">
                <a:latin typeface="Arial"/>
                <a:cs typeface="Arial"/>
              </a:rPr>
              <a:t>of</a:t>
            </a:r>
            <a:r>
              <a:rPr sz="2400" b="1" spc="-35" dirty="0">
                <a:latin typeface="Arial"/>
                <a:cs typeface="Arial"/>
              </a:rPr>
              <a:t> </a:t>
            </a:r>
            <a:r>
              <a:rPr sz="2400" b="1" spc="-10" dirty="0">
                <a:latin typeface="Arial"/>
                <a:cs typeface="Arial"/>
              </a:rPr>
              <a:t>automobile </a:t>
            </a:r>
            <a:r>
              <a:rPr sz="2400" b="1" dirty="0">
                <a:latin typeface="Arial"/>
                <a:cs typeface="Arial"/>
              </a:rPr>
              <a:t>users</a:t>
            </a:r>
            <a:r>
              <a:rPr sz="2400" b="1" spc="-50" dirty="0">
                <a:latin typeface="Arial"/>
                <a:cs typeface="Arial"/>
              </a:rPr>
              <a:t> </a:t>
            </a:r>
            <a:r>
              <a:rPr sz="2400" b="1" dirty="0">
                <a:latin typeface="Arial"/>
                <a:cs typeface="Arial"/>
              </a:rPr>
              <a:t>and</a:t>
            </a:r>
            <a:r>
              <a:rPr sz="2400" b="1" spc="-50" dirty="0">
                <a:latin typeface="Arial"/>
                <a:cs typeface="Arial"/>
              </a:rPr>
              <a:t> </a:t>
            </a:r>
            <a:r>
              <a:rPr sz="2400" b="1" dirty="0">
                <a:latin typeface="Arial"/>
                <a:cs typeface="Arial"/>
              </a:rPr>
              <a:t>the</a:t>
            </a:r>
            <a:r>
              <a:rPr sz="2400" b="1" spc="-45" dirty="0">
                <a:latin typeface="Arial"/>
                <a:cs typeface="Arial"/>
              </a:rPr>
              <a:t> </a:t>
            </a:r>
            <a:r>
              <a:rPr sz="2400" b="1" dirty="0">
                <a:latin typeface="Arial"/>
                <a:cs typeface="Arial"/>
              </a:rPr>
              <a:t>extent</a:t>
            </a:r>
            <a:r>
              <a:rPr sz="2400" b="1" spc="-35" dirty="0">
                <a:latin typeface="Arial"/>
                <a:cs typeface="Arial"/>
              </a:rPr>
              <a:t> </a:t>
            </a:r>
            <a:r>
              <a:rPr sz="2400" b="1" dirty="0">
                <a:latin typeface="Arial"/>
                <a:cs typeface="Arial"/>
              </a:rPr>
              <a:t>to</a:t>
            </a:r>
            <a:r>
              <a:rPr sz="2400" b="1" spc="-50" dirty="0">
                <a:latin typeface="Arial"/>
                <a:cs typeface="Arial"/>
              </a:rPr>
              <a:t> </a:t>
            </a:r>
            <a:r>
              <a:rPr sz="2400" b="1" dirty="0">
                <a:latin typeface="Arial"/>
                <a:cs typeface="Arial"/>
              </a:rPr>
              <a:t>which</a:t>
            </a:r>
            <a:r>
              <a:rPr sz="2400" b="1" spc="-45" dirty="0">
                <a:latin typeface="Arial"/>
                <a:cs typeface="Arial"/>
              </a:rPr>
              <a:t> </a:t>
            </a:r>
            <a:r>
              <a:rPr sz="2400" b="1" dirty="0">
                <a:latin typeface="Arial"/>
                <a:cs typeface="Arial"/>
              </a:rPr>
              <a:t>current</a:t>
            </a:r>
            <a:r>
              <a:rPr sz="2400" b="1" spc="-50" dirty="0">
                <a:latin typeface="Arial"/>
                <a:cs typeface="Arial"/>
              </a:rPr>
              <a:t> </a:t>
            </a:r>
            <a:r>
              <a:rPr sz="2400" b="1" spc="-10" dirty="0">
                <a:latin typeface="Arial"/>
                <a:cs typeface="Arial"/>
              </a:rPr>
              <a:t>product </a:t>
            </a:r>
            <a:r>
              <a:rPr sz="2400" b="1" dirty="0">
                <a:latin typeface="Arial"/>
                <a:cs typeface="Arial"/>
              </a:rPr>
              <a:t>offerings</a:t>
            </a:r>
            <a:r>
              <a:rPr sz="2400" b="1" spc="-40" dirty="0">
                <a:latin typeface="Arial"/>
                <a:cs typeface="Arial"/>
              </a:rPr>
              <a:t> </a:t>
            </a:r>
            <a:r>
              <a:rPr sz="2400" b="1" dirty="0">
                <a:latin typeface="Arial"/>
                <a:cs typeface="Arial"/>
              </a:rPr>
              <a:t>were</a:t>
            </a:r>
            <a:r>
              <a:rPr sz="2400" b="1" spc="-40" dirty="0">
                <a:latin typeface="Arial"/>
                <a:cs typeface="Arial"/>
              </a:rPr>
              <a:t> </a:t>
            </a:r>
            <a:r>
              <a:rPr sz="2400" b="1" dirty="0">
                <a:latin typeface="Arial"/>
                <a:cs typeface="Arial"/>
              </a:rPr>
              <a:t>satisfying</a:t>
            </a:r>
            <a:r>
              <a:rPr sz="2400" b="1" spc="-40" dirty="0">
                <a:latin typeface="Arial"/>
                <a:cs typeface="Arial"/>
              </a:rPr>
              <a:t> </a:t>
            </a:r>
            <a:r>
              <a:rPr sz="2400" b="1" dirty="0">
                <a:latin typeface="Arial"/>
                <a:cs typeface="Arial"/>
              </a:rPr>
              <a:t>those</a:t>
            </a:r>
            <a:r>
              <a:rPr sz="2400" b="1" spc="-35" dirty="0">
                <a:latin typeface="Arial"/>
                <a:cs typeface="Arial"/>
              </a:rPr>
              <a:t> </a:t>
            </a:r>
            <a:r>
              <a:rPr sz="2400" b="1" spc="-10" dirty="0">
                <a:latin typeface="Arial"/>
                <a:cs typeface="Arial"/>
              </a:rPr>
              <a:t>needs.</a:t>
            </a:r>
            <a:endParaRPr sz="2400">
              <a:latin typeface="Arial"/>
              <a:cs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523" y="4572"/>
            <a:ext cx="9144000" cy="6858000"/>
          </a:xfrm>
          <a:prstGeom prst="rect">
            <a:avLst/>
          </a:prstGeom>
        </p:spPr>
      </p:pic>
      <p:sp>
        <p:nvSpPr>
          <p:cNvPr id="3" name="object 3"/>
          <p:cNvSpPr txBox="1">
            <a:spLocks noGrp="1"/>
          </p:cNvSpPr>
          <p:nvPr>
            <p:ph type="title"/>
          </p:nvPr>
        </p:nvSpPr>
        <p:spPr>
          <a:xfrm>
            <a:off x="1115821" y="1057910"/>
            <a:ext cx="6913880" cy="604520"/>
          </a:xfrm>
          <a:prstGeom prst="rect">
            <a:avLst/>
          </a:prstGeom>
        </p:spPr>
        <p:txBody>
          <a:bodyPr vert="horz" wrap="square" lIns="0" tIns="12065" rIns="0" bIns="0" rtlCol="0">
            <a:spAutoFit/>
          </a:bodyPr>
          <a:lstStyle/>
          <a:p>
            <a:pPr marL="12700">
              <a:lnSpc>
                <a:spcPct val="100000"/>
              </a:lnSpc>
              <a:spcBef>
                <a:spcPts val="95"/>
              </a:spcBef>
            </a:pPr>
            <a:r>
              <a:rPr sz="3800" b="1" dirty="0">
                <a:solidFill>
                  <a:srgbClr val="9A3365"/>
                </a:solidFill>
                <a:latin typeface="Arial"/>
                <a:cs typeface="Arial"/>
              </a:rPr>
              <a:t>Subaru:</a:t>
            </a:r>
            <a:r>
              <a:rPr sz="3800" b="1" spc="-80" dirty="0">
                <a:solidFill>
                  <a:srgbClr val="9A3365"/>
                </a:solidFill>
                <a:latin typeface="Arial"/>
                <a:cs typeface="Arial"/>
              </a:rPr>
              <a:t> </a:t>
            </a:r>
            <a:r>
              <a:rPr sz="3800" b="1" dirty="0">
                <a:solidFill>
                  <a:srgbClr val="9A3365"/>
                </a:solidFill>
                <a:latin typeface="Arial"/>
                <a:cs typeface="Arial"/>
              </a:rPr>
              <a:t>Specific</a:t>
            </a:r>
            <a:r>
              <a:rPr sz="3800" b="1" spc="-75" dirty="0">
                <a:solidFill>
                  <a:srgbClr val="9A3365"/>
                </a:solidFill>
                <a:latin typeface="Arial"/>
                <a:cs typeface="Arial"/>
              </a:rPr>
              <a:t> </a:t>
            </a:r>
            <a:r>
              <a:rPr sz="3800" b="1" spc="-10" dirty="0">
                <a:solidFill>
                  <a:srgbClr val="9A3365"/>
                </a:solidFill>
                <a:latin typeface="Arial"/>
                <a:cs typeface="Arial"/>
              </a:rPr>
              <a:t>Components</a:t>
            </a:r>
            <a:endParaRPr sz="38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735">
              <a:lnSpc>
                <a:spcPts val="1430"/>
              </a:lnSpc>
            </a:pPr>
            <a:fld id="{81D60167-4931-47E6-BA6A-407CBD079E47}" type="slidenum">
              <a:rPr spc="-25" dirty="0"/>
              <a:t>19</a:t>
            </a:fld>
            <a:endParaRPr spc="-25" dirty="0"/>
          </a:p>
        </p:txBody>
      </p:sp>
      <p:sp>
        <p:nvSpPr>
          <p:cNvPr id="4" name="object 4"/>
          <p:cNvSpPr txBox="1"/>
          <p:nvPr/>
        </p:nvSpPr>
        <p:spPr>
          <a:xfrm>
            <a:off x="902461" y="1997456"/>
            <a:ext cx="7301230" cy="4085590"/>
          </a:xfrm>
          <a:prstGeom prst="rect">
            <a:avLst/>
          </a:prstGeom>
        </p:spPr>
        <p:txBody>
          <a:bodyPr vert="horz" wrap="square" lIns="0" tIns="53975" rIns="0" bIns="0" rtlCol="0">
            <a:spAutoFit/>
          </a:bodyPr>
          <a:lstStyle/>
          <a:p>
            <a:pPr marL="353695" marR="140335" indent="-340995">
              <a:lnSpc>
                <a:spcPts val="2590"/>
              </a:lnSpc>
              <a:spcBef>
                <a:spcPts val="425"/>
              </a:spcBef>
              <a:buAutoNum type="arabicPeriod"/>
              <a:tabLst>
                <a:tab pos="355600" algn="l"/>
              </a:tabLst>
            </a:pPr>
            <a:r>
              <a:rPr sz="2400" dirty="0">
                <a:latin typeface="Arial"/>
                <a:cs typeface="Arial"/>
              </a:rPr>
              <a:t>What</a:t>
            </a:r>
            <a:r>
              <a:rPr sz="2400" spc="-65" dirty="0">
                <a:latin typeface="Arial"/>
                <a:cs typeface="Arial"/>
              </a:rPr>
              <a:t> </a:t>
            </a:r>
            <a:r>
              <a:rPr sz="2400" dirty="0">
                <a:latin typeface="Arial"/>
                <a:cs typeface="Arial"/>
              </a:rPr>
              <a:t>needs</a:t>
            </a:r>
            <a:r>
              <a:rPr sz="2400" spc="-45" dirty="0">
                <a:latin typeface="Arial"/>
                <a:cs typeface="Arial"/>
              </a:rPr>
              <a:t> </a:t>
            </a:r>
            <a:r>
              <a:rPr sz="2400" dirty="0">
                <a:latin typeface="Arial"/>
                <a:cs typeface="Arial"/>
              </a:rPr>
              <a:t>do</a:t>
            </a:r>
            <a:r>
              <a:rPr sz="2400" spc="-40" dirty="0">
                <a:latin typeface="Arial"/>
                <a:cs typeface="Arial"/>
              </a:rPr>
              <a:t> </a:t>
            </a:r>
            <a:r>
              <a:rPr sz="2400" dirty="0">
                <a:latin typeface="Arial"/>
                <a:cs typeface="Arial"/>
              </a:rPr>
              <a:t>buyers</a:t>
            </a:r>
            <a:r>
              <a:rPr sz="2400" spc="-45" dirty="0">
                <a:latin typeface="Arial"/>
                <a:cs typeface="Arial"/>
              </a:rPr>
              <a:t> </a:t>
            </a:r>
            <a:r>
              <a:rPr sz="2400" dirty="0">
                <a:latin typeface="Arial"/>
                <a:cs typeface="Arial"/>
              </a:rPr>
              <a:t>of</a:t>
            </a:r>
            <a:r>
              <a:rPr sz="2400" spc="-70" dirty="0">
                <a:latin typeface="Arial"/>
                <a:cs typeface="Arial"/>
              </a:rPr>
              <a:t> </a:t>
            </a:r>
            <a:r>
              <a:rPr sz="2400" dirty="0">
                <a:latin typeface="Arial"/>
                <a:cs typeface="Arial"/>
              </a:rPr>
              <a:t>passenger</a:t>
            </a:r>
            <a:r>
              <a:rPr sz="2400" spc="-40" dirty="0">
                <a:latin typeface="Arial"/>
                <a:cs typeface="Arial"/>
              </a:rPr>
              <a:t> </a:t>
            </a:r>
            <a:r>
              <a:rPr sz="2400" dirty="0">
                <a:latin typeface="Arial"/>
                <a:cs typeface="Arial"/>
              </a:rPr>
              <a:t>cars,</a:t>
            </a:r>
            <a:r>
              <a:rPr sz="2400" spc="-65" dirty="0">
                <a:latin typeface="Arial"/>
                <a:cs typeface="Arial"/>
              </a:rPr>
              <a:t> </a:t>
            </a:r>
            <a:r>
              <a:rPr sz="2400" spc="-10" dirty="0">
                <a:latin typeface="Arial"/>
                <a:cs typeface="Arial"/>
              </a:rPr>
              <a:t>station 	</a:t>
            </a:r>
            <a:r>
              <a:rPr sz="2400" dirty="0">
                <a:latin typeface="Arial"/>
                <a:cs typeface="Arial"/>
              </a:rPr>
              <a:t>wagons,</a:t>
            </a:r>
            <a:r>
              <a:rPr sz="2400" spc="-75" dirty="0">
                <a:latin typeface="Arial"/>
                <a:cs typeface="Arial"/>
              </a:rPr>
              <a:t> </a:t>
            </a:r>
            <a:r>
              <a:rPr sz="2400" dirty="0">
                <a:latin typeface="Arial"/>
                <a:cs typeface="Arial"/>
              </a:rPr>
              <a:t>and</a:t>
            </a:r>
            <a:r>
              <a:rPr sz="2400" spc="-70" dirty="0">
                <a:latin typeface="Arial"/>
                <a:cs typeface="Arial"/>
              </a:rPr>
              <a:t> </a:t>
            </a:r>
            <a:r>
              <a:rPr sz="2400" dirty="0">
                <a:latin typeface="Arial"/>
                <a:cs typeface="Arial"/>
              </a:rPr>
              <a:t>sports</a:t>
            </a:r>
            <a:r>
              <a:rPr sz="2400" spc="-70" dirty="0">
                <a:latin typeface="Arial"/>
                <a:cs typeface="Arial"/>
              </a:rPr>
              <a:t> </a:t>
            </a:r>
            <a:r>
              <a:rPr sz="2400" dirty="0">
                <a:latin typeface="Arial"/>
                <a:cs typeface="Arial"/>
              </a:rPr>
              <a:t>utility</a:t>
            </a:r>
            <a:r>
              <a:rPr sz="2400" spc="-75" dirty="0">
                <a:latin typeface="Arial"/>
                <a:cs typeface="Arial"/>
              </a:rPr>
              <a:t> </a:t>
            </a:r>
            <a:r>
              <a:rPr sz="2400" dirty="0">
                <a:latin typeface="Arial"/>
                <a:cs typeface="Arial"/>
              </a:rPr>
              <a:t>vehicles</a:t>
            </a:r>
            <a:r>
              <a:rPr sz="2400" spc="-55" dirty="0">
                <a:latin typeface="Arial"/>
                <a:cs typeface="Arial"/>
              </a:rPr>
              <a:t> </a:t>
            </a:r>
            <a:r>
              <a:rPr sz="2400" dirty="0">
                <a:latin typeface="Arial"/>
                <a:cs typeface="Arial"/>
              </a:rPr>
              <a:t>seek</a:t>
            </a:r>
            <a:r>
              <a:rPr sz="2400" spc="-75" dirty="0">
                <a:latin typeface="Arial"/>
                <a:cs typeface="Arial"/>
              </a:rPr>
              <a:t> </a:t>
            </a:r>
            <a:r>
              <a:rPr sz="2400" dirty="0">
                <a:latin typeface="Arial"/>
                <a:cs typeface="Arial"/>
              </a:rPr>
              <a:t>to</a:t>
            </a:r>
            <a:r>
              <a:rPr sz="2400" spc="-70" dirty="0">
                <a:latin typeface="Arial"/>
                <a:cs typeface="Arial"/>
              </a:rPr>
              <a:t> </a:t>
            </a:r>
            <a:r>
              <a:rPr sz="2400" spc="-10" dirty="0">
                <a:latin typeface="Arial"/>
                <a:cs typeface="Arial"/>
              </a:rPr>
              <a:t>satisfy?</a:t>
            </a:r>
            <a:endParaRPr sz="2400">
              <a:latin typeface="Arial"/>
              <a:cs typeface="Arial"/>
            </a:endParaRPr>
          </a:p>
          <a:p>
            <a:pPr marL="353695" marR="241300" indent="-340995">
              <a:lnSpc>
                <a:spcPts val="2590"/>
              </a:lnSpc>
              <a:spcBef>
                <a:spcPts val="1445"/>
              </a:spcBef>
              <a:buAutoNum type="arabicPeriod"/>
              <a:tabLst>
                <a:tab pos="355600" algn="l"/>
              </a:tabLst>
            </a:pPr>
            <a:r>
              <a:rPr sz="2400" dirty="0">
                <a:latin typeface="Arial"/>
                <a:cs typeface="Arial"/>
              </a:rPr>
              <a:t>How</a:t>
            </a:r>
            <a:r>
              <a:rPr sz="2400" spc="-80" dirty="0">
                <a:latin typeface="Arial"/>
                <a:cs typeface="Arial"/>
              </a:rPr>
              <a:t> </a:t>
            </a:r>
            <a:r>
              <a:rPr sz="2400" dirty="0">
                <a:latin typeface="Arial"/>
                <a:cs typeface="Arial"/>
              </a:rPr>
              <a:t>well</a:t>
            </a:r>
            <a:r>
              <a:rPr sz="2400" spc="-80" dirty="0">
                <a:latin typeface="Arial"/>
                <a:cs typeface="Arial"/>
              </a:rPr>
              <a:t> </a:t>
            </a:r>
            <a:r>
              <a:rPr sz="2400" dirty="0">
                <a:latin typeface="Arial"/>
                <a:cs typeface="Arial"/>
              </a:rPr>
              <a:t>do</a:t>
            </a:r>
            <a:r>
              <a:rPr sz="2400" spc="-80" dirty="0">
                <a:latin typeface="Arial"/>
                <a:cs typeface="Arial"/>
              </a:rPr>
              <a:t> </a:t>
            </a:r>
            <a:r>
              <a:rPr sz="2400" dirty="0">
                <a:latin typeface="Arial"/>
                <a:cs typeface="Arial"/>
              </a:rPr>
              <a:t>existing</a:t>
            </a:r>
            <a:r>
              <a:rPr sz="2400" spc="-80" dirty="0">
                <a:latin typeface="Arial"/>
                <a:cs typeface="Arial"/>
              </a:rPr>
              <a:t> </a:t>
            </a:r>
            <a:r>
              <a:rPr sz="2400" dirty="0">
                <a:latin typeface="Arial"/>
                <a:cs typeface="Arial"/>
              </a:rPr>
              <a:t>automobile</a:t>
            </a:r>
            <a:r>
              <a:rPr sz="2400" spc="-80" dirty="0">
                <a:latin typeface="Arial"/>
                <a:cs typeface="Arial"/>
              </a:rPr>
              <a:t> </a:t>
            </a:r>
            <a:r>
              <a:rPr sz="2400" dirty="0">
                <a:latin typeface="Arial"/>
                <a:cs typeface="Arial"/>
              </a:rPr>
              <a:t>product</a:t>
            </a:r>
            <a:r>
              <a:rPr sz="2400" spc="-80" dirty="0">
                <a:latin typeface="Arial"/>
                <a:cs typeface="Arial"/>
              </a:rPr>
              <a:t> </a:t>
            </a:r>
            <a:r>
              <a:rPr sz="2400" spc="-10" dirty="0">
                <a:latin typeface="Arial"/>
                <a:cs typeface="Arial"/>
              </a:rPr>
              <a:t>offerings 	</a:t>
            </a:r>
            <a:r>
              <a:rPr sz="2400" dirty="0">
                <a:latin typeface="Arial"/>
                <a:cs typeface="Arial"/>
              </a:rPr>
              <a:t>meet</a:t>
            </a:r>
            <a:r>
              <a:rPr sz="2400" spc="-70" dirty="0">
                <a:latin typeface="Arial"/>
                <a:cs typeface="Arial"/>
              </a:rPr>
              <a:t> </a:t>
            </a:r>
            <a:r>
              <a:rPr sz="2400" dirty="0">
                <a:latin typeface="Arial"/>
                <a:cs typeface="Arial"/>
              </a:rPr>
              <a:t>these</a:t>
            </a:r>
            <a:r>
              <a:rPr sz="2400" spc="-70" dirty="0">
                <a:latin typeface="Arial"/>
                <a:cs typeface="Arial"/>
              </a:rPr>
              <a:t> </a:t>
            </a:r>
            <a:r>
              <a:rPr sz="2400" spc="-10" dirty="0">
                <a:latin typeface="Arial"/>
                <a:cs typeface="Arial"/>
              </a:rPr>
              <a:t>needs?</a:t>
            </a:r>
            <a:endParaRPr sz="2400">
              <a:latin typeface="Arial"/>
              <a:cs typeface="Arial"/>
            </a:endParaRPr>
          </a:p>
          <a:p>
            <a:pPr marL="353695" marR="9525" indent="-340995">
              <a:lnSpc>
                <a:spcPts val="2590"/>
              </a:lnSpc>
              <a:spcBef>
                <a:spcPts val="1445"/>
              </a:spcBef>
              <a:buAutoNum type="arabicPeriod"/>
              <a:tabLst>
                <a:tab pos="355600" algn="l"/>
              </a:tabLst>
            </a:pPr>
            <a:r>
              <a:rPr sz="2400" dirty="0">
                <a:latin typeface="Arial"/>
                <a:cs typeface="Arial"/>
              </a:rPr>
              <a:t>Is</a:t>
            </a:r>
            <a:r>
              <a:rPr sz="2400" spc="-70" dirty="0">
                <a:latin typeface="Arial"/>
                <a:cs typeface="Arial"/>
              </a:rPr>
              <a:t> </a:t>
            </a:r>
            <a:r>
              <a:rPr sz="2400" dirty="0">
                <a:latin typeface="Arial"/>
                <a:cs typeface="Arial"/>
              </a:rPr>
              <a:t>there</a:t>
            </a:r>
            <a:r>
              <a:rPr sz="2400" spc="-65" dirty="0">
                <a:latin typeface="Arial"/>
                <a:cs typeface="Arial"/>
              </a:rPr>
              <a:t> </a:t>
            </a:r>
            <a:r>
              <a:rPr sz="2400" dirty="0">
                <a:latin typeface="Arial"/>
                <a:cs typeface="Arial"/>
              </a:rPr>
              <a:t>a</a:t>
            </a:r>
            <a:r>
              <a:rPr sz="2400" spc="-65" dirty="0">
                <a:latin typeface="Arial"/>
                <a:cs typeface="Arial"/>
              </a:rPr>
              <a:t> </a:t>
            </a:r>
            <a:r>
              <a:rPr sz="2400" dirty="0">
                <a:latin typeface="Arial"/>
                <a:cs typeface="Arial"/>
              </a:rPr>
              <a:t>segment</a:t>
            </a:r>
            <a:r>
              <a:rPr sz="2400" spc="-50" dirty="0">
                <a:latin typeface="Arial"/>
                <a:cs typeface="Arial"/>
              </a:rPr>
              <a:t> </a:t>
            </a:r>
            <a:r>
              <a:rPr sz="2400" dirty="0">
                <a:latin typeface="Arial"/>
                <a:cs typeface="Arial"/>
              </a:rPr>
              <a:t>of</a:t>
            </a:r>
            <a:r>
              <a:rPr sz="2400" spc="-65" dirty="0">
                <a:latin typeface="Arial"/>
                <a:cs typeface="Arial"/>
              </a:rPr>
              <a:t> </a:t>
            </a:r>
            <a:r>
              <a:rPr sz="2400" dirty="0">
                <a:latin typeface="Arial"/>
                <a:cs typeface="Arial"/>
              </a:rPr>
              <a:t>the</a:t>
            </a:r>
            <a:r>
              <a:rPr sz="2400" spc="-65" dirty="0">
                <a:latin typeface="Arial"/>
                <a:cs typeface="Arial"/>
              </a:rPr>
              <a:t> </a:t>
            </a:r>
            <a:r>
              <a:rPr sz="2400" dirty="0">
                <a:latin typeface="Arial"/>
                <a:cs typeface="Arial"/>
              </a:rPr>
              <a:t>automobile</a:t>
            </a:r>
            <a:r>
              <a:rPr sz="2400" spc="-45" dirty="0">
                <a:latin typeface="Arial"/>
                <a:cs typeface="Arial"/>
              </a:rPr>
              <a:t> </a:t>
            </a:r>
            <a:r>
              <a:rPr sz="2400" dirty="0">
                <a:latin typeface="Arial"/>
                <a:cs typeface="Arial"/>
              </a:rPr>
              <a:t>market</a:t>
            </a:r>
            <a:r>
              <a:rPr sz="2400" spc="-65" dirty="0">
                <a:latin typeface="Arial"/>
                <a:cs typeface="Arial"/>
              </a:rPr>
              <a:t> </a:t>
            </a:r>
            <a:r>
              <a:rPr sz="2400" spc="-10" dirty="0">
                <a:latin typeface="Arial"/>
                <a:cs typeface="Arial"/>
              </a:rPr>
              <a:t>whose 	</a:t>
            </a:r>
            <a:r>
              <a:rPr sz="2400" dirty="0">
                <a:latin typeface="Arial"/>
                <a:cs typeface="Arial"/>
              </a:rPr>
              <a:t>needs</a:t>
            </a:r>
            <a:r>
              <a:rPr sz="2400" spc="-70" dirty="0">
                <a:latin typeface="Arial"/>
                <a:cs typeface="Arial"/>
              </a:rPr>
              <a:t> </a:t>
            </a:r>
            <a:r>
              <a:rPr sz="2400" dirty="0">
                <a:latin typeface="Arial"/>
                <a:cs typeface="Arial"/>
              </a:rPr>
              <a:t>are</a:t>
            </a:r>
            <a:r>
              <a:rPr sz="2400" spc="-70" dirty="0">
                <a:latin typeface="Arial"/>
                <a:cs typeface="Arial"/>
              </a:rPr>
              <a:t> </a:t>
            </a:r>
            <a:r>
              <a:rPr sz="2400" dirty="0">
                <a:latin typeface="Arial"/>
                <a:cs typeface="Arial"/>
              </a:rPr>
              <a:t>not</a:t>
            </a:r>
            <a:r>
              <a:rPr sz="2400" spc="-85" dirty="0">
                <a:latin typeface="Arial"/>
                <a:cs typeface="Arial"/>
              </a:rPr>
              <a:t> </a:t>
            </a:r>
            <a:r>
              <a:rPr sz="2400" dirty="0">
                <a:latin typeface="Arial"/>
                <a:cs typeface="Arial"/>
              </a:rPr>
              <a:t>being</a:t>
            </a:r>
            <a:r>
              <a:rPr sz="2400" spc="-70" dirty="0">
                <a:latin typeface="Arial"/>
                <a:cs typeface="Arial"/>
              </a:rPr>
              <a:t> </a:t>
            </a:r>
            <a:r>
              <a:rPr sz="2400" dirty="0">
                <a:latin typeface="Arial"/>
                <a:cs typeface="Arial"/>
              </a:rPr>
              <a:t>adequately</a:t>
            </a:r>
            <a:r>
              <a:rPr sz="2400" spc="-70" dirty="0">
                <a:latin typeface="Arial"/>
                <a:cs typeface="Arial"/>
              </a:rPr>
              <a:t> </a:t>
            </a:r>
            <a:r>
              <a:rPr sz="2400" spc="-20" dirty="0">
                <a:latin typeface="Arial"/>
                <a:cs typeface="Arial"/>
              </a:rPr>
              <a:t>met?</a:t>
            </a:r>
            <a:endParaRPr sz="2400">
              <a:latin typeface="Arial"/>
              <a:cs typeface="Arial"/>
            </a:endParaRPr>
          </a:p>
          <a:p>
            <a:pPr marL="353695" marR="956310" indent="-340995">
              <a:lnSpc>
                <a:spcPts val="2590"/>
              </a:lnSpc>
              <a:spcBef>
                <a:spcPts val="1445"/>
              </a:spcBef>
              <a:buAutoNum type="arabicPeriod"/>
              <a:tabLst>
                <a:tab pos="355600" algn="l"/>
              </a:tabLst>
            </a:pPr>
            <a:r>
              <a:rPr sz="2400" dirty="0">
                <a:latin typeface="Arial"/>
                <a:cs typeface="Arial"/>
              </a:rPr>
              <a:t>What</a:t>
            </a:r>
            <a:r>
              <a:rPr sz="2400" spc="-80" dirty="0">
                <a:latin typeface="Arial"/>
                <a:cs typeface="Arial"/>
              </a:rPr>
              <a:t> </a:t>
            </a:r>
            <a:r>
              <a:rPr sz="2400" dirty="0">
                <a:latin typeface="Arial"/>
                <a:cs typeface="Arial"/>
              </a:rPr>
              <a:t>automobile</a:t>
            </a:r>
            <a:r>
              <a:rPr sz="2400" spc="-60" dirty="0">
                <a:latin typeface="Arial"/>
                <a:cs typeface="Arial"/>
              </a:rPr>
              <a:t> </a:t>
            </a:r>
            <a:r>
              <a:rPr sz="2400" dirty="0">
                <a:latin typeface="Arial"/>
                <a:cs typeface="Arial"/>
              </a:rPr>
              <a:t>features</a:t>
            </a:r>
            <a:r>
              <a:rPr sz="2400" spc="-75" dirty="0">
                <a:latin typeface="Arial"/>
                <a:cs typeface="Arial"/>
              </a:rPr>
              <a:t> </a:t>
            </a:r>
            <a:r>
              <a:rPr sz="2400" dirty="0">
                <a:latin typeface="Arial"/>
                <a:cs typeface="Arial"/>
              </a:rPr>
              <a:t>does</a:t>
            </a:r>
            <a:r>
              <a:rPr sz="2400" spc="-75" dirty="0">
                <a:latin typeface="Arial"/>
                <a:cs typeface="Arial"/>
              </a:rPr>
              <a:t> </a:t>
            </a:r>
            <a:r>
              <a:rPr sz="2400" dirty="0">
                <a:latin typeface="Arial"/>
                <a:cs typeface="Arial"/>
              </a:rPr>
              <a:t>the</a:t>
            </a:r>
            <a:r>
              <a:rPr sz="2400" spc="-75" dirty="0">
                <a:latin typeface="Arial"/>
                <a:cs typeface="Arial"/>
              </a:rPr>
              <a:t> </a:t>
            </a:r>
            <a:r>
              <a:rPr sz="2400" spc="-10" dirty="0">
                <a:latin typeface="Arial"/>
                <a:cs typeface="Arial"/>
              </a:rPr>
              <a:t>segment 	</a:t>
            </a:r>
            <a:r>
              <a:rPr sz="2400" dirty="0">
                <a:latin typeface="Arial"/>
                <a:cs typeface="Arial"/>
              </a:rPr>
              <a:t>identified</a:t>
            </a:r>
            <a:r>
              <a:rPr sz="2400" spc="-50" dirty="0">
                <a:latin typeface="Arial"/>
                <a:cs typeface="Arial"/>
              </a:rPr>
              <a:t> </a:t>
            </a:r>
            <a:r>
              <a:rPr sz="2400" dirty="0">
                <a:latin typeface="Arial"/>
                <a:cs typeface="Arial"/>
              </a:rPr>
              <a:t>in</a:t>
            </a:r>
            <a:r>
              <a:rPr sz="2400" spc="-65" dirty="0">
                <a:latin typeface="Arial"/>
                <a:cs typeface="Arial"/>
              </a:rPr>
              <a:t> </a:t>
            </a:r>
            <a:r>
              <a:rPr sz="2400" dirty="0">
                <a:latin typeface="Arial"/>
                <a:cs typeface="Arial"/>
              </a:rPr>
              <a:t>number</a:t>
            </a:r>
            <a:r>
              <a:rPr sz="2400" spc="-65" dirty="0">
                <a:latin typeface="Arial"/>
                <a:cs typeface="Arial"/>
              </a:rPr>
              <a:t> </a:t>
            </a:r>
            <a:r>
              <a:rPr sz="2400" dirty="0">
                <a:latin typeface="Arial"/>
                <a:cs typeface="Arial"/>
              </a:rPr>
              <a:t>3</a:t>
            </a:r>
            <a:r>
              <a:rPr sz="2400" spc="-65" dirty="0">
                <a:latin typeface="Arial"/>
                <a:cs typeface="Arial"/>
              </a:rPr>
              <a:t> </a:t>
            </a:r>
            <a:r>
              <a:rPr sz="2400" spc="-10" dirty="0">
                <a:latin typeface="Arial"/>
                <a:cs typeface="Arial"/>
              </a:rPr>
              <a:t>desire?</a:t>
            </a:r>
            <a:endParaRPr sz="2400">
              <a:latin typeface="Arial"/>
              <a:cs typeface="Arial"/>
            </a:endParaRPr>
          </a:p>
          <a:p>
            <a:pPr marL="353695" marR="5080" indent="-340995">
              <a:lnSpc>
                <a:spcPts val="2590"/>
              </a:lnSpc>
              <a:spcBef>
                <a:spcPts val="1440"/>
              </a:spcBef>
              <a:buAutoNum type="arabicPeriod"/>
              <a:tabLst>
                <a:tab pos="355600" algn="l"/>
              </a:tabLst>
            </a:pPr>
            <a:r>
              <a:rPr sz="2400" dirty="0">
                <a:latin typeface="Arial"/>
                <a:cs typeface="Arial"/>
              </a:rPr>
              <a:t>What</a:t>
            </a:r>
            <a:r>
              <a:rPr sz="2400" spc="-70" dirty="0">
                <a:latin typeface="Arial"/>
                <a:cs typeface="Arial"/>
              </a:rPr>
              <a:t> </a:t>
            </a:r>
            <a:r>
              <a:rPr sz="2400" dirty="0">
                <a:latin typeface="Arial"/>
                <a:cs typeface="Arial"/>
              </a:rPr>
              <a:t>is</a:t>
            </a:r>
            <a:r>
              <a:rPr sz="2400" spc="-65" dirty="0">
                <a:latin typeface="Arial"/>
                <a:cs typeface="Arial"/>
              </a:rPr>
              <a:t> </a:t>
            </a:r>
            <a:r>
              <a:rPr sz="2400" dirty="0">
                <a:latin typeface="Arial"/>
                <a:cs typeface="Arial"/>
              </a:rPr>
              <a:t>the</a:t>
            </a:r>
            <a:r>
              <a:rPr sz="2400" spc="-70" dirty="0">
                <a:latin typeface="Arial"/>
                <a:cs typeface="Arial"/>
              </a:rPr>
              <a:t> </a:t>
            </a:r>
            <a:r>
              <a:rPr sz="2400" dirty="0">
                <a:latin typeface="Arial"/>
                <a:cs typeface="Arial"/>
              </a:rPr>
              <a:t>demographic</a:t>
            </a:r>
            <a:r>
              <a:rPr sz="2400" spc="-40" dirty="0">
                <a:latin typeface="Arial"/>
                <a:cs typeface="Arial"/>
              </a:rPr>
              <a:t> </a:t>
            </a:r>
            <a:r>
              <a:rPr sz="2400" dirty="0">
                <a:latin typeface="Arial"/>
                <a:cs typeface="Arial"/>
              </a:rPr>
              <a:t>and</a:t>
            </a:r>
            <a:r>
              <a:rPr sz="2400" spc="-70" dirty="0">
                <a:latin typeface="Arial"/>
                <a:cs typeface="Arial"/>
              </a:rPr>
              <a:t> </a:t>
            </a:r>
            <a:r>
              <a:rPr sz="2400" spc="-10" dirty="0">
                <a:latin typeface="Arial"/>
                <a:cs typeface="Arial"/>
              </a:rPr>
              <a:t>psychographic</a:t>
            </a:r>
            <a:r>
              <a:rPr sz="2400" spc="-45" dirty="0">
                <a:latin typeface="Arial"/>
                <a:cs typeface="Arial"/>
              </a:rPr>
              <a:t> </a:t>
            </a:r>
            <a:r>
              <a:rPr sz="2400" spc="-10" dirty="0">
                <a:latin typeface="Arial"/>
                <a:cs typeface="Arial"/>
              </a:rPr>
              <a:t>profile 	</a:t>
            </a:r>
            <a:r>
              <a:rPr sz="2400" dirty="0">
                <a:latin typeface="Arial"/>
                <a:cs typeface="Arial"/>
              </a:rPr>
              <a:t>of</a:t>
            </a:r>
            <a:r>
              <a:rPr sz="2400" spc="-70" dirty="0">
                <a:latin typeface="Arial"/>
                <a:cs typeface="Arial"/>
              </a:rPr>
              <a:t> </a:t>
            </a:r>
            <a:r>
              <a:rPr sz="2400" dirty="0">
                <a:latin typeface="Arial"/>
                <a:cs typeface="Arial"/>
              </a:rPr>
              <a:t>the</a:t>
            </a:r>
            <a:r>
              <a:rPr sz="2400" spc="-65" dirty="0">
                <a:latin typeface="Arial"/>
                <a:cs typeface="Arial"/>
              </a:rPr>
              <a:t> </a:t>
            </a:r>
            <a:r>
              <a:rPr sz="2400" dirty="0">
                <a:latin typeface="Arial"/>
                <a:cs typeface="Arial"/>
              </a:rPr>
              <a:t>identified</a:t>
            </a:r>
            <a:r>
              <a:rPr sz="2400" spc="-45" dirty="0">
                <a:latin typeface="Arial"/>
                <a:cs typeface="Arial"/>
              </a:rPr>
              <a:t> </a:t>
            </a:r>
            <a:r>
              <a:rPr sz="2400" spc="-10" dirty="0">
                <a:latin typeface="Arial"/>
                <a:cs typeface="Arial"/>
              </a:rPr>
              <a:t>segment?</a:t>
            </a:r>
            <a:endParaRPr sz="2400">
              <a:latin typeface="Arial"/>
              <a:cs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900937" y="423163"/>
            <a:ext cx="7268209" cy="492443"/>
          </a:xfrm>
        </p:spPr>
        <p:txBody>
          <a:bodyPr/>
          <a:lstStyle/>
          <a:p>
            <a:r>
              <a:rPr lang="en-US" altLang="en-US">
                <a:cs typeface="Times New Roman" panose="02020603050405020304" pitchFamily="18" charset="0"/>
              </a:rPr>
              <a:t>Components of an Approach</a:t>
            </a:r>
            <a:r>
              <a:rPr lang="en-US" altLang="en-US"/>
              <a:t> </a:t>
            </a:r>
          </a:p>
        </p:txBody>
      </p:sp>
      <p:sp>
        <p:nvSpPr>
          <p:cNvPr id="87043" name="Rectangle 3"/>
          <p:cNvSpPr>
            <a:spLocks noGrp="1" noChangeArrowheads="1"/>
          </p:cNvSpPr>
          <p:nvPr>
            <p:ph type="body" idx="1"/>
          </p:nvPr>
        </p:nvSpPr>
        <p:spPr>
          <a:xfrm>
            <a:off x="900936" y="1225550"/>
            <a:ext cx="6947663" cy="5539978"/>
          </a:xfrm>
        </p:spPr>
        <p:txBody>
          <a:bodyPr/>
          <a:lstStyle/>
          <a:p>
            <a:pPr marL="812800" indent="-812800">
              <a:lnSpc>
                <a:spcPct val="250000"/>
              </a:lnSpc>
              <a:buFont typeface="Wingdings" panose="05000000000000000000" pitchFamily="2" charset="2"/>
              <a:buChar char="§"/>
            </a:pPr>
            <a:r>
              <a:rPr lang="en-US" altLang="en-US" dirty="0" smtClean="0">
                <a:solidFill>
                  <a:srgbClr val="000000"/>
                </a:solidFill>
                <a:cs typeface="Times New Roman" panose="02020603050405020304" pitchFamily="18" charset="0"/>
              </a:rPr>
              <a:t>Objective/Theoretical </a:t>
            </a:r>
            <a:r>
              <a:rPr lang="en-US" altLang="en-US" dirty="0">
                <a:solidFill>
                  <a:srgbClr val="000000"/>
                </a:solidFill>
                <a:cs typeface="Times New Roman" panose="02020603050405020304" pitchFamily="18" charset="0"/>
              </a:rPr>
              <a:t>Foundations</a:t>
            </a:r>
          </a:p>
          <a:p>
            <a:pPr marL="812800" indent="-812800">
              <a:lnSpc>
                <a:spcPct val="250000"/>
              </a:lnSpc>
              <a:buFont typeface="Wingdings" panose="05000000000000000000" pitchFamily="2" charset="2"/>
              <a:buChar char="§"/>
            </a:pPr>
            <a:r>
              <a:rPr lang="en-US" altLang="en-US" dirty="0">
                <a:solidFill>
                  <a:srgbClr val="000000"/>
                </a:solidFill>
                <a:cs typeface="Times New Roman" panose="02020603050405020304" pitchFamily="18" charset="0"/>
              </a:rPr>
              <a:t>Analytical Model</a:t>
            </a:r>
          </a:p>
          <a:p>
            <a:pPr marL="812800" indent="-812800">
              <a:lnSpc>
                <a:spcPct val="250000"/>
              </a:lnSpc>
              <a:buFont typeface="Wingdings" panose="05000000000000000000" pitchFamily="2" charset="2"/>
              <a:buChar char="§"/>
            </a:pPr>
            <a:r>
              <a:rPr lang="en-US" altLang="en-US" dirty="0">
                <a:solidFill>
                  <a:srgbClr val="000000"/>
                </a:solidFill>
                <a:cs typeface="Times New Roman" panose="02020603050405020304" pitchFamily="18" charset="0"/>
              </a:rPr>
              <a:t>Research Questions</a:t>
            </a:r>
          </a:p>
          <a:p>
            <a:pPr marL="812800" indent="-812800">
              <a:lnSpc>
                <a:spcPct val="250000"/>
              </a:lnSpc>
              <a:buFont typeface="Wingdings" panose="05000000000000000000" pitchFamily="2" charset="2"/>
              <a:buChar char="§"/>
            </a:pPr>
            <a:r>
              <a:rPr lang="en-US" altLang="en-US" dirty="0">
                <a:solidFill>
                  <a:srgbClr val="000000"/>
                </a:solidFill>
                <a:cs typeface="Times New Roman" panose="02020603050405020304" pitchFamily="18" charset="0"/>
              </a:rPr>
              <a:t>Hypotheses</a:t>
            </a:r>
          </a:p>
          <a:p>
            <a:pPr marL="812800" indent="-812800">
              <a:lnSpc>
                <a:spcPct val="250000"/>
              </a:lnSpc>
              <a:buFont typeface="Wingdings" panose="05000000000000000000" pitchFamily="2" charset="2"/>
              <a:buChar char="§"/>
            </a:pPr>
            <a:r>
              <a:rPr lang="en-US" altLang="en-US" dirty="0">
                <a:cs typeface="Times New Roman" panose="02020603050405020304" pitchFamily="18" charset="0"/>
              </a:rPr>
              <a:t>Specification of the Information Needed</a:t>
            </a:r>
            <a:endParaRPr lang="en-US" altLang="en-US" dirty="0"/>
          </a:p>
        </p:txBody>
      </p:sp>
    </p:spTree>
    <p:extLst>
      <p:ext uri="{BB962C8B-B14F-4D97-AF65-F5344CB8AC3E}">
        <p14:creationId xmlns:p14="http://schemas.microsoft.com/office/powerpoint/2010/main" val="28180055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70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704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704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8704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8704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3"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1150939" y="212725"/>
            <a:ext cx="7793037" cy="861774"/>
          </a:xfrm>
        </p:spPr>
        <p:txBody>
          <a:bodyPr/>
          <a:lstStyle/>
          <a:p>
            <a:r>
              <a:rPr lang="en-US" altLang="en-US" sz="2800">
                <a:solidFill>
                  <a:srgbClr val="000066"/>
                </a:solidFill>
              </a:rPr>
              <a:t>The Role of Theory in Applied </a:t>
            </a:r>
            <a:br>
              <a:rPr lang="en-US" altLang="en-US" sz="2800">
                <a:solidFill>
                  <a:srgbClr val="000066"/>
                </a:solidFill>
              </a:rPr>
            </a:br>
            <a:r>
              <a:rPr lang="en-US" altLang="en-US" sz="2800">
                <a:solidFill>
                  <a:srgbClr val="000066"/>
                </a:solidFill>
              </a:rPr>
              <a:t>Marketing Research</a:t>
            </a:r>
          </a:p>
        </p:txBody>
      </p:sp>
      <p:sp>
        <p:nvSpPr>
          <p:cNvPr id="52290" name="Rectangle 66"/>
          <p:cNvSpPr>
            <a:spLocks noChangeArrowheads="1"/>
          </p:cNvSpPr>
          <p:nvPr/>
        </p:nvSpPr>
        <p:spPr bwMode="auto">
          <a:xfrm>
            <a:off x="381000" y="1377950"/>
            <a:ext cx="8529638" cy="5392738"/>
          </a:xfrm>
          <a:prstGeom prst="rect">
            <a:avLst/>
          </a:prstGeom>
          <a:solidFill>
            <a:srgbClr val="DDDDDD">
              <a:alpha val="50000"/>
            </a:srgbClr>
          </a:solidFill>
          <a:ln w="12700">
            <a:solidFill>
              <a:schemeClr val="tx1"/>
            </a:solidFill>
            <a:miter lim="800000"/>
            <a:headEnd/>
            <a:tailEnd/>
          </a:ln>
        </p:spPr>
        <p:txBody>
          <a:bodyPr/>
          <a:lstStyle/>
          <a:p>
            <a:endParaRPr lang="en-US"/>
          </a:p>
        </p:txBody>
      </p:sp>
      <p:sp>
        <p:nvSpPr>
          <p:cNvPr id="52230" name="Rectangle 6"/>
          <p:cNvSpPr>
            <a:spLocks noChangeArrowheads="1"/>
          </p:cNvSpPr>
          <p:nvPr/>
        </p:nvSpPr>
        <p:spPr bwMode="auto">
          <a:xfrm>
            <a:off x="512763" y="1476375"/>
            <a:ext cx="126316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b="1">
                <a:solidFill>
                  <a:srgbClr val="FF0000"/>
                </a:solidFill>
                <a:latin typeface="Arial" panose="020B0604020202020204" pitchFamily="34" charset="0"/>
              </a:rPr>
              <a:t>Research Task</a:t>
            </a:r>
            <a:endParaRPr lang="en-US" altLang="en-US"/>
          </a:p>
        </p:txBody>
      </p:sp>
      <p:sp>
        <p:nvSpPr>
          <p:cNvPr id="52231" name="Rectangle 7"/>
          <p:cNvSpPr>
            <a:spLocks noChangeArrowheads="1"/>
          </p:cNvSpPr>
          <p:nvPr/>
        </p:nvSpPr>
        <p:spPr bwMode="auto">
          <a:xfrm>
            <a:off x="512763" y="1657351"/>
            <a:ext cx="1274762" cy="17463"/>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52232" name="Rectangle 8"/>
          <p:cNvSpPr>
            <a:spLocks noChangeArrowheads="1"/>
          </p:cNvSpPr>
          <p:nvPr/>
        </p:nvSpPr>
        <p:spPr bwMode="auto">
          <a:xfrm>
            <a:off x="1787525" y="1476375"/>
            <a:ext cx="4969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b="1">
                <a:solidFill>
                  <a:srgbClr val="FF0000"/>
                </a:solidFill>
                <a:latin typeface="Arial" panose="020B0604020202020204" pitchFamily="34" charset="0"/>
              </a:rPr>
              <a:t> </a:t>
            </a:r>
            <a:endParaRPr lang="en-US" altLang="en-US"/>
          </a:p>
        </p:txBody>
      </p:sp>
      <p:sp>
        <p:nvSpPr>
          <p:cNvPr id="52233" name="Rectangle 9"/>
          <p:cNvSpPr>
            <a:spLocks noChangeArrowheads="1"/>
          </p:cNvSpPr>
          <p:nvPr/>
        </p:nvSpPr>
        <p:spPr bwMode="auto">
          <a:xfrm>
            <a:off x="2379663" y="1476375"/>
            <a:ext cx="125194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b="1">
                <a:solidFill>
                  <a:srgbClr val="FF0000"/>
                </a:solidFill>
                <a:latin typeface="Arial" panose="020B0604020202020204" pitchFamily="34" charset="0"/>
              </a:rPr>
              <a:t>Role of Theory</a:t>
            </a:r>
            <a:endParaRPr lang="en-US" altLang="en-US"/>
          </a:p>
        </p:txBody>
      </p:sp>
      <p:sp>
        <p:nvSpPr>
          <p:cNvPr id="52234" name="Rectangle 10"/>
          <p:cNvSpPr>
            <a:spLocks noChangeArrowheads="1"/>
          </p:cNvSpPr>
          <p:nvPr/>
        </p:nvSpPr>
        <p:spPr bwMode="auto">
          <a:xfrm>
            <a:off x="2379663" y="1657351"/>
            <a:ext cx="1257300" cy="17463"/>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52235" name="Rectangle 11"/>
          <p:cNvSpPr>
            <a:spLocks noChangeArrowheads="1"/>
          </p:cNvSpPr>
          <p:nvPr/>
        </p:nvSpPr>
        <p:spPr bwMode="auto">
          <a:xfrm>
            <a:off x="3681413" y="1476375"/>
            <a:ext cx="4969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b="1">
                <a:solidFill>
                  <a:srgbClr val="000066"/>
                </a:solidFill>
                <a:latin typeface="Arial" panose="020B0604020202020204" pitchFamily="34" charset="0"/>
              </a:rPr>
              <a:t> </a:t>
            </a:r>
            <a:endParaRPr lang="en-US" altLang="en-US">
              <a:solidFill>
                <a:srgbClr val="000066"/>
              </a:solidFill>
            </a:endParaRPr>
          </a:p>
        </p:txBody>
      </p:sp>
      <p:sp>
        <p:nvSpPr>
          <p:cNvPr id="52236" name="Rectangle 12"/>
          <p:cNvSpPr>
            <a:spLocks noChangeArrowheads="1"/>
          </p:cNvSpPr>
          <p:nvPr/>
        </p:nvSpPr>
        <p:spPr bwMode="auto">
          <a:xfrm>
            <a:off x="581025" y="1776413"/>
            <a:ext cx="157895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b="1">
                <a:solidFill>
                  <a:srgbClr val="000066"/>
                </a:solidFill>
                <a:latin typeface="Arial" panose="020B0604020202020204" pitchFamily="34" charset="0"/>
              </a:rPr>
              <a:t>1. Conceptualizing</a:t>
            </a:r>
            <a:endParaRPr lang="en-US" altLang="en-US">
              <a:solidFill>
                <a:srgbClr val="000066"/>
              </a:solidFill>
            </a:endParaRPr>
          </a:p>
        </p:txBody>
      </p:sp>
      <p:sp>
        <p:nvSpPr>
          <p:cNvPr id="52237" name="Rectangle 13"/>
          <p:cNvSpPr>
            <a:spLocks noChangeArrowheads="1"/>
          </p:cNvSpPr>
          <p:nvPr/>
        </p:nvSpPr>
        <p:spPr bwMode="auto">
          <a:xfrm>
            <a:off x="2152650" y="1776413"/>
            <a:ext cx="4969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b="1">
                <a:solidFill>
                  <a:srgbClr val="000066"/>
                </a:solidFill>
                <a:latin typeface="Arial" panose="020B0604020202020204" pitchFamily="34" charset="0"/>
              </a:rPr>
              <a:t> </a:t>
            </a:r>
            <a:endParaRPr lang="en-US" altLang="en-US">
              <a:solidFill>
                <a:srgbClr val="000066"/>
              </a:solidFill>
            </a:endParaRPr>
          </a:p>
        </p:txBody>
      </p:sp>
      <p:sp>
        <p:nvSpPr>
          <p:cNvPr id="52238" name="Rectangle 14"/>
          <p:cNvSpPr>
            <a:spLocks noChangeArrowheads="1"/>
          </p:cNvSpPr>
          <p:nvPr/>
        </p:nvSpPr>
        <p:spPr bwMode="auto">
          <a:xfrm>
            <a:off x="574675" y="2076450"/>
            <a:ext cx="131927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b="1">
                <a:solidFill>
                  <a:srgbClr val="000066"/>
                </a:solidFill>
                <a:latin typeface="Arial" panose="020B0604020202020204" pitchFamily="34" charset="0"/>
              </a:rPr>
              <a:t>and identifying </a:t>
            </a:r>
            <a:endParaRPr lang="en-US" altLang="en-US">
              <a:solidFill>
                <a:srgbClr val="000066"/>
              </a:solidFill>
            </a:endParaRPr>
          </a:p>
        </p:txBody>
      </p:sp>
      <p:sp>
        <p:nvSpPr>
          <p:cNvPr id="52239" name="Rectangle 15"/>
          <p:cNvSpPr>
            <a:spLocks noChangeArrowheads="1"/>
          </p:cNvSpPr>
          <p:nvPr/>
        </p:nvSpPr>
        <p:spPr bwMode="auto">
          <a:xfrm>
            <a:off x="1885950" y="2076450"/>
            <a:ext cx="4969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b="1">
                <a:solidFill>
                  <a:srgbClr val="000066"/>
                </a:solidFill>
                <a:latin typeface="Arial" panose="020B0604020202020204" pitchFamily="34" charset="0"/>
              </a:rPr>
              <a:t> </a:t>
            </a:r>
            <a:endParaRPr lang="en-US" altLang="en-US">
              <a:solidFill>
                <a:srgbClr val="000066"/>
              </a:solidFill>
            </a:endParaRPr>
          </a:p>
        </p:txBody>
      </p:sp>
      <p:sp>
        <p:nvSpPr>
          <p:cNvPr id="52240" name="Rectangle 16"/>
          <p:cNvSpPr>
            <a:spLocks noChangeArrowheads="1"/>
          </p:cNvSpPr>
          <p:nvPr/>
        </p:nvSpPr>
        <p:spPr bwMode="auto">
          <a:xfrm>
            <a:off x="571500" y="2376488"/>
            <a:ext cx="112370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b="1">
                <a:solidFill>
                  <a:srgbClr val="000066"/>
                </a:solidFill>
                <a:latin typeface="Arial" panose="020B0604020202020204" pitchFamily="34" charset="0"/>
              </a:rPr>
              <a:t>key variables</a:t>
            </a:r>
            <a:endParaRPr lang="en-US" altLang="en-US">
              <a:solidFill>
                <a:srgbClr val="000066"/>
              </a:solidFill>
            </a:endParaRPr>
          </a:p>
        </p:txBody>
      </p:sp>
      <p:sp>
        <p:nvSpPr>
          <p:cNvPr id="52241" name="Rectangle 17"/>
          <p:cNvSpPr>
            <a:spLocks noChangeArrowheads="1"/>
          </p:cNvSpPr>
          <p:nvPr/>
        </p:nvSpPr>
        <p:spPr bwMode="auto">
          <a:xfrm>
            <a:off x="1685925" y="2376488"/>
            <a:ext cx="4969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b="1">
                <a:solidFill>
                  <a:srgbClr val="000066"/>
                </a:solidFill>
                <a:latin typeface="Arial" panose="020B0604020202020204" pitchFamily="34" charset="0"/>
              </a:rPr>
              <a:t> </a:t>
            </a:r>
            <a:endParaRPr lang="en-US" altLang="en-US">
              <a:solidFill>
                <a:srgbClr val="000066"/>
              </a:solidFill>
            </a:endParaRPr>
          </a:p>
        </p:txBody>
      </p:sp>
      <p:sp>
        <p:nvSpPr>
          <p:cNvPr id="52242" name="Rectangle 18"/>
          <p:cNvSpPr>
            <a:spLocks noChangeArrowheads="1"/>
          </p:cNvSpPr>
          <p:nvPr/>
        </p:nvSpPr>
        <p:spPr bwMode="auto">
          <a:xfrm>
            <a:off x="1787525" y="2376488"/>
            <a:ext cx="4969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b="1">
                <a:solidFill>
                  <a:srgbClr val="000066"/>
                </a:solidFill>
                <a:latin typeface="Arial" panose="020B0604020202020204" pitchFamily="34" charset="0"/>
              </a:rPr>
              <a:t> </a:t>
            </a:r>
            <a:endParaRPr lang="en-US" altLang="en-US">
              <a:solidFill>
                <a:srgbClr val="000066"/>
              </a:solidFill>
            </a:endParaRPr>
          </a:p>
        </p:txBody>
      </p:sp>
      <p:sp>
        <p:nvSpPr>
          <p:cNvPr id="52243" name="Rectangle 19"/>
          <p:cNvSpPr>
            <a:spLocks noChangeArrowheads="1"/>
          </p:cNvSpPr>
          <p:nvPr/>
        </p:nvSpPr>
        <p:spPr bwMode="auto">
          <a:xfrm>
            <a:off x="2514601" y="1781175"/>
            <a:ext cx="605774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a:solidFill>
                  <a:srgbClr val="000066"/>
                </a:solidFill>
                <a:latin typeface="Arial" panose="020B0604020202020204" pitchFamily="34" charset="0"/>
              </a:rPr>
              <a:t>Provides a conceptual foundation and understanding of the basic processes </a:t>
            </a:r>
            <a:endParaRPr lang="en-US" altLang="en-US">
              <a:solidFill>
                <a:srgbClr val="000066"/>
              </a:solidFill>
            </a:endParaRPr>
          </a:p>
        </p:txBody>
      </p:sp>
      <p:sp>
        <p:nvSpPr>
          <p:cNvPr id="52244" name="Rectangle 20"/>
          <p:cNvSpPr>
            <a:spLocks noChangeArrowheads="1"/>
          </p:cNvSpPr>
          <p:nvPr/>
        </p:nvSpPr>
        <p:spPr bwMode="auto">
          <a:xfrm>
            <a:off x="2517776" y="2081213"/>
            <a:ext cx="624690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a:solidFill>
                  <a:srgbClr val="000066"/>
                </a:solidFill>
                <a:latin typeface="Arial" panose="020B0604020202020204" pitchFamily="34" charset="0"/>
              </a:rPr>
              <a:t>underlying the problem situation. These processes will suggest key dependent </a:t>
            </a:r>
            <a:endParaRPr lang="en-US" altLang="en-US">
              <a:solidFill>
                <a:srgbClr val="000066"/>
              </a:solidFill>
            </a:endParaRPr>
          </a:p>
        </p:txBody>
      </p:sp>
      <p:sp>
        <p:nvSpPr>
          <p:cNvPr id="52245" name="Rectangle 21"/>
          <p:cNvSpPr>
            <a:spLocks noChangeArrowheads="1"/>
          </p:cNvSpPr>
          <p:nvPr/>
        </p:nvSpPr>
        <p:spPr bwMode="auto">
          <a:xfrm>
            <a:off x="2514601" y="2381250"/>
            <a:ext cx="20085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a:solidFill>
                  <a:srgbClr val="000066"/>
                </a:solidFill>
                <a:latin typeface="Arial" panose="020B0604020202020204" pitchFamily="34" charset="0"/>
              </a:rPr>
              <a:t>and independent variable</a:t>
            </a:r>
            <a:endParaRPr lang="en-US" altLang="en-US">
              <a:solidFill>
                <a:srgbClr val="000066"/>
              </a:solidFill>
            </a:endParaRPr>
          </a:p>
        </p:txBody>
      </p:sp>
      <p:sp>
        <p:nvSpPr>
          <p:cNvPr id="52246" name="Rectangle 22"/>
          <p:cNvSpPr>
            <a:spLocks noChangeArrowheads="1"/>
          </p:cNvSpPr>
          <p:nvPr/>
        </p:nvSpPr>
        <p:spPr bwMode="auto">
          <a:xfrm>
            <a:off x="4449763" y="2381250"/>
            <a:ext cx="1394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a:solidFill>
                  <a:srgbClr val="000066"/>
                </a:solidFill>
                <a:latin typeface="Arial" panose="020B0604020202020204" pitchFamily="34" charset="0"/>
              </a:rPr>
              <a:t>s.</a:t>
            </a:r>
            <a:endParaRPr lang="en-US" altLang="en-US">
              <a:solidFill>
                <a:srgbClr val="000066"/>
              </a:solidFill>
            </a:endParaRPr>
          </a:p>
        </p:txBody>
      </p:sp>
      <p:sp>
        <p:nvSpPr>
          <p:cNvPr id="52247" name="Rectangle 23"/>
          <p:cNvSpPr>
            <a:spLocks noChangeArrowheads="1"/>
          </p:cNvSpPr>
          <p:nvPr/>
        </p:nvSpPr>
        <p:spPr bwMode="auto">
          <a:xfrm>
            <a:off x="4592638" y="2381250"/>
            <a:ext cx="4969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a:solidFill>
                  <a:srgbClr val="000066"/>
                </a:solidFill>
                <a:latin typeface="Arial" panose="020B0604020202020204" pitchFamily="34" charset="0"/>
              </a:rPr>
              <a:t> </a:t>
            </a:r>
            <a:endParaRPr lang="en-US" altLang="en-US">
              <a:solidFill>
                <a:srgbClr val="000066"/>
              </a:solidFill>
            </a:endParaRPr>
          </a:p>
        </p:txBody>
      </p:sp>
      <p:sp>
        <p:nvSpPr>
          <p:cNvPr id="52248" name="Rectangle 24"/>
          <p:cNvSpPr>
            <a:spLocks noChangeArrowheads="1"/>
          </p:cNvSpPr>
          <p:nvPr/>
        </p:nvSpPr>
        <p:spPr bwMode="auto">
          <a:xfrm>
            <a:off x="581026" y="2678113"/>
            <a:ext cx="159979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b="1" dirty="0">
                <a:solidFill>
                  <a:srgbClr val="000066"/>
                </a:solidFill>
                <a:latin typeface="Arial" panose="020B0604020202020204" pitchFamily="34" charset="0"/>
              </a:rPr>
              <a:t>2. Operationalizing</a:t>
            </a:r>
            <a:endParaRPr lang="en-US" altLang="en-US" dirty="0">
              <a:solidFill>
                <a:srgbClr val="000066"/>
              </a:solidFill>
            </a:endParaRPr>
          </a:p>
        </p:txBody>
      </p:sp>
      <p:sp>
        <p:nvSpPr>
          <p:cNvPr id="52249" name="Rectangle 25"/>
          <p:cNvSpPr>
            <a:spLocks noChangeArrowheads="1"/>
          </p:cNvSpPr>
          <p:nvPr/>
        </p:nvSpPr>
        <p:spPr bwMode="auto">
          <a:xfrm>
            <a:off x="2176463" y="2678113"/>
            <a:ext cx="4969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b="1">
                <a:solidFill>
                  <a:srgbClr val="000066"/>
                </a:solidFill>
                <a:latin typeface="Arial" panose="020B0604020202020204" pitchFamily="34" charset="0"/>
              </a:rPr>
              <a:t> </a:t>
            </a:r>
            <a:endParaRPr lang="en-US" altLang="en-US">
              <a:solidFill>
                <a:srgbClr val="000066"/>
              </a:solidFill>
            </a:endParaRPr>
          </a:p>
        </p:txBody>
      </p:sp>
      <p:sp>
        <p:nvSpPr>
          <p:cNvPr id="52250" name="Rectangle 26"/>
          <p:cNvSpPr>
            <a:spLocks noChangeArrowheads="1"/>
          </p:cNvSpPr>
          <p:nvPr/>
        </p:nvSpPr>
        <p:spPr bwMode="auto">
          <a:xfrm>
            <a:off x="571500" y="2978150"/>
            <a:ext cx="112370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b="1">
                <a:solidFill>
                  <a:srgbClr val="000066"/>
                </a:solidFill>
                <a:latin typeface="Arial" panose="020B0604020202020204" pitchFamily="34" charset="0"/>
              </a:rPr>
              <a:t>key variables</a:t>
            </a:r>
            <a:endParaRPr lang="en-US" altLang="en-US">
              <a:solidFill>
                <a:srgbClr val="000066"/>
              </a:solidFill>
            </a:endParaRPr>
          </a:p>
        </p:txBody>
      </p:sp>
      <p:sp>
        <p:nvSpPr>
          <p:cNvPr id="52251" name="Rectangle 27"/>
          <p:cNvSpPr>
            <a:spLocks noChangeArrowheads="1"/>
          </p:cNvSpPr>
          <p:nvPr/>
        </p:nvSpPr>
        <p:spPr bwMode="auto">
          <a:xfrm>
            <a:off x="1685925" y="2978150"/>
            <a:ext cx="4969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b="1">
                <a:solidFill>
                  <a:srgbClr val="000066"/>
                </a:solidFill>
                <a:latin typeface="Arial" panose="020B0604020202020204" pitchFamily="34" charset="0"/>
              </a:rPr>
              <a:t> </a:t>
            </a:r>
            <a:endParaRPr lang="en-US" altLang="en-US">
              <a:solidFill>
                <a:srgbClr val="000066"/>
              </a:solidFill>
            </a:endParaRPr>
          </a:p>
        </p:txBody>
      </p:sp>
      <p:sp>
        <p:nvSpPr>
          <p:cNvPr id="52252" name="Rectangle 28"/>
          <p:cNvSpPr>
            <a:spLocks noChangeArrowheads="1"/>
          </p:cNvSpPr>
          <p:nvPr/>
        </p:nvSpPr>
        <p:spPr bwMode="auto">
          <a:xfrm>
            <a:off x="2513014" y="2681288"/>
            <a:ext cx="597599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a:solidFill>
                  <a:srgbClr val="000066"/>
                </a:solidFill>
                <a:latin typeface="Arial" panose="020B0604020202020204" pitchFamily="34" charset="0"/>
              </a:rPr>
              <a:t>Theoretical constructs (variables) can suggest independent and dependent </a:t>
            </a:r>
            <a:endParaRPr lang="en-US" altLang="en-US">
              <a:solidFill>
                <a:srgbClr val="000066"/>
              </a:solidFill>
            </a:endParaRPr>
          </a:p>
        </p:txBody>
      </p:sp>
      <p:sp>
        <p:nvSpPr>
          <p:cNvPr id="52253" name="Rectangle 29"/>
          <p:cNvSpPr>
            <a:spLocks noChangeArrowheads="1"/>
          </p:cNvSpPr>
          <p:nvPr/>
        </p:nvSpPr>
        <p:spPr bwMode="auto">
          <a:xfrm>
            <a:off x="2513014" y="2981325"/>
            <a:ext cx="359072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a:solidFill>
                  <a:srgbClr val="000066"/>
                </a:solidFill>
                <a:latin typeface="Arial" panose="020B0604020202020204" pitchFamily="34" charset="0"/>
              </a:rPr>
              <a:t>variables naturally occurring in the real world.</a:t>
            </a:r>
            <a:endParaRPr lang="en-US" altLang="en-US">
              <a:solidFill>
                <a:srgbClr val="000066"/>
              </a:solidFill>
            </a:endParaRPr>
          </a:p>
        </p:txBody>
      </p:sp>
      <p:sp>
        <p:nvSpPr>
          <p:cNvPr id="52254" name="Rectangle 30"/>
          <p:cNvSpPr>
            <a:spLocks noChangeArrowheads="1"/>
          </p:cNvSpPr>
          <p:nvPr/>
        </p:nvSpPr>
        <p:spPr bwMode="auto">
          <a:xfrm>
            <a:off x="6049963" y="2981325"/>
            <a:ext cx="4969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a:solidFill>
                  <a:srgbClr val="000066"/>
                </a:solidFill>
                <a:latin typeface="Arial" panose="020B0604020202020204" pitchFamily="34" charset="0"/>
              </a:rPr>
              <a:t> </a:t>
            </a:r>
            <a:endParaRPr lang="en-US" altLang="en-US">
              <a:solidFill>
                <a:srgbClr val="000066"/>
              </a:solidFill>
            </a:endParaRPr>
          </a:p>
        </p:txBody>
      </p:sp>
      <p:sp>
        <p:nvSpPr>
          <p:cNvPr id="52255" name="Rectangle 31"/>
          <p:cNvSpPr>
            <a:spLocks noChangeArrowheads="1"/>
          </p:cNvSpPr>
          <p:nvPr/>
        </p:nvSpPr>
        <p:spPr bwMode="auto">
          <a:xfrm>
            <a:off x="574675" y="3278188"/>
            <a:ext cx="1142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b="1">
                <a:solidFill>
                  <a:srgbClr val="000066"/>
                </a:solidFill>
                <a:latin typeface="Arial" panose="020B0604020202020204" pitchFamily="34" charset="0"/>
              </a:rPr>
              <a:t>3. Selecting a</a:t>
            </a:r>
            <a:endParaRPr lang="en-US" altLang="en-US">
              <a:solidFill>
                <a:srgbClr val="000066"/>
              </a:solidFill>
            </a:endParaRPr>
          </a:p>
        </p:txBody>
      </p:sp>
      <p:sp>
        <p:nvSpPr>
          <p:cNvPr id="52256" name="Rectangle 32"/>
          <p:cNvSpPr>
            <a:spLocks noChangeArrowheads="1"/>
          </p:cNvSpPr>
          <p:nvPr/>
        </p:nvSpPr>
        <p:spPr bwMode="auto">
          <a:xfrm>
            <a:off x="1714500" y="3278188"/>
            <a:ext cx="4969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b="1">
                <a:solidFill>
                  <a:srgbClr val="000066"/>
                </a:solidFill>
                <a:latin typeface="Arial" panose="020B0604020202020204" pitchFamily="34" charset="0"/>
              </a:rPr>
              <a:t> </a:t>
            </a:r>
            <a:endParaRPr lang="en-US" altLang="en-US">
              <a:solidFill>
                <a:srgbClr val="000066"/>
              </a:solidFill>
            </a:endParaRPr>
          </a:p>
        </p:txBody>
      </p:sp>
      <p:sp>
        <p:nvSpPr>
          <p:cNvPr id="52257" name="Rectangle 33"/>
          <p:cNvSpPr>
            <a:spLocks noChangeArrowheads="1"/>
          </p:cNvSpPr>
          <p:nvPr/>
        </p:nvSpPr>
        <p:spPr bwMode="auto">
          <a:xfrm>
            <a:off x="577851" y="3578225"/>
            <a:ext cx="137217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b="1">
                <a:solidFill>
                  <a:srgbClr val="000066"/>
                </a:solidFill>
                <a:latin typeface="Arial" panose="020B0604020202020204" pitchFamily="34" charset="0"/>
              </a:rPr>
              <a:t>research design</a:t>
            </a:r>
            <a:endParaRPr lang="en-US" altLang="en-US">
              <a:solidFill>
                <a:srgbClr val="000066"/>
              </a:solidFill>
            </a:endParaRPr>
          </a:p>
        </p:txBody>
      </p:sp>
      <p:sp>
        <p:nvSpPr>
          <p:cNvPr id="52258" name="Rectangle 34"/>
          <p:cNvSpPr>
            <a:spLocks noChangeArrowheads="1"/>
          </p:cNvSpPr>
          <p:nvPr/>
        </p:nvSpPr>
        <p:spPr bwMode="auto">
          <a:xfrm>
            <a:off x="1943100" y="3578225"/>
            <a:ext cx="4969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b="1">
                <a:solidFill>
                  <a:srgbClr val="000066"/>
                </a:solidFill>
                <a:latin typeface="Arial" panose="020B0604020202020204" pitchFamily="34" charset="0"/>
              </a:rPr>
              <a:t> </a:t>
            </a:r>
            <a:endParaRPr lang="en-US" altLang="en-US">
              <a:solidFill>
                <a:srgbClr val="000066"/>
              </a:solidFill>
            </a:endParaRPr>
          </a:p>
        </p:txBody>
      </p:sp>
      <p:sp>
        <p:nvSpPr>
          <p:cNvPr id="52259" name="Rectangle 35"/>
          <p:cNvSpPr>
            <a:spLocks noChangeArrowheads="1"/>
          </p:cNvSpPr>
          <p:nvPr/>
        </p:nvSpPr>
        <p:spPr bwMode="auto">
          <a:xfrm>
            <a:off x="2513014" y="3281363"/>
            <a:ext cx="515365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a:solidFill>
                  <a:srgbClr val="000066"/>
                </a:solidFill>
                <a:latin typeface="Arial" panose="020B0604020202020204" pitchFamily="34" charset="0"/>
              </a:rPr>
              <a:t>Causal or associative relationships suggested by the theory may </a:t>
            </a:r>
            <a:endParaRPr lang="en-US" altLang="en-US">
              <a:solidFill>
                <a:srgbClr val="000066"/>
              </a:solidFill>
            </a:endParaRPr>
          </a:p>
        </p:txBody>
      </p:sp>
      <p:sp>
        <p:nvSpPr>
          <p:cNvPr id="52260" name="Rectangle 36"/>
          <p:cNvSpPr>
            <a:spLocks noChangeArrowheads="1"/>
          </p:cNvSpPr>
          <p:nvPr/>
        </p:nvSpPr>
        <p:spPr bwMode="auto">
          <a:xfrm>
            <a:off x="7620000" y="3281363"/>
            <a:ext cx="135293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a:solidFill>
                  <a:srgbClr val="000066"/>
                </a:solidFill>
                <a:latin typeface="Arial" panose="020B0604020202020204" pitchFamily="34" charset="0"/>
              </a:rPr>
              <a:t>indicate whether </a:t>
            </a:r>
            <a:endParaRPr lang="en-US" altLang="en-US">
              <a:solidFill>
                <a:srgbClr val="000066"/>
              </a:solidFill>
            </a:endParaRPr>
          </a:p>
        </p:txBody>
      </p:sp>
      <p:sp>
        <p:nvSpPr>
          <p:cNvPr id="52261" name="Rectangle 37"/>
          <p:cNvSpPr>
            <a:spLocks noChangeArrowheads="1"/>
          </p:cNvSpPr>
          <p:nvPr/>
        </p:nvSpPr>
        <p:spPr bwMode="auto">
          <a:xfrm>
            <a:off x="2513014" y="3581400"/>
            <a:ext cx="392896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a:solidFill>
                  <a:srgbClr val="000066"/>
                </a:solidFill>
                <a:latin typeface="Arial" panose="020B0604020202020204" pitchFamily="34" charset="0"/>
              </a:rPr>
              <a:t>a causal or descriptive design should be adopted.</a:t>
            </a:r>
            <a:endParaRPr lang="en-US" altLang="en-US">
              <a:solidFill>
                <a:srgbClr val="000066"/>
              </a:solidFill>
            </a:endParaRPr>
          </a:p>
        </p:txBody>
      </p:sp>
      <p:sp>
        <p:nvSpPr>
          <p:cNvPr id="52262" name="Rectangle 38"/>
          <p:cNvSpPr>
            <a:spLocks noChangeArrowheads="1"/>
          </p:cNvSpPr>
          <p:nvPr/>
        </p:nvSpPr>
        <p:spPr bwMode="auto">
          <a:xfrm>
            <a:off x="6399213" y="3581400"/>
            <a:ext cx="4969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a:solidFill>
                  <a:srgbClr val="000066"/>
                </a:solidFill>
                <a:latin typeface="Arial" panose="020B0604020202020204" pitchFamily="34" charset="0"/>
              </a:rPr>
              <a:t> </a:t>
            </a:r>
            <a:endParaRPr lang="en-US" altLang="en-US">
              <a:solidFill>
                <a:srgbClr val="000066"/>
              </a:solidFill>
            </a:endParaRPr>
          </a:p>
        </p:txBody>
      </p:sp>
      <p:sp>
        <p:nvSpPr>
          <p:cNvPr id="52263" name="Rectangle 39"/>
          <p:cNvSpPr>
            <a:spLocks noChangeArrowheads="1"/>
          </p:cNvSpPr>
          <p:nvPr/>
        </p:nvSpPr>
        <p:spPr bwMode="auto">
          <a:xfrm>
            <a:off x="574675" y="3878263"/>
            <a:ext cx="1142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b="1">
                <a:solidFill>
                  <a:srgbClr val="000066"/>
                </a:solidFill>
                <a:latin typeface="Arial" panose="020B0604020202020204" pitchFamily="34" charset="0"/>
              </a:rPr>
              <a:t>4. Selecting a</a:t>
            </a:r>
            <a:endParaRPr lang="en-US" altLang="en-US">
              <a:solidFill>
                <a:srgbClr val="000066"/>
              </a:solidFill>
            </a:endParaRPr>
          </a:p>
        </p:txBody>
      </p:sp>
      <p:sp>
        <p:nvSpPr>
          <p:cNvPr id="52264" name="Rectangle 40"/>
          <p:cNvSpPr>
            <a:spLocks noChangeArrowheads="1"/>
          </p:cNvSpPr>
          <p:nvPr/>
        </p:nvSpPr>
        <p:spPr bwMode="auto">
          <a:xfrm>
            <a:off x="1714500" y="3878263"/>
            <a:ext cx="4969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b="1">
                <a:solidFill>
                  <a:srgbClr val="000066"/>
                </a:solidFill>
                <a:latin typeface="Arial" panose="020B0604020202020204" pitchFamily="34" charset="0"/>
              </a:rPr>
              <a:t> </a:t>
            </a:r>
            <a:endParaRPr lang="en-US" altLang="en-US">
              <a:solidFill>
                <a:srgbClr val="000066"/>
              </a:solidFill>
            </a:endParaRPr>
          </a:p>
        </p:txBody>
      </p:sp>
      <p:sp>
        <p:nvSpPr>
          <p:cNvPr id="52265" name="Rectangle 41"/>
          <p:cNvSpPr>
            <a:spLocks noChangeArrowheads="1"/>
          </p:cNvSpPr>
          <p:nvPr/>
        </p:nvSpPr>
        <p:spPr bwMode="auto">
          <a:xfrm>
            <a:off x="565151" y="4178300"/>
            <a:ext cx="61715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b="1">
                <a:solidFill>
                  <a:srgbClr val="000066"/>
                </a:solidFill>
                <a:latin typeface="Arial" panose="020B0604020202020204" pitchFamily="34" charset="0"/>
              </a:rPr>
              <a:t>sample</a:t>
            </a:r>
            <a:endParaRPr lang="en-US" altLang="en-US">
              <a:solidFill>
                <a:srgbClr val="000066"/>
              </a:solidFill>
            </a:endParaRPr>
          </a:p>
        </p:txBody>
      </p:sp>
      <p:sp>
        <p:nvSpPr>
          <p:cNvPr id="52266" name="Rectangle 42"/>
          <p:cNvSpPr>
            <a:spLocks noChangeArrowheads="1"/>
          </p:cNvSpPr>
          <p:nvPr/>
        </p:nvSpPr>
        <p:spPr bwMode="auto">
          <a:xfrm>
            <a:off x="1179513" y="4178300"/>
            <a:ext cx="4969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b="1">
                <a:solidFill>
                  <a:srgbClr val="000066"/>
                </a:solidFill>
                <a:latin typeface="Arial" panose="020B0604020202020204" pitchFamily="34" charset="0"/>
              </a:rPr>
              <a:t> </a:t>
            </a:r>
            <a:endParaRPr lang="en-US" altLang="en-US">
              <a:solidFill>
                <a:srgbClr val="000066"/>
              </a:solidFill>
            </a:endParaRPr>
          </a:p>
        </p:txBody>
      </p:sp>
      <p:sp>
        <p:nvSpPr>
          <p:cNvPr id="52267" name="Rectangle 43"/>
          <p:cNvSpPr>
            <a:spLocks noChangeArrowheads="1"/>
          </p:cNvSpPr>
          <p:nvPr/>
        </p:nvSpPr>
        <p:spPr bwMode="auto">
          <a:xfrm>
            <a:off x="1265238" y="4178300"/>
            <a:ext cx="4969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b="1">
                <a:solidFill>
                  <a:srgbClr val="000066"/>
                </a:solidFill>
                <a:latin typeface="Arial" panose="020B0604020202020204" pitchFamily="34" charset="0"/>
              </a:rPr>
              <a:t> </a:t>
            </a:r>
            <a:endParaRPr lang="en-US" altLang="en-US">
              <a:solidFill>
                <a:srgbClr val="000066"/>
              </a:solidFill>
            </a:endParaRPr>
          </a:p>
        </p:txBody>
      </p:sp>
      <p:sp>
        <p:nvSpPr>
          <p:cNvPr id="52268" name="Rectangle 44"/>
          <p:cNvSpPr>
            <a:spLocks noChangeArrowheads="1"/>
          </p:cNvSpPr>
          <p:nvPr/>
        </p:nvSpPr>
        <p:spPr bwMode="auto">
          <a:xfrm>
            <a:off x="2513013" y="3883025"/>
            <a:ext cx="566821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a:solidFill>
                  <a:srgbClr val="000066"/>
                </a:solidFill>
                <a:latin typeface="Arial" panose="020B0604020202020204" pitchFamily="34" charset="0"/>
              </a:rPr>
              <a:t>The theoretical framework may be useful in defining the population and </a:t>
            </a:r>
            <a:endParaRPr lang="en-US" altLang="en-US">
              <a:solidFill>
                <a:srgbClr val="000066"/>
              </a:solidFill>
            </a:endParaRPr>
          </a:p>
        </p:txBody>
      </p:sp>
      <p:sp>
        <p:nvSpPr>
          <p:cNvPr id="52269" name="Rectangle 45"/>
          <p:cNvSpPr>
            <a:spLocks noChangeArrowheads="1"/>
          </p:cNvSpPr>
          <p:nvPr/>
        </p:nvSpPr>
        <p:spPr bwMode="auto">
          <a:xfrm>
            <a:off x="2513014" y="4183063"/>
            <a:ext cx="625652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a:solidFill>
                  <a:srgbClr val="000066"/>
                </a:solidFill>
                <a:latin typeface="Arial" panose="020B0604020202020204" pitchFamily="34" charset="0"/>
              </a:rPr>
              <a:t>suggesting variables for qualifying respondents, imposing quotas, or stratifying </a:t>
            </a:r>
            <a:endParaRPr lang="en-US" altLang="en-US">
              <a:solidFill>
                <a:srgbClr val="000066"/>
              </a:solidFill>
            </a:endParaRPr>
          </a:p>
        </p:txBody>
      </p:sp>
      <p:sp>
        <p:nvSpPr>
          <p:cNvPr id="52270" name="Rectangle 46"/>
          <p:cNvSpPr>
            <a:spLocks noChangeArrowheads="1"/>
          </p:cNvSpPr>
          <p:nvPr/>
        </p:nvSpPr>
        <p:spPr bwMode="auto">
          <a:xfrm>
            <a:off x="2513013" y="4483100"/>
            <a:ext cx="112370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a:solidFill>
                  <a:srgbClr val="000066"/>
                </a:solidFill>
                <a:latin typeface="Arial" panose="020B0604020202020204" pitchFamily="34" charset="0"/>
              </a:rPr>
              <a:t>the population</a:t>
            </a:r>
            <a:endParaRPr lang="en-US" altLang="en-US">
              <a:solidFill>
                <a:srgbClr val="000066"/>
              </a:solidFill>
            </a:endParaRPr>
          </a:p>
        </p:txBody>
      </p:sp>
      <p:sp>
        <p:nvSpPr>
          <p:cNvPr id="52271" name="Rectangle 47"/>
          <p:cNvSpPr>
            <a:spLocks noChangeArrowheads="1"/>
          </p:cNvSpPr>
          <p:nvPr/>
        </p:nvSpPr>
        <p:spPr bwMode="auto">
          <a:xfrm>
            <a:off x="3606800" y="4483100"/>
            <a:ext cx="128240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a:solidFill>
                  <a:srgbClr val="000066"/>
                </a:solidFill>
                <a:latin typeface="Arial" panose="020B0604020202020204" pitchFamily="34" charset="0"/>
              </a:rPr>
              <a:t> (see Chap. 11).</a:t>
            </a:r>
            <a:endParaRPr lang="en-US" altLang="en-US">
              <a:solidFill>
                <a:srgbClr val="000066"/>
              </a:solidFill>
            </a:endParaRPr>
          </a:p>
        </p:txBody>
      </p:sp>
      <p:sp>
        <p:nvSpPr>
          <p:cNvPr id="52272" name="Rectangle 48"/>
          <p:cNvSpPr>
            <a:spLocks noChangeArrowheads="1"/>
          </p:cNvSpPr>
          <p:nvPr/>
        </p:nvSpPr>
        <p:spPr bwMode="auto">
          <a:xfrm>
            <a:off x="4857750" y="4483100"/>
            <a:ext cx="4969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a:solidFill>
                  <a:srgbClr val="000066"/>
                </a:solidFill>
                <a:latin typeface="Arial" panose="020B0604020202020204" pitchFamily="34" charset="0"/>
              </a:rPr>
              <a:t> </a:t>
            </a:r>
            <a:endParaRPr lang="en-US" altLang="en-US">
              <a:solidFill>
                <a:srgbClr val="000066"/>
              </a:solidFill>
            </a:endParaRPr>
          </a:p>
        </p:txBody>
      </p:sp>
      <p:sp>
        <p:nvSpPr>
          <p:cNvPr id="52273" name="Rectangle 49"/>
          <p:cNvSpPr>
            <a:spLocks noChangeArrowheads="1"/>
          </p:cNvSpPr>
          <p:nvPr/>
        </p:nvSpPr>
        <p:spPr bwMode="auto">
          <a:xfrm>
            <a:off x="573088" y="4778375"/>
            <a:ext cx="146033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b="1">
                <a:solidFill>
                  <a:srgbClr val="000066"/>
                </a:solidFill>
                <a:latin typeface="Arial" panose="020B0604020202020204" pitchFamily="34" charset="0"/>
              </a:rPr>
              <a:t>5. Analyzing and </a:t>
            </a:r>
            <a:endParaRPr lang="en-US" altLang="en-US">
              <a:solidFill>
                <a:srgbClr val="000066"/>
              </a:solidFill>
            </a:endParaRPr>
          </a:p>
        </p:txBody>
      </p:sp>
      <p:sp>
        <p:nvSpPr>
          <p:cNvPr id="52274" name="Rectangle 50"/>
          <p:cNvSpPr>
            <a:spLocks noChangeArrowheads="1"/>
          </p:cNvSpPr>
          <p:nvPr/>
        </p:nvSpPr>
        <p:spPr bwMode="auto">
          <a:xfrm>
            <a:off x="2024063" y="4778375"/>
            <a:ext cx="4969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b="1">
                <a:solidFill>
                  <a:srgbClr val="000066"/>
                </a:solidFill>
                <a:latin typeface="Arial" panose="020B0604020202020204" pitchFamily="34" charset="0"/>
              </a:rPr>
              <a:t> </a:t>
            </a:r>
            <a:endParaRPr lang="en-US" altLang="en-US">
              <a:solidFill>
                <a:srgbClr val="000066"/>
              </a:solidFill>
            </a:endParaRPr>
          </a:p>
        </p:txBody>
      </p:sp>
      <p:sp>
        <p:nvSpPr>
          <p:cNvPr id="52275" name="Rectangle 51"/>
          <p:cNvSpPr>
            <a:spLocks noChangeArrowheads="1"/>
          </p:cNvSpPr>
          <p:nvPr/>
        </p:nvSpPr>
        <p:spPr bwMode="auto">
          <a:xfrm>
            <a:off x="577851" y="5078413"/>
            <a:ext cx="141064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b="1">
                <a:solidFill>
                  <a:srgbClr val="000066"/>
                </a:solidFill>
                <a:latin typeface="Arial" panose="020B0604020202020204" pitchFamily="34" charset="0"/>
              </a:rPr>
              <a:t>interpreting data</a:t>
            </a:r>
            <a:endParaRPr lang="en-US" altLang="en-US">
              <a:solidFill>
                <a:srgbClr val="000066"/>
              </a:solidFill>
            </a:endParaRPr>
          </a:p>
        </p:txBody>
      </p:sp>
      <p:sp>
        <p:nvSpPr>
          <p:cNvPr id="52276" name="Rectangle 52"/>
          <p:cNvSpPr>
            <a:spLocks noChangeArrowheads="1"/>
          </p:cNvSpPr>
          <p:nvPr/>
        </p:nvSpPr>
        <p:spPr bwMode="auto">
          <a:xfrm>
            <a:off x="1982788" y="5078413"/>
            <a:ext cx="4969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b="1">
                <a:solidFill>
                  <a:srgbClr val="000066"/>
                </a:solidFill>
                <a:latin typeface="Arial" panose="020B0604020202020204" pitchFamily="34" charset="0"/>
              </a:rPr>
              <a:t> </a:t>
            </a:r>
            <a:endParaRPr lang="en-US" altLang="en-US">
              <a:solidFill>
                <a:srgbClr val="000066"/>
              </a:solidFill>
            </a:endParaRPr>
          </a:p>
        </p:txBody>
      </p:sp>
      <p:sp>
        <p:nvSpPr>
          <p:cNvPr id="52277" name="Rectangle 53"/>
          <p:cNvSpPr>
            <a:spLocks noChangeArrowheads="1"/>
          </p:cNvSpPr>
          <p:nvPr/>
        </p:nvSpPr>
        <p:spPr bwMode="auto">
          <a:xfrm>
            <a:off x="2513013" y="4783138"/>
            <a:ext cx="637354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a:solidFill>
                  <a:srgbClr val="000066"/>
                </a:solidFill>
                <a:latin typeface="Arial" panose="020B0604020202020204" pitchFamily="34" charset="0"/>
              </a:rPr>
              <a:t>The theoretical framework (and the models, research questions and hypotheses </a:t>
            </a:r>
            <a:endParaRPr lang="en-US" altLang="en-US">
              <a:solidFill>
                <a:srgbClr val="000066"/>
              </a:solidFill>
            </a:endParaRPr>
          </a:p>
        </p:txBody>
      </p:sp>
      <p:sp>
        <p:nvSpPr>
          <p:cNvPr id="52278" name="Rectangle 54"/>
          <p:cNvSpPr>
            <a:spLocks noChangeArrowheads="1"/>
          </p:cNvSpPr>
          <p:nvPr/>
        </p:nvSpPr>
        <p:spPr bwMode="auto">
          <a:xfrm>
            <a:off x="2513014" y="5083175"/>
            <a:ext cx="639437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a:solidFill>
                  <a:srgbClr val="000066"/>
                </a:solidFill>
                <a:latin typeface="Arial" panose="020B0604020202020204" pitchFamily="34" charset="0"/>
              </a:rPr>
              <a:t>based on it) guide the selection of a data analysis strategy and the interpretation </a:t>
            </a:r>
            <a:endParaRPr lang="en-US" altLang="en-US">
              <a:solidFill>
                <a:srgbClr val="000066"/>
              </a:solidFill>
            </a:endParaRPr>
          </a:p>
        </p:txBody>
      </p:sp>
      <p:sp>
        <p:nvSpPr>
          <p:cNvPr id="52279" name="Rectangle 55"/>
          <p:cNvSpPr>
            <a:spLocks noChangeArrowheads="1"/>
          </p:cNvSpPr>
          <p:nvPr/>
        </p:nvSpPr>
        <p:spPr bwMode="auto">
          <a:xfrm>
            <a:off x="2513014" y="5383213"/>
            <a:ext cx="200856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a:solidFill>
                  <a:srgbClr val="000066"/>
                </a:solidFill>
                <a:latin typeface="Arial" panose="020B0604020202020204" pitchFamily="34" charset="0"/>
              </a:rPr>
              <a:t>of results (see Chap. 14).</a:t>
            </a:r>
            <a:endParaRPr lang="en-US" altLang="en-US">
              <a:solidFill>
                <a:srgbClr val="000066"/>
              </a:solidFill>
            </a:endParaRPr>
          </a:p>
        </p:txBody>
      </p:sp>
      <p:sp>
        <p:nvSpPr>
          <p:cNvPr id="52280" name="Rectangle 56"/>
          <p:cNvSpPr>
            <a:spLocks noChangeArrowheads="1"/>
          </p:cNvSpPr>
          <p:nvPr/>
        </p:nvSpPr>
        <p:spPr bwMode="auto">
          <a:xfrm>
            <a:off x="4457700" y="5383213"/>
            <a:ext cx="4969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a:solidFill>
                  <a:srgbClr val="000066"/>
                </a:solidFill>
                <a:latin typeface="Arial" panose="020B0604020202020204" pitchFamily="34" charset="0"/>
              </a:rPr>
              <a:t> </a:t>
            </a:r>
            <a:endParaRPr lang="en-US" altLang="en-US">
              <a:solidFill>
                <a:srgbClr val="000066"/>
              </a:solidFill>
            </a:endParaRPr>
          </a:p>
        </p:txBody>
      </p:sp>
      <p:sp>
        <p:nvSpPr>
          <p:cNvPr id="52281" name="Rectangle 57"/>
          <p:cNvSpPr>
            <a:spLocks noChangeArrowheads="1"/>
          </p:cNvSpPr>
          <p:nvPr/>
        </p:nvSpPr>
        <p:spPr bwMode="auto">
          <a:xfrm>
            <a:off x="569913" y="5678488"/>
            <a:ext cx="90409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b="1">
                <a:solidFill>
                  <a:srgbClr val="000066"/>
                </a:solidFill>
                <a:latin typeface="Arial" panose="020B0604020202020204" pitchFamily="34" charset="0"/>
              </a:rPr>
              <a:t>6. Integrati</a:t>
            </a:r>
            <a:endParaRPr lang="en-US" altLang="en-US">
              <a:solidFill>
                <a:srgbClr val="000066"/>
              </a:solidFill>
            </a:endParaRPr>
          </a:p>
        </p:txBody>
      </p:sp>
      <p:sp>
        <p:nvSpPr>
          <p:cNvPr id="52282" name="Rectangle 58"/>
          <p:cNvSpPr>
            <a:spLocks noChangeArrowheads="1"/>
          </p:cNvSpPr>
          <p:nvPr/>
        </p:nvSpPr>
        <p:spPr bwMode="auto">
          <a:xfrm>
            <a:off x="1474788" y="5678488"/>
            <a:ext cx="21800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b="1">
                <a:solidFill>
                  <a:srgbClr val="000066"/>
                </a:solidFill>
                <a:latin typeface="Arial" panose="020B0604020202020204" pitchFamily="34" charset="0"/>
              </a:rPr>
              <a:t>ng</a:t>
            </a:r>
            <a:endParaRPr lang="en-US" altLang="en-US">
              <a:solidFill>
                <a:srgbClr val="000066"/>
              </a:solidFill>
            </a:endParaRPr>
          </a:p>
        </p:txBody>
      </p:sp>
      <p:sp>
        <p:nvSpPr>
          <p:cNvPr id="52283" name="Rectangle 59"/>
          <p:cNvSpPr>
            <a:spLocks noChangeArrowheads="1"/>
          </p:cNvSpPr>
          <p:nvPr/>
        </p:nvSpPr>
        <p:spPr bwMode="auto">
          <a:xfrm>
            <a:off x="1692275" y="5678488"/>
            <a:ext cx="4969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b="1">
                <a:solidFill>
                  <a:srgbClr val="000066"/>
                </a:solidFill>
                <a:latin typeface="Arial" panose="020B0604020202020204" pitchFamily="34" charset="0"/>
              </a:rPr>
              <a:t> </a:t>
            </a:r>
            <a:endParaRPr lang="en-US" altLang="en-US">
              <a:solidFill>
                <a:srgbClr val="000066"/>
              </a:solidFill>
            </a:endParaRPr>
          </a:p>
        </p:txBody>
      </p:sp>
      <p:sp>
        <p:nvSpPr>
          <p:cNvPr id="52284" name="Rectangle 60"/>
          <p:cNvSpPr>
            <a:spLocks noChangeArrowheads="1"/>
          </p:cNvSpPr>
          <p:nvPr/>
        </p:nvSpPr>
        <p:spPr bwMode="auto">
          <a:xfrm>
            <a:off x="566739" y="5978525"/>
            <a:ext cx="69410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b="1">
                <a:solidFill>
                  <a:srgbClr val="000066"/>
                </a:solidFill>
                <a:latin typeface="Arial" panose="020B0604020202020204" pitchFamily="34" charset="0"/>
              </a:rPr>
              <a:t>findings</a:t>
            </a:r>
            <a:endParaRPr lang="en-US" altLang="en-US">
              <a:solidFill>
                <a:srgbClr val="000066"/>
              </a:solidFill>
            </a:endParaRPr>
          </a:p>
        </p:txBody>
      </p:sp>
      <p:sp>
        <p:nvSpPr>
          <p:cNvPr id="52285" name="Rectangle 61"/>
          <p:cNvSpPr>
            <a:spLocks noChangeArrowheads="1"/>
          </p:cNvSpPr>
          <p:nvPr/>
        </p:nvSpPr>
        <p:spPr bwMode="auto">
          <a:xfrm>
            <a:off x="1258888" y="5978525"/>
            <a:ext cx="4969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b="1">
                <a:solidFill>
                  <a:srgbClr val="000066"/>
                </a:solidFill>
                <a:latin typeface="Arial" panose="020B0604020202020204" pitchFamily="34" charset="0"/>
              </a:rPr>
              <a:t> </a:t>
            </a:r>
            <a:endParaRPr lang="en-US" altLang="en-US">
              <a:solidFill>
                <a:srgbClr val="000066"/>
              </a:solidFill>
            </a:endParaRPr>
          </a:p>
        </p:txBody>
      </p:sp>
      <p:sp>
        <p:nvSpPr>
          <p:cNvPr id="52286" name="Rectangle 62"/>
          <p:cNvSpPr>
            <a:spLocks noChangeArrowheads="1"/>
          </p:cNvSpPr>
          <p:nvPr/>
        </p:nvSpPr>
        <p:spPr bwMode="auto">
          <a:xfrm>
            <a:off x="2513014" y="5683250"/>
            <a:ext cx="613469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a:solidFill>
                  <a:srgbClr val="000066"/>
                </a:solidFill>
                <a:latin typeface="Arial" panose="020B0604020202020204" pitchFamily="34" charset="0"/>
              </a:rPr>
              <a:t>The findings obtained in the research project can be interpreted in the light of </a:t>
            </a:r>
            <a:endParaRPr lang="en-US" altLang="en-US">
              <a:solidFill>
                <a:srgbClr val="000066"/>
              </a:solidFill>
            </a:endParaRPr>
          </a:p>
        </p:txBody>
      </p:sp>
      <p:sp>
        <p:nvSpPr>
          <p:cNvPr id="52287" name="Rectangle 63"/>
          <p:cNvSpPr>
            <a:spLocks noChangeArrowheads="1"/>
          </p:cNvSpPr>
          <p:nvPr/>
        </p:nvSpPr>
        <p:spPr bwMode="auto">
          <a:xfrm>
            <a:off x="2513013" y="5983288"/>
            <a:ext cx="553036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a:solidFill>
                  <a:srgbClr val="000066"/>
                </a:solidFill>
                <a:latin typeface="Arial" panose="020B0604020202020204" pitchFamily="34" charset="0"/>
              </a:rPr>
              <a:t>previous research and integrated with the existing body of knowledge.</a:t>
            </a:r>
            <a:endParaRPr lang="en-US" altLang="en-US">
              <a:solidFill>
                <a:srgbClr val="000066"/>
              </a:solidFill>
            </a:endParaRPr>
          </a:p>
        </p:txBody>
      </p:sp>
      <p:sp>
        <p:nvSpPr>
          <p:cNvPr id="52288" name="Rectangle 64"/>
          <p:cNvSpPr>
            <a:spLocks noChangeArrowheads="1"/>
          </p:cNvSpPr>
          <p:nvPr/>
        </p:nvSpPr>
        <p:spPr bwMode="auto">
          <a:xfrm>
            <a:off x="8010525" y="5983288"/>
            <a:ext cx="4969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a:solidFill>
                  <a:srgbClr val="000066"/>
                </a:solidFill>
                <a:latin typeface="Arial" panose="020B0604020202020204" pitchFamily="34" charset="0"/>
              </a:rPr>
              <a:t> </a:t>
            </a:r>
            <a:endParaRPr lang="en-US" altLang="en-US">
              <a:solidFill>
                <a:srgbClr val="000066"/>
              </a:solidFill>
            </a:endParaRPr>
          </a:p>
        </p:txBody>
      </p:sp>
      <p:sp>
        <p:nvSpPr>
          <p:cNvPr id="52289" name="Rectangle 65"/>
          <p:cNvSpPr>
            <a:spLocks noChangeArrowheads="1"/>
          </p:cNvSpPr>
          <p:nvPr/>
        </p:nvSpPr>
        <p:spPr bwMode="auto">
          <a:xfrm>
            <a:off x="500063" y="6184900"/>
            <a:ext cx="4969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b="1">
                <a:solidFill>
                  <a:srgbClr val="000066"/>
                </a:solidFill>
                <a:latin typeface="Arial" panose="020B0604020202020204" pitchFamily="34" charset="0"/>
              </a:rPr>
              <a:t> </a:t>
            </a:r>
            <a:endParaRPr lang="en-US" altLang="en-US">
              <a:solidFill>
                <a:srgbClr val="000066"/>
              </a:solidFill>
            </a:endParaRPr>
          </a:p>
        </p:txBody>
      </p:sp>
    </p:spTree>
    <p:extLst>
      <p:ext uri="{BB962C8B-B14F-4D97-AF65-F5344CB8AC3E}">
        <p14:creationId xmlns:p14="http://schemas.microsoft.com/office/powerpoint/2010/main" val="17918234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6350"/>
            <a:ext cx="9144000" cy="6858000"/>
          </a:xfrm>
          <a:prstGeom prst="rect">
            <a:avLst/>
          </a:prstGeom>
        </p:spPr>
      </p:pic>
      <p:sp>
        <p:nvSpPr>
          <p:cNvPr id="3" name="object 3"/>
          <p:cNvSpPr txBox="1">
            <a:spLocks noGrp="1"/>
          </p:cNvSpPr>
          <p:nvPr>
            <p:ph type="title"/>
          </p:nvPr>
        </p:nvSpPr>
        <p:spPr>
          <a:xfrm>
            <a:off x="3729482" y="1182878"/>
            <a:ext cx="1687195" cy="604520"/>
          </a:xfrm>
          <a:prstGeom prst="rect">
            <a:avLst/>
          </a:prstGeom>
        </p:spPr>
        <p:txBody>
          <a:bodyPr vert="horz" wrap="square" lIns="0" tIns="12065" rIns="0" bIns="0" rtlCol="0">
            <a:spAutoFit/>
          </a:bodyPr>
          <a:lstStyle/>
          <a:p>
            <a:pPr marL="12700">
              <a:lnSpc>
                <a:spcPct val="100000"/>
              </a:lnSpc>
              <a:spcBef>
                <a:spcPts val="95"/>
              </a:spcBef>
            </a:pPr>
            <a:r>
              <a:rPr sz="3800" b="1" spc="-10" dirty="0">
                <a:solidFill>
                  <a:srgbClr val="9A3365"/>
                </a:solidFill>
                <a:latin typeface="Arial"/>
                <a:cs typeface="Arial"/>
              </a:rPr>
              <a:t>Models</a:t>
            </a:r>
            <a:endParaRPr sz="38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735">
              <a:lnSpc>
                <a:spcPts val="1430"/>
              </a:lnSpc>
            </a:pPr>
            <a:fld id="{81D60167-4931-47E6-BA6A-407CBD079E47}" type="slidenum">
              <a:rPr spc="-25" dirty="0"/>
              <a:t>22</a:t>
            </a:fld>
            <a:endParaRPr spc="-25" dirty="0"/>
          </a:p>
        </p:txBody>
      </p:sp>
      <p:sp>
        <p:nvSpPr>
          <p:cNvPr id="4" name="object 4"/>
          <p:cNvSpPr txBox="1"/>
          <p:nvPr/>
        </p:nvSpPr>
        <p:spPr>
          <a:xfrm>
            <a:off x="1340611" y="2322830"/>
            <a:ext cx="6450965" cy="3098165"/>
          </a:xfrm>
          <a:prstGeom prst="rect">
            <a:avLst/>
          </a:prstGeom>
        </p:spPr>
        <p:txBody>
          <a:bodyPr vert="horz" wrap="square" lIns="0" tIns="12700" rIns="0" bIns="0" rtlCol="0">
            <a:spAutoFit/>
          </a:bodyPr>
          <a:lstStyle/>
          <a:p>
            <a:pPr marL="12700" marR="5080">
              <a:lnSpc>
                <a:spcPct val="100000"/>
              </a:lnSpc>
              <a:spcBef>
                <a:spcPts val="100"/>
              </a:spcBef>
            </a:pPr>
            <a:r>
              <a:rPr sz="2400" dirty="0">
                <a:latin typeface="Arial"/>
                <a:cs typeface="Arial"/>
              </a:rPr>
              <a:t>An</a:t>
            </a:r>
            <a:r>
              <a:rPr sz="2400" spc="-45" dirty="0">
                <a:latin typeface="Arial"/>
                <a:cs typeface="Arial"/>
              </a:rPr>
              <a:t> </a:t>
            </a:r>
            <a:r>
              <a:rPr sz="2400" b="1" dirty="0">
                <a:latin typeface="Arial"/>
                <a:cs typeface="Arial"/>
              </a:rPr>
              <a:t>analytical</a:t>
            </a:r>
            <a:r>
              <a:rPr sz="2400" b="1" spc="-25" dirty="0">
                <a:latin typeface="Arial"/>
                <a:cs typeface="Arial"/>
              </a:rPr>
              <a:t> </a:t>
            </a:r>
            <a:r>
              <a:rPr sz="2400" b="1" dirty="0">
                <a:latin typeface="Arial"/>
                <a:cs typeface="Arial"/>
              </a:rPr>
              <a:t>model</a:t>
            </a:r>
            <a:r>
              <a:rPr sz="2400" b="1" spc="-45" dirty="0">
                <a:latin typeface="Arial"/>
                <a:cs typeface="Arial"/>
              </a:rPr>
              <a:t> </a:t>
            </a:r>
            <a:r>
              <a:rPr sz="2400" dirty="0">
                <a:latin typeface="Arial"/>
                <a:cs typeface="Arial"/>
              </a:rPr>
              <a:t>is</a:t>
            </a:r>
            <a:r>
              <a:rPr sz="2400" spc="-40" dirty="0">
                <a:latin typeface="Arial"/>
                <a:cs typeface="Arial"/>
              </a:rPr>
              <a:t> </a:t>
            </a:r>
            <a:r>
              <a:rPr sz="2400" dirty="0">
                <a:latin typeface="Arial"/>
                <a:cs typeface="Arial"/>
              </a:rPr>
              <a:t>a</a:t>
            </a:r>
            <a:r>
              <a:rPr sz="2400" spc="-40" dirty="0">
                <a:latin typeface="Arial"/>
                <a:cs typeface="Arial"/>
              </a:rPr>
              <a:t> </a:t>
            </a:r>
            <a:r>
              <a:rPr sz="2400" dirty="0">
                <a:latin typeface="Arial"/>
                <a:cs typeface="Arial"/>
              </a:rPr>
              <a:t>set</a:t>
            </a:r>
            <a:r>
              <a:rPr sz="2400" spc="-40" dirty="0">
                <a:latin typeface="Arial"/>
                <a:cs typeface="Arial"/>
              </a:rPr>
              <a:t> </a:t>
            </a:r>
            <a:r>
              <a:rPr sz="2400" dirty="0">
                <a:latin typeface="Arial"/>
                <a:cs typeface="Arial"/>
              </a:rPr>
              <a:t>of</a:t>
            </a:r>
            <a:r>
              <a:rPr sz="2400" spc="-40" dirty="0">
                <a:latin typeface="Arial"/>
                <a:cs typeface="Arial"/>
              </a:rPr>
              <a:t> </a:t>
            </a:r>
            <a:r>
              <a:rPr sz="2400" dirty="0">
                <a:latin typeface="Arial"/>
                <a:cs typeface="Arial"/>
              </a:rPr>
              <a:t>variables</a:t>
            </a:r>
            <a:r>
              <a:rPr sz="2400" spc="-20" dirty="0">
                <a:latin typeface="Arial"/>
                <a:cs typeface="Arial"/>
              </a:rPr>
              <a:t> </a:t>
            </a:r>
            <a:r>
              <a:rPr sz="2400" spc="-25" dirty="0">
                <a:latin typeface="Arial"/>
                <a:cs typeface="Arial"/>
              </a:rPr>
              <a:t>and </a:t>
            </a:r>
            <a:r>
              <a:rPr sz="2400" dirty="0">
                <a:latin typeface="Arial"/>
                <a:cs typeface="Arial"/>
              </a:rPr>
              <a:t>their</a:t>
            </a:r>
            <a:r>
              <a:rPr sz="2400" spc="-75" dirty="0">
                <a:latin typeface="Arial"/>
                <a:cs typeface="Arial"/>
              </a:rPr>
              <a:t> </a:t>
            </a:r>
            <a:r>
              <a:rPr sz="2400" spc="-10" dirty="0">
                <a:latin typeface="Arial"/>
                <a:cs typeface="Arial"/>
              </a:rPr>
              <a:t>interrelationships</a:t>
            </a:r>
            <a:r>
              <a:rPr sz="2400" spc="-75" dirty="0">
                <a:latin typeface="Arial"/>
                <a:cs typeface="Arial"/>
              </a:rPr>
              <a:t> </a:t>
            </a:r>
            <a:r>
              <a:rPr sz="2400" dirty="0">
                <a:latin typeface="Arial"/>
                <a:cs typeface="Arial"/>
              </a:rPr>
              <a:t>designed</a:t>
            </a:r>
            <a:r>
              <a:rPr sz="2400" spc="-65" dirty="0">
                <a:latin typeface="Arial"/>
                <a:cs typeface="Arial"/>
              </a:rPr>
              <a:t> </a:t>
            </a:r>
            <a:r>
              <a:rPr sz="2400" dirty="0">
                <a:latin typeface="Arial"/>
                <a:cs typeface="Arial"/>
              </a:rPr>
              <a:t>to</a:t>
            </a:r>
            <a:r>
              <a:rPr sz="2400" spc="-95" dirty="0">
                <a:latin typeface="Arial"/>
                <a:cs typeface="Arial"/>
              </a:rPr>
              <a:t> </a:t>
            </a:r>
            <a:r>
              <a:rPr sz="2400" dirty="0">
                <a:latin typeface="Arial"/>
                <a:cs typeface="Arial"/>
              </a:rPr>
              <a:t>represent,</a:t>
            </a:r>
            <a:r>
              <a:rPr sz="2400" spc="-75" dirty="0">
                <a:latin typeface="Arial"/>
                <a:cs typeface="Arial"/>
              </a:rPr>
              <a:t> </a:t>
            </a:r>
            <a:r>
              <a:rPr sz="2400" spc="-25" dirty="0">
                <a:latin typeface="Arial"/>
                <a:cs typeface="Arial"/>
              </a:rPr>
              <a:t>in </a:t>
            </a:r>
            <a:r>
              <a:rPr sz="2400" dirty="0">
                <a:latin typeface="Arial"/>
                <a:cs typeface="Arial"/>
              </a:rPr>
              <a:t>whole</a:t>
            </a:r>
            <a:r>
              <a:rPr sz="2400" spc="-40" dirty="0">
                <a:latin typeface="Arial"/>
                <a:cs typeface="Arial"/>
              </a:rPr>
              <a:t> </a:t>
            </a:r>
            <a:r>
              <a:rPr sz="2400" dirty="0">
                <a:latin typeface="Arial"/>
                <a:cs typeface="Arial"/>
              </a:rPr>
              <a:t>or</a:t>
            </a:r>
            <a:r>
              <a:rPr sz="2400" spc="-35" dirty="0">
                <a:latin typeface="Arial"/>
                <a:cs typeface="Arial"/>
              </a:rPr>
              <a:t> </a:t>
            </a:r>
            <a:r>
              <a:rPr sz="2400" dirty="0">
                <a:latin typeface="Arial"/>
                <a:cs typeface="Arial"/>
              </a:rPr>
              <a:t>in</a:t>
            </a:r>
            <a:r>
              <a:rPr sz="2400" spc="-35" dirty="0">
                <a:latin typeface="Arial"/>
                <a:cs typeface="Arial"/>
              </a:rPr>
              <a:t> </a:t>
            </a:r>
            <a:r>
              <a:rPr sz="2400" dirty="0">
                <a:latin typeface="Arial"/>
                <a:cs typeface="Arial"/>
              </a:rPr>
              <a:t>part,</a:t>
            </a:r>
            <a:r>
              <a:rPr sz="2400" spc="-40" dirty="0">
                <a:latin typeface="Arial"/>
                <a:cs typeface="Arial"/>
              </a:rPr>
              <a:t> </a:t>
            </a:r>
            <a:r>
              <a:rPr sz="2400" dirty="0">
                <a:latin typeface="Arial"/>
                <a:cs typeface="Arial"/>
              </a:rPr>
              <a:t>some</a:t>
            </a:r>
            <a:r>
              <a:rPr sz="2400" spc="-35" dirty="0">
                <a:latin typeface="Arial"/>
                <a:cs typeface="Arial"/>
              </a:rPr>
              <a:t> </a:t>
            </a:r>
            <a:r>
              <a:rPr sz="2400" dirty="0">
                <a:latin typeface="Arial"/>
                <a:cs typeface="Arial"/>
              </a:rPr>
              <a:t>real</a:t>
            </a:r>
            <a:r>
              <a:rPr sz="2400" spc="-35" dirty="0">
                <a:latin typeface="Arial"/>
                <a:cs typeface="Arial"/>
              </a:rPr>
              <a:t> </a:t>
            </a:r>
            <a:r>
              <a:rPr sz="2400" dirty="0">
                <a:latin typeface="Arial"/>
                <a:cs typeface="Arial"/>
              </a:rPr>
              <a:t>system</a:t>
            </a:r>
            <a:r>
              <a:rPr sz="2400" spc="-40" dirty="0">
                <a:latin typeface="Arial"/>
                <a:cs typeface="Arial"/>
              </a:rPr>
              <a:t> </a:t>
            </a:r>
            <a:r>
              <a:rPr sz="2400" dirty="0">
                <a:latin typeface="Arial"/>
                <a:cs typeface="Arial"/>
              </a:rPr>
              <a:t>or</a:t>
            </a:r>
            <a:r>
              <a:rPr sz="2400" spc="-35" dirty="0">
                <a:latin typeface="Arial"/>
                <a:cs typeface="Arial"/>
              </a:rPr>
              <a:t> </a:t>
            </a:r>
            <a:r>
              <a:rPr sz="2400" spc="-10" dirty="0">
                <a:latin typeface="Arial"/>
                <a:cs typeface="Arial"/>
              </a:rPr>
              <a:t>process.</a:t>
            </a:r>
            <a:endParaRPr sz="2400">
              <a:latin typeface="Arial"/>
              <a:cs typeface="Arial"/>
            </a:endParaRPr>
          </a:p>
          <a:p>
            <a:pPr>
              <a:lnSpc>
                <a:spcPct val="100000"/>
              </a:lnSpc>
              <a:spcBef>
                <a:spcPts val="1270"/>
              </a:spcBef>
            </a:pPr>
            <a:endParaRPr sz="2400">
              <a:latin typeface="Arial"/>
              <a:cs typeface="Arial"/>
            </a:endParaRPr>
          </a:p>
          <a:p>
            <a:pPr marL="12700" marR="146050">
              <a:lnSpc>
                <a:spcPct val="100000"/>
              </a:lnSpc>
            </a:pPr>
            <a:r>
              <a:rPr sz="2400" dirty="0">
                <a:latin typeface="Arial"/>
                <a:cs typeface="Arial"/>
              </a:rPr>
              <a:t>In</a:t>
            </a:r>
            <a:r>
              <a:rPr sz="2400" spc="-65" dirty="0">
                <a:latin typeface="Arial"/>
                <a:cs typeface="Arial"/>
              </a:rPr>
              <a:t> </a:t>
            </a:r>
            <a:r>
              <a:rPr sz="2400" b="1" dirty="0">
                <a:latin typeface="Arial"/>
                <a:cs typeface="Arial"/>
              </a:rPr>
              <a:t>verbal</a:t>
            </a:r>
            <a:r>
              <a:rPr sz="2400" b="1" spc="-65" dirty="0">
                <a:latin typeface="Arial"/>
                <a:cs typeface="Arial"/>
              </a:rPr>
              <a:t> </a:t>
            </a:r>
            <a:r>
              <a:rPr sz="2400" b="1" dirty="0">
                <a:latin typeface="Arial"/>
                <a:cs typeface="Arial"/>
              </a:rPr>
              <a:t>models</a:t>
            </a:r>
            <a:r>
              <a:rPr sz="2400" dirty="0">
                <a:latin typeface="Arial"/>
                <a:cs typeface="Arial"/>
              </a:rPr>
              <a:t>,</a:t>
            </a:r>
            <a:r>
              <a:rPr sz="2400" spc="-60" dirty="0">
                <a:latin typeface="Arial"/>
                <a:cs typeface="Arial"/>
              </a:rPr>
              <a:t> </a:t>
            </a:r>
            <a:r>
              <a:rPr sz="2400" dirty="0">
                <a:latin typeface="Arial"/>
                <a:cs typeface="Arial"/>
              </a:rPr>
              <a:t>the</a:t>
            </a:r>
            <a:r>
              <a:rPr sz="2400" spc="-60" dirty="0">
                <a:latin typeface="Arial"/>
                <a:cs typeface="Arial"/>
              </a:rPr>
              <a:t> </a:t>
            </a:r>
            <a:r>
              <a:rPr sz="2400" dirty="0">
                <a:latin typeface="Arial"/>
                <a:cs typeface="Arial"/>
              </a:rPr>
              <a:t>variables</a:t>
            </a:r>
            <a:r>
              <a:rPr sz="2400" spc="-40" dirty="0">
                <a:latin typeface="Arial"/>
                <a:cs typeface="Arial"/>
              </a:rPr>
              <a:t> </a:t>
            </a:r>
            <a:r>
              <a:rPr sz="2400" dirty="0">
                <a:latin typeface="Arial"/>
                <a:cs typeface="Arial"/>
              </a:rPr>
              <a:t>and</a:t>
            </a:r>
            <a:r>
              <a:rPr sz="2400" spc="-50" dirty="0">
                <a:latin typeface="Arial"/>
                <a:cs typeface="Arial"/>
              </a:rPr>
              <a:t> </a:t>
            </a:r>
            <a:r>
              <a:rPr sz="2400" spc="-10" dirty="0">
                <a:latin typeface="Arial"/>
                <a:cs typeface="Arial"/>
              </a:rPr>
              <a:t>their relationships</a:t>
            </a:r>
            <a:r>
              <a:rPr sz="2400" spc="-25" dirty="0">
                <a:latin typeface="Arial"/>
                <a:cs typeface="Arial"/>
              </a:rPr>
              <a:t> </a:t>
            </a:r>
            <a:r>
              <a:rPr sz="2400" dirty="0">
                <a:latin typeface="Arial"/>
                <a:cs typeface="Arial"/>
              </a:rPr>
              <a:t>are</a:t>
            </a:r>
            <a:r>
              <a:rPr sz="2400" spc="-40" dirty="0">
                <a:latin typeface="Arial"/>
                <a:cs typeface="Arial"/>
              </a:rPr>
              <a:t> </a:t>
            </a:r>
            <a:r>
              <a:rPr sz="2400" dirty="0">
                <a:latin typeface="Arial"/>
                <a:cs typeface="Arial"/>
              </a:rPr>
              <a:t>stated</a:t>
            </a:r>
            <a:r>
              <a:rPr sz="2400" spc="-35" dirty="0">
                <a:latin typeface="Arial"/>
                <a:cs typeface="Arial"/>
              </a:rPr>
              <a:t> </a:t>
            </a:r>
            <a:r>
              <a:rPr sz="2400" dirty="0">
                <a:latin typeface="Arial"/>
                <a:cs typeface="Arial"/>
              </a:rPr>
              <a:t>in</a:t>
            </a:r>
            <a:r>
              <a:rPr sz="2400" spc="-40" dirty="0">
                <a:latin typeface="Arial"/>
                <a:cs typeface="Arial"/>
              </a:rPr>
              <a:t> </a:t>
            </a:r>
            <a:r>
              <a:rPr sz="2400" dirty="0">
                <a:latin typeface="Arial"/>
                <a:cs typeface="Arial"/>
              </a:rPr>
              <a:t>prose</a:t>
            </a:r>
            <a:r>
              <a:rPr sz="2400" spc="-40" dirty="0">
                <a:latin typeface="Arial"/>
                <a:cs typeface="Arial"/>
              </a:rPr>
              <a:t> </a:t>
            </a:r>
            <a:r>
              <a:rPr sz="2400" dirty="0">
                <a:latin typeface="Arial"/>
                <a:cs typeface="Arial"/>
              </a:rPr>
              <a:t>form.</a:t>
            </a:r>
            <a:r>
              <a:rPr sz="2400" spc="-35" dirty="0">
                <a:latin typeface="Arial"/>
                <a:cs typeface="Arial"/>
              </a:rPr>
              <a:t> </a:t>
            </a:r>
            <a:r>
              <a:rPr sz="2400" spc="-20" dirty="0">
                <a:latin typeface="Arial"/>
                <a:cs typeface="Arial"/>
              </a:rPr>
              <a:t>Such </a:t>
            </a:r>
            <a:r>
              <a:rPr sz="2400" dirty="0">
                <a:latin typeface="Arial"/>
                <a:cs typeface="Arial"/>
              </a:rPr>
              <a:t>models</a:t>
            </a:r>
            <a:r>
              <a:rPr sz="2400" spc="-50" dirty="0">
                <a:latin typeface="Arial"/>
                <a:cs typeface="Arial"/>
              </a:rPr>
              <a:t> </a:t>
            </a:r>
            <a:r>
              <a:rPr sz="2400" dirty="0">
                <a:latin typeface="Arial"/>
                <a:cs typeface="Arial"/>
              </a:rPr>
              <a:t>may</a:t>
            </a:r>
            <a:r>
              <a:rPr sz="2400" spc="-50" dirty="0">
                <a:latin typeface="Arial"/>
                <a:cs typeface="Arial"/>
              </a:rPr>
              <a:t> </a:t>
            </a:r>
            <a:r>
              <a:rPr sz="2400" dirty="0">
                <a:latin typeface="Arial"/>
                <a:cs typeface="Arial"/>
              </a:rPr>
              <a:t>be</a:t>
            </a:r>
            <a:r>
              <a:rPr sz="2400" spc="-50" dirty="0">
                <a:latin typeface="Arial"/>
                <a:cs typeface="Arial"/>
              </a:rPr>
              <a:t> </a:t>
            </a:r>
            <a:r>
              <a:rPr sz="2400" dirty="0">
                <a:latin typeface="Arial"/>
                <a:cs typeface="Arial"/>
              </a:rPr>
              <a:t>mere</a:t>
            </a:r>
            <a:r>
              <a:rPr sz="2400" spc="-50" dirty="0">
                <a:latin typeface="Arial"/>
                <a:cs typeface="Arial"/>
              </a:rPr>
              <a:t> </a:t>
            </a:r>
            <a:r>
              <a:rPr sz="2400" spc="-10" dirty="0">
                <a:latin typeface="Arial"/>
                <a:cs typeface="Arial"/>
              </a:rPr>
              <a:t>restatements</a:t>
            </a:r>
            <a:r>
              <a:rPr sz="2400" spc="-50" dirty="0">
                <a:latin typeface="Arial"/>
                <a:cs typeface="Arial"/>
              </a:rPr>
              <a:t> </a:t>
            </a:r>
            <a:r>
              <a:rPr sz="2400" dirty="0">
                <a:latin typeface="Arial"/>
                <a:cs typeface="Arial"/>
              </a:rPr>
              <a:t>of</a:t>
            </a:r>
            <a:r>
              <a:rPr sz="2400" spc="-50" dirty="0">
                <a:latin typeface="Arial"/>
                <a:cs typeface="Arial"/>
              </a:rPr>
              <a:t> </a:t>
            </a:r>
            <a:r>
              <a:rPr sz="2400" dirty="0">
                <a:latin typeface="Arial"/>
                <a:cs typeface="Arial"/>
              </a:rPr>
              <a:t>the</a:t>
            </a:r>
            <a:r>
              <a:rPr sz="2400" spc="-50" dirty="0">
                <a:latin typeface="Arial"/>
                <a:cs typeface="Arial"/>
              </a:rPr>
              <a:t> </a:t>
            </a:r>
            <a:r>
              <a:rPr sz="2400" spc="-20" dirty="0">
                <a:latin typeface="Arial"/>
                <a:cs typeface="Arial"/>
              </a:rPr>
              <a:t>main </a:t>
            </a:r>
            <a:r>
              <a:rPr sz="2400" dirty="0">
                <a:latin typeface="Arial"/>
                <a:cs typeface="Arial"/>
              </a:rPr>
              <a:t>tenets</a:t>
            </a:r>
            <a:r>
              <a:rPr sz="2400" spc="-20" dirty="0">
                <a:latin typeface="Arial"/>
                <a:cs typeface="Arial"/>
              </a:rPr>
              <a:t> </a:t>
            </a:r>
            <a:r>
              <a:rPr sz="2400" dirty="0">
                <a:latin typeface="Arial"/>
                <a:cs typeface="Arial"/>
              </a:rPr>
              <a:t>of</a:t>
            </a:r>
            <a:r>
              <a:rPr sz="2400" spc="-15" dirty="0">
                <a:latin typeface="Arial"/>
                <a:cs typeface="Arial"/>
              </a:rPr>
              <a:t> </a:t>
            </a:r>
            <a:r>
              <a:rPr sz="2400" dirty="0">
                <a:latin typeface="Arial"/>
                <a:cs typeface="Arial"/>
              </a:rPr>
              <a:t>a</a:t>
            </a:r>
            <a:r>
              <a:rPr sz="2400" spc="-20" dirty="0">
                <a:latin typeface="Arial"/>
                <a:cs typeface="Arial"/>
              </a:rPr>
              <a:t> </a:t>
            </a:r>
            <a:r>
              <a:rPr sz="2400" spc="-10" dirty="0">
                <a:latin typeface="Arial"/>
                <a:cs typeface="Arial"/>
              </a:rPr>
              <a:t>theory.</a:t>
            </a:r>
            <a:endParaRPr sz="2400">
              <a:latin typeface="Arial"/>
              <a:cs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523" y="4572"/>
            <a:ext cx="9144000" cy="6858000"/>
          </a:xfrm>
          <a:prstGeom prst="rect">
            <a:avLst/>
          </a:prstGeom>
        </p:spPr>
      </p:pic>
      <p:sp>
        <p:nvSpPr>
          <p:cNvPr id="3" name="object 3"/>
          <p:cNvSpPr txBox="1">
            <a:spLocks noGrp="1"/>
          </p:cNvSpPr>
          <p:nvPr>
            <p:ph type="title"/>
          </p:nvPr>
        </p:nvSpPr>
        <p:spPr>
          <a:prstGeom prst="rect">
            <a:avLst/>
          </a:prstGeom>
        </p:spPr>
        <p:txBody>
          <a:bodyPr vert="horz" wrap="square" lIns="0" tIns="90551" rIns="0" bIns="0" rtlCol="0">
            <a:spAutoFit/>
          </a:bodyPr>
          <a:lstStyle/>
          <a:p>
            <a:pPr marL="1662430">
              <a:lnSpc>
                <a:spcPct val="100000"/>
              </a:lnSpc>
              <a:spcBef>
                <a:spcPts val="95"/>
              </a:spcBef>
            </a:pPr>
            <a:r>
              <a:rPr sz="3800" b="1" dirty="0">
                <a:solidFill>
                  <a:srgbClr val="9A3365"/>
                </a:solidFill>
                <a:latin typeface="Arial"/>
                <a:cs typeface="Arial"/>
              </a:rPr>
              <a:t>Graphical</a:t>
            </a:r>
            <a:r>
              <a:rPr sz="3800" b="1" spc="-15" dirty="0">
                <a:solidFill>
                  <a:srgbClr val="9A3365"/>
                </a:solidFill>
                <a:latin typeface="Arial"/>
                <a:cs typeface="Arial"/>
              </a:rPr>
              <a:t> </a:t>
            </a:r>
            <a:r>
              <a:rPr sz="3800" b="1" spc="-10" dirty="0">
                <a:solidFill>
                  <a:srgbClr val="9A3365"/>
                </a:solidFill>
                <a:latin typeface="Arial"/>
                <a:cs typeface="Arial"/>
              </a:rPr>
              <a:t>Models</a:t>
            </a:r>
            <a:endParaRPr sz="3800">
              <a:latin typeface="Arial"/>
              <a:cs typeface="Arial"/>
            </a:endParaRPr>
          </a:p>
        </p:txBody>
      </p:sp>
      <p:grpSp>
        <p:nvGrpSpPr>
          <p:cNvPr id="4" name="object 4"/>
          <p:cNvGrpSpPr/>
          <p:nvPr/>
        </p:nvGrpSpPr>
        <p:grpSpPr>
          <a:xfrm>
            <a:off x="2567177" y="2876550"/>
            <a:ext cx="4013835" cy="3328035"/>
            <a:chOff x="2567177" y="2876550"/>
            <a:chExt cx="4013835" cy="3328035"/>
          </a:xfrm>
        </p:grpSpPr>
        <p:pic>
          <p:nvPicPr>
            <p:cNvPr id="5" name="object 5"/>
            <p:cNvPicPr/>
            <p:nvPr/>
          </p:nvPicPr>
          <p:blipFill>
            <a:blip r:embed="rId3" cstate="print"/>
            <a:stretch>
              <a:fillRect/>
            </a:stretch>
          </p:blipFill>
          <p:spPr>
            <a:xfrm>
              <a:off x="2573273" y="2883408"/>
              <a:ext cx="4000500" cy="571500"/>
            </a:xfrm>
            <a:prstGeom prst="rect">
              <a:avLst/>
            </a:prstGeom>
          </p:spPr>
        </p:pic>
        <p:sp>
          <p:nvSpPr>
            <p:cNvPr id="6" name="object 6"/>
            <p:cNvSpPr/>
            <p:nvPr/>
          </p:nvSpPr>
          <p:spPr>
            <a:xfrm>
              <a:off x="2567177" y="2876550"/>
              <a:ext cx="4013835" cy="584835"/>
            </a:xfrm>
            <a:custGeom>
              <a:avLst/>
              <a:gdLst/>
              <a:ahLst/>
              <a:cxnLst/>
              <a:rect l="l" t="t" r="r" b="b"/>
              <a:pathLst>
                <a:path w="4013834" h="584835">
                  <a:moveTo>
                    <a:pt x="4013454" y="584453"/>
                  </a:moveTo>
                  <a:lnTo>
                    <a:pt x="4013454" y="0"/>
                  </a:lnTo>
                  <a:lnTo>
                    <a:pt x="0" y="0"/>
                  </a:lnTo>
                  <a:lnTo>
                    <a:pt x="0" y="584454"/>
                  </a:lnTo>
                  <a:lnTo>
                    <a:pt x="6096" y="584454"/>
                  </a:lnTo>
                  <a:lnTo>
                    <a:pt x="6096" y="12954"/>
                  </a:lnTo>
                  <a:lnTo>
                    <a:pt x="12953" y="6858"/>
                  </a:lnTo>
                  <a:lnTo>
                    <a:pt x="12953" y="12954"/>
                  </a:lnTo>
                  <a:lnTo>
                    <a:pt x="4000500" y="12953"/>
                  </a:lnTo>
                  <a:lnTo>
                    <a:pt x="4000500" y="6857"/>
                  </a:lnTo>
                  <a:lnTo>
                    <a:pt x="4006596" y="12953"/>
                  </a:lnTo>
                  <a:lnTo>
                    <a:pt x="4006596" y="584453"/>
                  </a:lnTo>
                  <a:lnTo>
                    <a:pt x="4013454" y="584453"/>
                  </a:lnTo>
                  <a:close/>
                </a:path>
                <a:path w="4013834" h="584835">
                  <a:moveTo>
                    <a:pt x="12953" y="12954"/>
                  </a:moveTo>
                  <a:lnTo>
                    <a:pt x="12953" y="6858"/>
                  </a:lnTo>
                  <a:lnTo>
                    <a:pt x="6096" y="12954"/>
                  </a:lnTo>
                  <a:lnTo>
                    <a:pt x="12953" y="12954"/>
                  </a:lnTo>
                  <a:close/>
                </a:path>
                <a:path w="4013834" h="584835">
                  <a:moveTo>
                    <a:pt x="12953" y="571500"/>
                  </a:moveTo>
                  <a:lnTo>
                    <a:pt x="12953" y="12954"/>
                  </a:lnTo>
                  <a:lnTo>
                    <a:pt x="6096" y="12954"/>
                  </a:lnTo>
                  <a:lnTo>
                    <a:pt x="6096" y="571500"/>
                  </a:lnTo>
                  <a:lnTo>
                    <a:pt x="12953" y="571500"/>
                  </a:lnTo>
                  <a:close/>
                </a:path>
                <a:path w="4013834" h="584835">
                  <a:moveTo>
                    <a:pt x="4006596" y="571499"/>
                  </a:moveTo>
                  <a:lnTo>
                    <a:pt x="6096" y="571500"/>
                  </a:lnTo>
                  <a:lnTo>
                    <a:pt x="12953" y="578357"/>
                  </a:lnTo>
                  <a:lnTo>
                    <a:pt x="12953" y="584454"/>
                  </a:lnTo>
                  <a:lnTo>
                    <a:pt x="4000500" y="584453"/>
                  </a:lnTo>
                  <a:lnTo>
                    <a:pt x="4000500" y="578357"/>
                  </a:lnTo>
                  <a:lnTo>
                    <a:pt x="4006596" y="571499"/>
                  </a:lnTo>
                  <a:close/>
                </a:path>
                <a:path w="4013834" h="584835">
                  <a:moveTo>
                    <a:pt x="12953" y="584454"/>
                  </a:moveTo>
                  <a:lnTo>
                    <a:pt x="12953" y="578357"/>
                  </a:lnTo>
                  <a:lnTo>
                    <a:pt x="6096" y="571500"/>
                  </a:lnTo>
                  <a:lnTo>
                    <a:pt x="6096" y="584454"/>
                  </a:lnTo>
                  <a:lnTo>
                    <a:pt x="12953" y="584454"/>
                  </a:lnTo>
                  <a:close/>
                </a:path>
                <a:path w="4013834" h="584835">
                  <a:moveTo>
                    <a:pt x="4006596" y="12953"/>
                  </a:moveTo>
                  <a:lnTo>
                    <a:pt x="4000500" y="6857"/>
                  </a:lnTo>
                  <a:lnTo>
                    <a:pt x="4000500" y="12953"/>
                  </a:lnTo>
                  <a:lnTo>
                    <a:pt x="4006596" y="12953"/>
                  </a:lnTo>
                  <a:close/>
                </a:path>
                <a:path w="4013834" h="584835">
                  <a:moveTo>
                    <a:pt x="4006596" y="571499"/>
                  </a:moveTo>
                  <a:lnTo>
                    <a:pt x="4006596" y="12953"/>
                  </a:lnTo>
                  <a:lnTo>
                    <a:pt x="4000500" y="12953"/>
                  </a:lnTo>
                  <a:lnTo>
                    <a:pt x="4000500" y="571499"/>
                  </a:lnTo>
                  <a:lnTo>
                    <a:pt x="4006596" y="571499"/>
                  </a:lnTo>
                  <a:close/>
                </a:path>
                <a:path w="4013834" h="584835">
                  <a:moveTo>
                    <a:pt x="4006596" y="584453"/>
                  </a:moveTo>
                  <a:lnTo>
                    <a:pt x="4006596" y="571499"/>
                  </a:lnTo>
                  <a:lnTo>
                    <a:pt x="4000500" y="578357"/>
                  </a:lnTo>
                  <a:lnTo>
                    <a:pt x="4000500" y="584453"/>
                  </a:lnTo>
                  <a:lnTo>
                    <a:pt x="4006596" y="584453"/>
                  </a:lnTo>
                  <a:close/>
                </a:path>
              </a:pathLst>
            </a:custGeom>
            <a:solidFill>
              <a:srgbClr val="000000"/>
            </a:solidFill>
          </p:spPr>
          <p:txBody>
            <a:bodyPr wrap="square" lIns="0" tIns="0" rIns="0" bIns="0" rtlCol="0"/>
            <a:lstStyle/>
            <a:p>
              <a:endParaRPr/>
            </a:p>
          </p:txBody>
        </p:sp>
        <p:pic>
          <p:nvPicPr>
            <p:cNvPr id="7" name="object 7"/>
            <p:cNvPicPr/>
            <p:nvPr/>
          </p:nvPicPr>
          <p:blipFill>
            <a:blip r:embed="rId4" cstate="print"/>
            <a:stretch>
              <a:fillRect/>
            </a:stretch>
          </p:blipFill>
          <p:spPr>
            <a:xfrm>
              <a:off x="2573273" y="3803903"/>
              <a:ext cx="4000500" cy="571500"/>
            </a:xfrm>
            <a:prstGeom prst="rect">
              <a:avLst/>
            </a:prstGeom>
          </p:spPr>
        </p:pic>
        <p:sp>
          <p:nvSpPr>
            <p:cNvPr id="8" name="object 8"/>
            <p:cNvSpPr/>
            <p:nvPr/>
          </p:nvSpPr>
          <p:spPr>
            <a:xfrm>
              <a:off x="2567177" y="3797808"/>
              <a:ext cx="4013835" cy="584200"/>
            </a:xfrm>
            <a:custGeom>
              <a:avLst/>
              <a:gdLst/>
              <a:ahLst/>
              <a:cxnLst/>
              <a:rect l="l" t="t" r="r" b="b"/>
              <a:pathLst>
                <a:path w="4013834" h="584200">
                  <a:moveTo>
                    <a:pt x="4013454" y="583691"/>
                  </a:moveTo>
                  <a:lnTo>
                    <a:pt x="4013454" y="0"/>
                  </a:lnTo>
                  <a:lnTo>
                    <a:pt x="0" y="0"/>
                  </a:lnTo>
                  <a:lnTo>
                    <a:pt x="0" y="583692"/>
                  </a:lnTo>
                  <a:lnTo>
                    <a:pt x="6096" y="583692"/>
                  </a:lnTo>
                  <a:lnTo>
                    <a:pt x="6096" y="12192"/>
                  </a:lnTo>
                  <a:lnTo>
                    <a:pt x="12953" y="6096"/>
                  </a:lnTo>
                  <a:lnTo>
                    <a:pt x="12953" y="12192"/>
                  </a:lnTo>
                  <a:lnTo>
                    <a:pt x="4000500" y="12191"/>
                  </a:lnTo>
                  <a:lnTo>
                    <a:pt x="4000500" y="6096"/>
                  </a:lnTo>
                  <a:lnTo>
                    <a:pt x="4006596" y="12191"/>
                  </a:lnTo>
                  <a:lnTo>
                    <a:pt x="4006596" y="583691"/>
                  </a:lnTo>
                  <a:lnTo>
                    <a:pt x="4013454" y="583691"/>
                  </a:lnTo>
                  <a:close/>
                </a:path>
                <a:path w="4013834" h="584200">
                  <a:moveTo>
                    <a:pt x="12953" y="12192"/>
                  </a:moveTo>
                  <a:lnTo>
                    <a:pt x="12953" y="6096"/>
                  </a:lnTo>
                  <a:lnTo>
                    <a:pt x="6096" y="12192"/>
                  </a:lnTo>
                  <a:lnTo>
                    <a:pt x="12953" y="12192"/>
                  </a:lnTo>
                  <a:close/>
                </a:path>
                <a:path w="4013834" h="584200">
                  <a:moveTo>
                    <a:pt x="12953" y="571500"/>
                  </a:moveTo>
                  <a:lnTo>
                    <a:pt x="12953" y="12192"/>
                  </a:lnTo>
                  <a:lnTo>
                    <a:pt x="6096" y="12192"/>
                  </a:lnTo>
                  <a:lnTo>
                    <a:pt x="6096" y="571500"/>
                  </a:lnTo>
                  <a:lnTo>
                    <a:pt x="12953" y="571500"/>
                  </a:lnTo>
                  <a:close/>
                </a:path>
                <a:path w="4013834" h="584200">
                  <a:moveTo>
                    <a:pt x="4006596" y="571500"/>
                  </a:moveTo>
                  <a:lnTo>
                    <a:pt x="6096" y="571500"/>
                  </a:lnTo>
                  <a:lnTo>
                    <a:pt x="12953" y="577596"/>
                  </a:lnTo>
                  <a:lnTo>
                    <a:pt x="12953" y="583692"/>
                  </a:lnTo>
                  <a:lnTo>
                    <a:pt x="4000500" y="583691"/>
                  </a:lnTo>
                  <a:lnTo>
                    <a:pt x="4000500" y="577596"/>
                  </a:lnTo>
                  <a:lnTo>
                    <a:pt x="4006596" y="571500"/>
                  </a:lnTo>
                  <a:close/>
                </a:path>
                <a:path w="4013834" h="584200">
                  <a:moveTo>
                    <a:pt x="12953" y="583692"/>
                  </a:moveTo>
                  <a:lnTo>
                    <a:pt x="12953" y="577596"/>
                  </a:lnTo>
                  <a:lnTo>
                    <a:pt x="6096" y="571500"/>
                  </a:lnTo>
                  <a:lnTo>
                    <a:pt x="6096" y="583692"/>
                  </a:lnTo>
                  <a:lnTo>
                    <a:pt x="12953" y="583692"/>
                  </a:lnTo>
                  <a:close/>
                </a:path>
                <a:path w="4013834" h="584200">
                  <a:moveTo>
                    <a:pt x="4006596" y="12191"/>
                  </a:moveTo>
                  <a:lnTo>
                    <a:pt x="4000500" y="6096"/>
                  </a:lnTo>
                  <a:lnTo>
                    <a:pt x="4000500" y="12191"/>
                  </a:lnTo>
                  <a:lnTo>
                    <a:pt x="4006596" y="12191"/>
                  </a:lnTo>
                  <a:close/>
                </a:path>
                <a:path w="4013834" h="584200">
                  <a:moveTo>
                    <a:pt x="4006596" y="571500"/>
                  </a:moveTo>
                  <a:lnTo>
                    <a:pt x="4006596" y="12191"/>
                  </a:lnTo>
                  <a:lnTo>
                    <a:pt x="4000500" y="12191"/>
                  </a:lnTo>
                  <a:lnTo>
                    <a:pt x="4000500" y="571500"/>
                  </a:lnTo>
                  <a:lnTo>
                    <a:pt x="4006596" y="571500"/>
                  </a:lnTo>
                  <a:close/>
                </a:path>
                <a:path w="4013834" h="584200">
                  <a:moveTo>
                    <a:pt x="4006596" y="583691"/>
                  </a:moveTo>
                  <a:lnTo>
                    <a:pt x="4006596" y="571500"/>
                  </a:lnTo>
                  <a:lnTo>
                    <a:pt x="4000500" y="577596"/>
                  </a:lnTo>
                  <a:lnTo>
                    <a:pt x="4000500" y="583691"/>
                  </a:lnTo>
                  <a:lnTo>
                    <a:pt x="4006596" y="583691"/>
                  </a:lnTo>
                  <a:close/>
                </a:path>
              </a:pathLst>
            </a:custGeom>
            <a:solidFill>
              <a:srgbClr val="000000"/>
            </a:solidFill>
          </p:spPr>
          <p:txBody>
            <a:bodyPr wrap="square" lIns="0" tIns="0" rIns="0" bIns="0" rtlCol="0"/>
            <a:lstStyle/>
            <a:p>
              <a:endParaRPr/>
            </a:p>
          </p:txBody>
        </p:sp>
        <p:pic>
          <p:nvPicPr>
            <p:cNvPr id="9" name="object 9"/>
            <p:cNvPicPr/>
            <p:nvPr/>
          </p:nvPicPr>
          <p:blipFill>
            <a:blip r:embed="rId3" cstate="print"/>
            <a:stretch>
              <a:fillRect/>
            </a:stretch>
          </p:blipFill>
          <p:spPr>
            <a:xfrm>
              <a:off x="2573273" y="4718304"/>
              <a:ext cx="4000500" cy="571500"/>
            </a:xfrm>
            <a:prstGeom prst="rect">
              <a:avLst/>
            </a:prstGeom>
          </p:spPr>
        </p:pic>
        <p:sp>
          <p:nvSpPr>
            <p:cNvPr id="10" name="object 10"/>
            <p:cNvSpPr/>
            <p:nvPr/>
          </p:nvSpPr>
          <p:spPr>
            <a:xfrm>
              <a:off x="2567177" y="4712207"/>
              <a:ext cx="4013835" cy="584200"/>
            </a:xfrm>
            <a:custGeom>
              <a:avLst/>
              <a:gdLst/>
              <a:ahLst/>
              <a:cxnLst/>
              <a:rect l="l" t="t" r="r" b="b"/>
              <a:pathLst>
                <a:path w="4013834" h="584200">
                  <a:moveTo>
                    <a:pt x="4013454" y="583691"/>
                  </a:moveTo>
                  <a:lnTo>
                    <a:pt x="4013454" y="0"/>
                  </a:lnTo>
                  <a:lnTo>
                    <a:pt x="0" y="0"/>
                  </a:lnTo>
                  <a:lnTo>
                    <a:pt x="0" y="583692"/>
                  </a:lnTo>
                  <a:lnTo>
                    <a:pt x="6096" y="583692"/>
                  </a:lnTo>
                  <a:lnTo>
                    <a:pt x="6096" y="12192"/>
                  </a:lnTo>
                  <a:lnTo>
                    <a:pt x="12953" y="6096"/>
                  </a:lnTo>
                  <a:lnTo>
                    <a:pt x="12953" y="12192"/>
                  </a:lnTo>
                  <a:lnTo>
                    <a:pt x="4000500" y="12191"/>
                  </a:lnTo>
                  <a:lnTo>
                    <a:pt x="4000500" y="6096"/>
                  </a:lnTo>
                  <a:lnTo>
                    <a:pt x="4006596" y="12191"/>
                  </a:lnTo>
                  <a:lnTo>
                    <a:pt x="4006596" y="583691"/>
                  </a:lnTo>
                  <a:lnTo>
                    <a:pt x="4013454" y="583691"/>
                  </a:lnTo>
                  <a:close/>
                </a:path>
                <a:path w="4013834" h="584200">
                  <a:moveTo>
                    <a:pt x="12953" y="12192"/>
                  </a:moveTo>
                  <a:lnTo>
                    <a:pt x="12953" y="6096"/>
                  </a:lnTo>
                  <a:lnTo>
                    <a:pt x="6096" y="12192"/>
                  </a:lnTo>
                  <a:lnTo>
                    <a:pt x="12953" y="12192"/>
                  </a:lnTo>
                  <a:close/>
                </a:path>
                <a:path w="4013834" h="584200">
                  <a:moveTo>
                    <a:pt x="12953" y="571500"/>
                  </a:moveTo>
                  <a:lnTo>
                    <a:pt x="12953" y="12192"/>
                  </a:lnTo>
                  <a:lnTo>
                    <a:pt x="6096" y="12192"/>
                  </a:lnTo>
                  <a:lnTo>
                    <a:pt x="6096" y="571500"/>
                  </a:lnTo>
                  <a:lnTo>
                    <a:pt x="12953" y="571500"/>
                  </a:lnTo>
                  <a:close/>
                </a:path>
                <a:path w="4013834" h="584200">
                  <a:moveTo>
                    <a:pt x="4006596" y="571500"/>
                  </a:moveTo>
                  <a:lnTo>
                    <a:pt x="6096" y="571500"/>
                  </a:lnTo>
                  <a:lnTo>
                    <a:pt x="12953" y="577596"/>
                  </a:lnTo>
                  <a:lnTo>
                    <a:pt x="12953" y="583692"/>
                  </a:lnTo>
                  <a:lnTo>
                    <a:pt x="4000500" y="583691"/>
                  </a:lnTo>
                  <a:lnTo>
                    <a:pt x="4000500" y="577596"/>
                  </a:lnTo>
                  <a:lnTo>
                    <a:pt x="4006596" y="571500"/>
                  </a:lnTo>
                  <a:close/>
                </a:path>
                <a:path w="4013834" h="584200">
                  <a:moveTo>
                    <a:pt x="12953" y="583692"/>
                  </a:moveTo>
                  <a:lnTo>
                    <a:pt x="12953" y="577596"/>
                  </a:lnTo>
                  <a:lnTo>
                    <a:pt x="6096" y="571500"/>
                  </a:lnTo>
                  <a:lnTo>
                    <a:pt x="6096" y="583692"/>
                  </a:lnTo>
                  <a:lnTo>
                    <a:pt x="12953" y="583692"/>
                  </a:lnTo>
                  <a:close/>
                </a:path>
                <a:path w="4013834" h="584200">
                  <a:moveTo>
                    <a:pt x="4006596" y="12191"/>
                  </a:moveTo>
                  <a:lnTo>
                    <a:pt x="4000500" y="6096"/>
                  </a:lnTo>
                  <a:lnTo>
                    <a:pt x="4000500" y="12191"/>
                  </a:lnTo>
                  <a:lnTo>
                    <a:pt x="4006596" y="12191"/>
                  </a:lnTo>
                  <a:close/>
                </a:path>
                <a:path w="4013834" h="584200">
                  <a:moveTo>
                    <a:pt x="4006596" y="571500"/>
                  </a:moveTo>
                  <a:lnTo>
                    <a:pt x="4006596" y="12191"/>
                  </a:lnTo>
                  <a:lnTo>
                    <a:pt x="4000500" y="12191"/>
                  </a:lnTo>
                  <a:lnTo>
                    <a:pt x="4000500" y="571500"/>
                  </a:lnTo>
                  <a:lnTo>
                    <a:pt x="4006596" y="571500"/>
                  </a:lnTo>
                  <a:close/>
                </a:path>
                <a:path w="4013834" h="584200">
                  <a:moveTo>
                    <a:pt x="4006596" y="583691"/>
                  </a:moveTo>
                  <a:lnTo>
                    <a:pt x="4006596" y="571500"/>
                  </a:lnTo>
                  <a:lnTo>
                    <a:pt x="4000500" y="577596"/>
                  </a:lnTo>
                  <a:lnTo>
                    <a:pt x="4000500" y="583691"/>
                  </a:lnTo>
                  <a:lnTo>
                    <a:pt x="4006596" y="583691"/>
                  </a:lnTo>
                  <a:close/>
                </a:path>
              </a:pathLst>
            </a:custGeom>
            <a:solidFill>
              <a:srgbClr val="000000"/>
            </a:solidFill>
          </p:spPr>
          <p:txBody>
            <a:bodyPr wrap="square" lIns="0" tIns="0" rIns="0" bIns="0" rtlCol="0"/>
            <a:lstStyle/>
            <a:p>
              <a:endParaRPr/>
            </a:p>
          </p:txBody>
        </p:sp>
        <p:pic>
          <p:nvPicPr>
            <p:cNvPr id="11" name="object 11"/>
            <p:cNvPicPr/>
            <p:nvPr/>
          </p:nvPicPr>
          <p:blipFill>
            <a:blip r:embed="rId4" cstate="print"/>
            <a:stretch>
              <a:fillRect/>
            </a:stretch>
          </p:blipFill>
          <p:spPr>
            <a:xfrm>
              <a:off x="2573273" y="5626607"/>
              <a:ext cx="4000500" cy="571500"/>
            </a:xfrm>
            <a:prstGeom prst="rect">
              <a:avLst/>
            </a:prstGeom>
          </p:spPr>
        </p:pic>
        <p:sp>
          <p:nvSpPr>
            <p:cNvPr id="12" name="object 12"/>
            <p:cNvSpPr/>
            <p:nvPr/>
          </p:nvSpPr>
          <p:spPr>
            <a:xfrm>
              <a:off x="2567177" y="5619750"/>
              <a:ext cx="4013835" cy="584835"/>
            </a:xfrm>
            <a:custGeom>
              <a:avLst/>
              <a:gdLst/>
              <a:ahLst/>
              <a:cxnLst/>
              <a:rect l="l" t="t" r="r" b="b"/>
              <a:pathLst>
                <a:path w="4013834" h="584835">
                  <a:moveTo>
                    <a:pt x="4013454" y="584454"/>
                  </a:moveTo>
                  <a:lnTo>
                    <a:pt x="4013454" y="0"/>
                  </a:lnTo>
                  <a:lnTo>
                    <a:pt x="0" y="0"/>
                  </a:lnTo>
                  <a:lnTo>
                    <a:pt x="0" y="584454"/>
                  </a:lnTo>
                  <a:lnTo>
                    <a:pt x="6096" y="584454"/>
                  </a:lnTo>
                  <a:lnTo>
                    <a:pt x="6096" y="12954"/>
                  </a:lnTo>
                  <a:lnTo>
                    <a:pt x="12953" y="6858"/>
                  </a:lnTo>
                  <a:lnTo>
                    <a:pt x="12953" y="12954"/>
                  </a:lnTo>
                  <a:lnTo>
                    <a:pt x="4000500" y="12954"/>
                  </a:lnTo>
                  <a:lnTo>
                    <a:pt x="4000500" y="6858"/>
                  </a:lnTo>
                  <a:lnTo>
                    <a:pt x="4006596" y="12954"/>
                  </a:lnTo>
                  <a:lnTo>
                    <a:pt x="4006596" y="584454"/>
                  </a:lnTo>
                  <a:lnTo>
                    <a:pt x="4013454" y="584454"/>
                  </a:lnTo>
                  <a:close/>
                </a:path>
                <a:path w="4013834" h="584835">
                  <a:moveTo>
                    <a:pt x="12953" y="12954"/>
                  </a:moveTo>
                  <a:lnTo>
                    <a:pt x="12953" y="6858"/>
                  </a:lnTo>
                  <a:lnTo>
                    <a:pt x="6096" y="12954"/>
                  </a:lnTo>
                  <a:lnTo>
                    <a:pt x="12953" y="12954"/>
                  </a:lnTo>
                  <a:close/>
                </a:path>
                <a:path w="4013834" h="584835">
                  <a:moveTo>
                    <a:pt x="12953" y="571500"/>
                  </a:moveTo>
                  <a:lnTo>
                    <a:pt x="12953" y="12954"/>
                  </a:lnTo>
                  <a:lnTo>
                    <a:pt x="6096" y="12954"/>
                  </a:lnTo>
                  <a:lnTo>
                    <a:pt x="6096" y="571500"/>
                  </a:lnTo>
                  <a:lnTo>
                    <a:pt x="12953" y="571500"/>
                  </a:lnTo>
                  <a:close/>
                </a:path>
                <a:path w="4013834" h="584835">
                  <a:moveTo>
                    <a:pt x="4006596" y="571500"/>
                  </a:moveTo>
                  <a:lnTo>
                    <a:pt x="6096" y="571500"/>
                  </a:lnTo>
                  <a:lnTo>
                    <a:pt x="12953" y="578358"/>
                  </a:lnTo>
                  <a:lnTo>
                    <a:pt x="12953" y="584454"/>
                  </a:lnTo>
                  <a:lnTo>
                    <a:pt x="4000500" y="584454"/>
                  </a:lnTo>
                  <a:lnTo>
                    <a:pt x="4000500" y="578358"/>
                  </a:lnTo>
                  <a:lnTo>
                    <a:pt x="4006596" y="571500"/>
                  </a:lnTo>
                  <a:close/>
                </a:path>
                <a:path w="4013834" h="584835">
                  <a:moveTo>
                    <a:pt x="12953" y="584454"/>
                  </a:moveTo>
                  <a:lnTo>
                    <a:pt x="12953" y="578358"/>
                  </a:lnTo>
                  <a:lnTo>
                    <a:pt x="6096" y="571500"/>
                  </a:lnTo>
                  <a:lnTo>
                    <a:pt x="6096" y="584454"/>
                  </a:lnTo>
                  <a:lnTo>
                    <a:pt x="12953" y="584454"/>
                  </a:lnTo>
                  <a:close/>
                </a:path>
                <a:path w="4013834" h="584835">
                  <a:moveTo>
                    <a:pt x="4006596" y="12954"/>
                  </a:moveTo>
                  <a:lnTo>
                    <a:pt x="4000500" y="6858"/>
                  </a:lnTo>
                  <a:lnTo>
                    <a:pt x="4000500" y="12954"/>
                  </a:lnTo>
                  <a:lnTo>
                    <a:pt x="4006596" y="12954"/>
                  </a:lnTo>
                  <a:close/>
                </a:path>
                <a:path w="4013834" h="584835">
                  <a:moveTo>
                    <a:pt x="4006596" y="571500"/>
                  </a:moveTo>
                  <a:lnTo>
                    <a:pt x="4006596" y="12954"/>
                  </a:lnTo>
                  <a:lnTo>
                    <a:pt x="4000500" y="12954"/>
                  </a:lnTo>
                  <a:lnTo>
                    <a:pt x="4000500" y="571500"/>
                  </a:lnTo>
                  <a:lnTo>
                    <a:pt x="4006596" y="571500"/>
                  </a:lnTo>
                  <a:close/>
                </a:path>
                <a:path w="4013834" h="584835">
                  <a:moveTo>
                    <a:pt x="4006596" y="584454"/>
                  </a:moveTo>
                  <a:lnTo>
                    <a:pt x="4006596" y="571500"/>
                  </a:lnTo>
                  <a:lnTo>
                    <a:pt x="4000500" y="578358"/>
                  </a:lnTo>
                  <a:lnTo>
                    <a:pt x="4000500" y="584454"/>
                  </a:lnTo>
                  <a:lnTo>
                    <a:pt x="4006596" y="584454"/>
                  </a:lnTo>
                  <a:close/>
                </a:path>
              </a:pathLst>
            </a:custGeom>
            <a:solidFill>
              <a:srgbClr val="000000"/>
            </a:solidFill>
          </p:spPr>
          <p:txBody>
            <a:bodyPr wrap="square" lIns="0" tIns="0" rIns="0" bIns="0" rtlCol="0"/>
            <a:lstStyle/>
            <a:p>
              <a:endParaRPr/>
            </a:p>
          </p:txBody>
        </p:sp>
      </p:grpSp>
      <p:sp>
        <p:nvSpPr>
          <p:cNvPr id="13" name="object 13"/>
          <p:cNvSpPr txBox="1"/>
          <p:nvPr/>
        </p:nvSpPr>
        <p:spPr>
          <a:xfrm>
            <a:off x="859789" y="1391666"/>
            <a:ext cx="7392670" cy="4665345"/>
          </a:xfrm>
          <a:prstGeom prst="rect">
            <a:avLst/>
          </a:prstGeom>
        </p:spPr>
        <p:txBody>
          <a:bodyPr vert="horz" wrap="square" lIns="0" tIns="12700" rIns="0" bIns="0" rtlCol="0">
            <a:spAutoFit/>
          </a:bodyPr>
          <a:lstStyle/>
          <a:p>
            <a:pPr marL="12700" marR="5080" algn="just">
              <a:lnSpc>
                <a:spcPct val="100000"/>
              </a:lnSpc>
              <a:spcBef>
                <a:spcPts val="100"/>
              </a:spcBef>
            </a:pPr>
            <a:r>
              <a:rPr sz="2400" b="1" dirty="0">
                <a:latin typeface="Arial"/>
                <a:cs typeface="Arial"/>
              </a:rPr>
              <a:t>Graphical</a:t>
            </a:r>
            <a:r>
              <a:rPr sz="2400" b="1" spc="-55" dirty="0">
                <a:latin typeface="Arial"/>
                <a:cs typeface="Arial"/>
              </a:rPr>
              <a:t> </a:t>
            </a:r>
            <a:r>
              <a:rPr sz="2400" b="1" dirty="0">
                <a:latin typeface="Arial"/>
                <a:cs typeface="Arial"/>
              </a:rPr>
              <a:t>models</a:t>
            </a:r>
            <a:r>
              <a:rPr sz="2400" b="1" spc="-55" dirty="0">
                <a:latin typeface="Arial"/>
                <a:cs typeface="Arial"/>
              </a:rPr>
              <a:t> </a:t>
            </a:r>
            <a:r>
              <a:rPr sz="2400" dirty="0">
                <a:latin typeface="Arial"/>
                <a:cs typeface="Arial"/>
              </a:rPr>
              <a:t>are</a:t>
            </a:r>
            <a:r>
              <a:rPr sz="2400" spc="-45" dirty="0">
                <a:latin typeface="Arial"/>
                <a:cs typeface="Arial"/>
              </a:rPr>
              <a:t> </a:t>
            </a:r>
            <a:r>
              <a:rPr sz="2400" dirty="0">
                <a:latin typeface="Arial"/>
                <a:cs typeface="Arial"/>
              </a:rPr>
              <a:t>visual.</a:t>
            </a:r>
            <a:r>
              <a:rPr sz="2400" spc="-45" dirty="0">
                <a:latin typeface="Arial"/>
                <a:cs typeface="Arial"/>
              </a:rPr>
              <a:t> </a:t>
            </a:r>
            <a:r>
              <a:rPr sz="2400" dirty="0">
                <a:latin typeface="Arial"/>
                <a:cs typeface="Arial"/>
              </a:rPr>
              <a:t>They</a:t>
            </a:r>
            <a:r>
              <a:rPr sz="2400" spc="-45" dirty="0">
                <a:latin typeface="Arial"/>
                <a:cs typeface="Arial"/>
              </a:rPr>
              <a:t> </a:t>
            </a:r>
            <a:r>
              <a:rPr sz="2400" dirty="0">
                <a:latin typeface="Arial"/>
                <a:cs typeface="Arial"/>
              </a:rPr>
              <a:t>are</a:t>
            </a:r>
            <a:r>
              <a:rPr sz="2400" spc="-40" dirty="0">
                <a:latin typeface="Arial"/>
                <a:cs typeface="Arial"/>
              </a:rPr>
              <a:t> </a:t>
            </a:r>
            <a:r>
              <a:rPr sz="2400" dirty="0">
                <a:latin typeface="Arial"/>
                <a:cs typeface="Arial"/>
              </a:rPr>
              <a:t>used</a:t>
            </a:r>
            <a:r>
              <a:rPr sz="2400" spc="-45" dirty="0">
                <a:latin typeface="Arial"/>
                <a:cs typeface="Arial"/>
              </a:rPr>
              <a:t> </a:t>
            </a:r>
            <a:r>
              <a:rPr sz="2400" dirty="0">
                <a:latin typeface="Arial"/>
                <a:cs typeface="Arial"/>
              </a:rPr>
              <a:t>to</a:t>
            </a:r>
            <a:r>
              <a:rPr sz="2400" spc="-45" dirty="0">
                <a:latin typeface="Arial"/>
                <a:cs typeface="Arial"/>
              </a:rPr>
              <a:t> </a:t>
            </a:r>
            <a:r>
              <a:rPr sz="2400" spc="-10" dirty="0">
                <a:latin typeface="Arial"/>
                <a:cs typeface="Arial"/>
              </a:rPr>
              <a:t>isolate </a:t>
            </a:r>
            <a:r>
              <a:rPr sz="2400" dirty="0">
                <a:latin typeface="Arial"/>
                <a:cs typeface="Arial"/>
              </a:rPr>
              <a:t>variables</a:t>
            </a:r>
            <a:r>
              <a:rPr sz="2400" spc="-55" dirty="0">
                <a:latin typeface="Arial"/>
                <a:cs typeface="Arial"/>
              </a:rPr>
              <a:t> </a:t>
            </a:r>
            <a:r>
              <a:rPr sz="2400" dirty="0">
                <a:latin typeface="Arial"/>
                <a:cs typeface="Arial"/>
              </a:rPr>
              <a:t>and</a:t>
            </a:r>
            <a:r>
              <a:rPr sz="2400" spc="-65" dirty="0">
                <a:latin typeface="Arial"/>
                <a:cs typeface="Arial"/>
              </a:rPr>
              <a:t> </a:t>
            </a:r>
            <a:r>
              <a:rPr sz="2400" dirty="0">
                <a:latin typeface="Arial"/>
                <a:cs typeface="Arial"/>
              </a:rPr>
              <a:t>to</a:t>
            </a:r>
            <a:r>
              <a:rPr sz="2400" spc="-65" dirty="0">
                <a:latin typeface="Arial"/>
                <a:cs typeface="Arial"/>
              </a:rPr>
              <a:t> </a:t>
            </a:r>
            <a:r>
              <a:rPr sz="2400" dirty="0">
                <a:latin typeface="Arial"/>
                <a:cs typeface="Arial"/>
              </a:rPr>
              <a:t>suggest</a:t>
            </a:r>
            <a:r>
              <a:rPr sz="2400" spc="-60" dirty="0">
                <a:latin typeface="Arial"/>
                <a:cs typeface="Arial"/>
              </a:rPr>
              <a:t> </a:t>
            </a:r>
            <a:r>
              <a:rPr sz="2400" dirty="0">
                <a:latin typeface="Arial"/>
                <a:cs typeface="Arial"/>
              </a:rPr>
              <a:t>directions</a:t>
            </a:r>
            <a:r>
              <a:rPr sz="2400" spc="-65" dirty="0">
                <a:latin typeface="Arial"/>
                <a:cs typeface="Arial"/>
              </a:rPr>
              <a:t> </a:t>
            </a:r>
            <a:r>
              <a:rPr sz="2400" dirty="0">
                <a:latin typeface="Arial"/>
                <a:cs typeface="Arial"/>
              </a:rPr>
              <a:t>of</a:t>
            </a:r>
            <a:r>
              <a:rPr sz="2400" spc="-65" dirty="0">
                <a:latin typeface="Arial"/>
                <a:cs typeface="Arial"/>
              </a:rPr>
              <a:t> </a:t>
            </a:r>
            <a:r>
              <a:rPr sz="2400" spc="-10" dirty="0">
                <a:latin typeface="Arial"/>
                <a:cs typeface="Arial"/>
              </a:rPr>
              <a:t>relationships</a:t>
            </a:r>
            <a:r>
              <a:rPr sz="2400" spc="-65" dirty="0">
                <a:latin typeface="Arial"/>
                <a:cs typeface="Arial"/>
              </a:rPr>
              <a:t> </a:t>
            </a:r>
            <a:r>
              <a:rPr sz="2400" spc="-25" dirty="0">
                <a:latin typeface="Arial"/>
                <a:cs typeface="Arial"/>
              </a:rPr>
              <a:t>but </a:t>
            </a:r>
            <a:r>
              <a:rPr sz="2400" dirty="0">
                <a:latin typeface="Arial"/>
                <a:cs typeface="Arial"/>
              </a:rPr>
              <a:t>are</a:t>
            </a:r>
            <a:r>
              <a:rPr sz="2400" spc="-80" dirty="0">
                <a:latin typeface="Arial"/>
                <a:cs typeface="Arial"/>
              </a:rPr>
              <a:t> </a:t>
            </a:r>
            <a:r>
              <a:rPr sz="2400" dirty="0">
                <a:latin typeface="Arial"/>
                <a:cs typeface="Arial"/>
              </a:rPr>
              <a:t>not</a:t>
            </a:r>
            <a:r>
              <a:rPr sz="2400" spc="-80" dirty="0">
                <a:latin typeface="Arial"/>
                <a:cs typeface="Arial"/>
              </a:rPr>
              <a:t> </a:t>
            </a:r>
            <a:r>
              <a:rPr sz="2400" dirty="0">
                <a:latin typeface="Arial"/>
                <a:cs typeface="Arial"/>
              </a:rPr>
              <a:t>designed</a:t>
            </a:r>
            <a:r>
              <a:rPr sz="2400" spc="-55" dirty="0">
                <a:latin typeface="Arial"/>
                <a:cs typeface="Arial"/>
              </a:rPr>
              <a:t> </a:t>
            </a:r>
            <a:r>
              <a:rPr sz="2400" dirty="0">
                <a:latin typeface="Arial"/>
                <a:cs typeface="Arial"/>
              </a:rPr>
              <a:t>to</a:t>
            </a:r>
            <a:r>
              <a:rPr sz="2400" spc="-80" dirty="0">
                <a:latin typeface="Arial"/>
                <a:cs typeface="Arial"/>
              </a:rPr>
              <a:t> </a:t>
            </a:r>
            <a:r>
              <a:rPr sz="2400" dirty="0">
                <a:latin typeface="Arial"/>
                <a:cs typeface="Arial"/>
              </a:rPr>
              <a:t>provide</a:t>
            </a:r>
            <a:r>
              <a:rPr sz="2400" spc="-60" dirty="0">
                <a:latin typeface="Arial"/>
                <a:cs typeface="Arial"/>
              </a:rPr>
              <a:t> </a:t>
            </a:r>
            <a:r>
              <a:rPr sz="2400" dirty="0">
                <a:latin typeface="Arial"/>
                <a:cs typeface="Arial"/>
              </a:rPr>
              <a:t>numerical</a:t>
            </a:r>
            <a:r>
              <a:rPr sz="2400" spc="-60" dirty="0">
                <a:latin typeface="Arial"/>
                <a:cs typeface="Arial"/>
              </a:rPr>
              <a:t> </a:t>
            </a:r>
            <a:r>
              <a:rPr sz="2400" spc="-10" dirty="0">
                <a:latin typeface="Arial"/>
                <a:cs typeface="Arial"/>
              </a:rPr>
              <a:t>results.</a:t>
            </a:r>
            <a:endParaRPr sz="2400">
              <a:latin typeface="Arial"/>
              <a:cs typeface="Arial"/>
            </a:endParaRPr>
          </a:p>
          <a:p>
            <a:pPr marL="1961514" marR="2122170" indent="1078865">
              <a:lnSpc>
                <a:spcPts val="7250"/>
              </a:lnSpc>
              <a:spcBef>
                <a:spcPts val="90"/>
              </a:spcBef>
              <a:tabLst>
                <a:tab pos="3978910" algn="l"/>
              </a:tabLst>
            </a:pPr>
            <a:r>
              <a:rPr sz="2000" b="1" spc="-10" dirty="0">
                <a:latin typeface="Arial"/>
                <a:cs typeface="Arial"/>
              </a:rPr>
              <a:t>Awareness Understanding:</a:t>
            </a:r>
            <a:r>
              <a:rPr sz="2000" b="1" dirty="0">
                <a:latin typeface="Arial"/>
                <a:cs typeface="Arial"/>
              </a:rPr>
              <a:t>	</a:t>
            </a:r>
            <a:r>
              <a:rPr sz="2000" b="1" spc="-10" dirty="0">
                <a:latin typeface="Arial"/>
                <a:cs typeface="Arial"/>
              </a:rPr>
              <a:t>Evaluation</a:t>
            </a:r>
            <a:endParaRPr sz="2000">
              <a:latin typeface="Arial"/>
              <a:cs typeface="Arial"/>
            </a:endParaRPr>
          </a:p>
          <a:p>
            <a:pPr marL="3093720" marR="3020695" indent="-41910">
              <a:lnSpc>
                <a:spcPts val="7150"/>
              </a:lnSpc>
            </a:pPr>
            <a:r>
              <a:rPr sz="2000" b="1" spc="-10" dirty="0">
                <a:latin typeface="Arial"/>
                <a:cs typeface="Arial"/>
              </a:rPr>
              <a:t>Preference Patronage</a:t>
            </a:r>
            <a:endParaRPr sz="2000">
              <a:latin typeface="Arial"/>
              <a:cs typeface="Arial"/>
            </a:endParaRPr>
          </a:p>
        </p:txBody>
      </p:sp>
      <p:sp>
        <p:nvSpPr>
          <p:cNvPr id="14" name="object 14"/>
          <p:cNvSpPr/>
          <p:nvPr/>
        </p:nvSpPr>
        <p:spPr>
          <a:xfrm>
            <a:off x="4363961" y="3477018"/>
            <a:ext cx="76200" cy="2150110"/>
          </a:xfrm>
          <a:custGeom>
            <a:avLst/>
            <a:gdLst/>
            <a:ahLst/>
            <a:cxnLst/>
            <a:rect l="l" t="t" r="r" b="b"/>
            <a:pathLst>
              <a:path w="76200" h="2150110">
                <a:moveTo>
                  <a:pt x="76200" y="2073402"/>
                </a:moveTo>
                <a:lnTo>
                  <a:pt x="44958" y="2073402"/>
                </a:lnTo>
                <a:lnTo>
                  <a:pt x="44958" y="1828800"/>
                </a:lnTo>
                <a:lnTo>
                  <a:pt x="32004" y="1828800"/>
                </a:lnTo>
                <a:lnTo>
                  <a:pt x="32004" y="2073402"/>
                </a:lnTo>
                <a:lnTo>
                  <a:pt x="0" y="2073402"/>
                </a:lnTo>
                <a:lnTo>
                  <a:pt x="32004" y="2137410"/>
                </a:lnTo>
                <a:lnTo>
                  <a:pt x="38100" y="2149602"/>
                </a:lnTo>
                <a:lnTo>
                  <a:pt x="44958" y="2135886"/>
                </a:lnTo>
                <a:lnTo>
                  <a:pt x="76200" y="2073402"/>
                </a:lnTo>
                <a:close/>
              </a:path>
              <a:path w="76200" h="2150110">
                <a:moveTo>
                  <a:pt x="76200" y="1159002"/>
                </a:moveTo>
                <a:lnTo>
                  <a:pt x="44958" y="1159002"/>
                </a:lnTo>
                <a:lnTo>
                  <a:pt x="44958" y="914400"/>
                </a:lnTo>
                <a:lnTo>
                  <a:pt x="32004" y="914400"/>
                </a:lnTo>
                <a:lnTo>
                  <a:pt x="32004" y="1159002"/>
                </a:lnTo>
                <a:lnTo>
                  <a:pt x="0" y="1159002"/>
                </a:lnTo>
                <a:lnTo>
                  <a:pt x="32004" y="1223010"/>
                </a:lnTo>
                <a:lnTo>
                  <a:pt x="38100" y="1235202"/>
                </a:lnTo>
                <a:lnTo>
                  <a:pt x="44958" y="1221486"/>
                </a:lnTo>
                <a:lnTo>
                  <a:pt x="76200" y="1159002"/>
                </a:lnTo>
                <a:close/>
              </a:path>
              <a:path w="76200" h="2150110">
                <a:moveTo>
                  <a:pt x="76200" y="244602"/>
                </a:moveTo>
                <a:lnTo>
                  <a:pt x="44958" y="244602"/>
                </a:lnTo>
                <a:lnTo>
                  <a:pt x="44958" y="0"/>
                </a:lnTo>
                <a:lnTo>
                  <a:pt x="32004" y="0"/>
                </a:lnTo>
                <a:lnTo>
                  <a:pt x="32004" y="244602"/>
                </a:lnTo>
                <a:lnTo>
                  <a:pt x="0" y="244602"/>
                </a:lnTo>
                <a:lnTo>
                  <a:pt x="32004" y="308610"/>
                </a:lnTo>
                <a:lnTo>
                  <a:pt x="38100" y="320802"/>
                </a:lnTo>
                <a:lnTo>
                  <a:pt x="44958" y="307086"/>
                </a:lnTo>
                <a:lnTo>
                  <a:pt x="76200" y="244602"/>
                </a:lnTo>
                <a:close/>
              </a:path>
            </a:pathLst>
          </a:custGeom>
          <a:solidFill>
            <a:srgbClr val="000000"/>
          </a:solidFill>
        </p:spPr>
        <p:txBody>
          <a:bodyPr wrap="square" lIns="0" tIns="0" rIns="0" bIns="0" rtlCol="0"/>
          <a:lstStyle/>
          <a:p>
            <a:endParaRPr/>
          </a:p>
        </p:txBody>
      </p:sp>
      <p:sp>
        <p:nvSpPr>
          <p:cNvPr id="15" name="object 15"/>
          <p:cNvSpPr txBox="1">
            <a:spLocks noGrp="1"/>
          </p:cNvSpPr>
          <p:nvPr>
            <p:ph type="sldNum" sz="quarter" idx="7"/>
          </p:nvPr>
        </p:nvSpPr>
        <p:spPr>
          <a:prstGeom prst="rect">
            <a:avLst/>
          </a:prstGeom>
        </p:spPr>
        <p:txBody>
          <a:bodyPr vert="horz" wrap="square" lIns="0" tIns="0" rIns="0" bIns="0" rtlCol="0">
            <a:spAutoFit/>
          </a:bodyPr>
          <a:lstStyle/>
          <a:p>
            <a:pPr marL="38735">
              <a:lnSpc>
                <a:spcPts val="1430"/>
              </a:lnSpc>
            </a:pPr>
            <a:fld id="{81D60167-4931-47E6-BA6A-407CBD079E47}" type="slidenum">
              <a:rPr spc="-25" dirty="0"/>
              <a:t>23</a:t>
            </a:fld>
            <a:endParaRPr spc="-25"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523" y="4572"/>
            <a:ext cx="9144000" cy="6858000"/>
          </a:xfrm>
          <a:prstGeom prst="rect">
            <a:avLst/>
          </a:prstGeom>
        </p:spPr>
      </p:pic>
      <p:sp>
        <p:nvSpPr>
          <p:cNvPr id="3" name="object 3"/>
          <p:cNvSpPr txBox="1"/>
          <p:nvPr/>
        </p:nvSpPr>
        <p:spPr>
          <a:xfrm>
            <a:off x="308863" y="1741423"/>
            <a:ext cx="8329295" cy="778510"/>
          </a:xfrm>
          <a:prstGeom prst="rect">
            <a:avLst/>
          </a:prstGeom>
        </p:spPr>
        <p:txBody>
          <a:bodyPr vert="horz" wrap="square" lIns="0" tIns="57150" rIns="0" bIns="0" rtlCol="0">
            <a:spAutoFit/>
          </a:bodyPr>
          <a:lstStyle/>
          <a:p>
            <a:pPr marL="12700" marR="5080">
              <a:lnSpc>
                <a:spcPts val="2810"/>
              </a:lnSpc>
              <a:spcBef>
                <a:spcPts val="450"/>
              </a:spcBef>
            </a:pPr>
            <a:r>
              <a:rPr sz="2600" b="1" spc="-10" dirty="0">
                <a:latin typeface="Arial"/>
                <a:cs typeface="Arial"/>
              </a:rPr>
              <a:t>Mathematical</a:t>
            </a:r>
            <a:r>
              <a:rPr sz="2600" b="1" spc="-60" dirty="0">
                <a:latin typeface="Arial"/>
                <a:cs typeface="Arial"/>
              </a:rPr>
              <a:t> </a:t>
            </a:r>
            <a:r>
              <a:rPr sz="2600" b="1" dirty="0">
                <a:latin typeface="Arial"/>
                <a:cs typeface="Arial"/>
              </a:rPr>
              <a:t>models</a:t>
            </a:r>
            <a:r>
              <a:rPr sz="2600" b="1" spc="-70" dirty="0">
                <a:latin typeface="Arial"/>
                <a:cs typeface="Arial"/>
              </a:rPr>
              <a:t> </a:t>
            </a:r>
            <a:r>
              <a:rPr sz="2600" dirty="0">
                <a:latin typeface="Arial"/>
                <a:cs typeface="Arial"/>
              </a:rPr>
              <a:t>explicitly</a:t>
            </a:r>
            <a:r>
              <a:rPr sz="2600" spc="-80" dirty="0">
                <a:latin typeface="Arial"/>
                <a:cs typeface="Arial"/>
              </a:rPr>
              <a:t> </a:t>
            </a:r>
            <a:r>
              <a:rPr sz="2600" dirty="0">
                <a:latin typeface="Arial"/>
                <a:cs typeface="Arial"/>
              </a:rPr>
              <a:t>specify</a:t>
            </a:r>
            <a:r>
              <a:rPr sz="2600" spc="-75" dirty="0">
                <a:latin typeface="Arial"/>
                <a:cs typeface="Arial"/>
              </a:rPr>
              <a:t> </a:t>
            </a:r>
            <a:r>
              <a:rPr sz="2600" dirty="0">
                <a:latin typeface="Arial"/>
                <a:cs typeface="Arial"/>
              </a:rPr>
              <a:t>the</a:t>
            </a:r>
            <a:r>
              <a:rPr sz="2600" spc="-75" dirty="0">
                <a:latin typeface="Arial"/>
                <a:cs typeface="Arial"/>
              </a:rPr>
              <a:t> </a:t>
            </a:r>
            <a:r>
              <a:rPr sz="2600" spc="-10" dirty="0">
                <a:latin typeface="Arial"/>
                <a:cs typeface="Arial"/>
              </a:rPr>
              <a:t>relationships </a:t>
            </a:r>
            <a:r>
              <a:rPr sz="2600" dirty="0">
                <a:latin typeface="Arial"/>
                <a:cs typeface="Arial"/>
              </a:rPr>
              <a:t>among</a:t>
            </a:r>
            <a:r>
              <a:rPr sz="2600" spc="-70" dirty="0">
                <a:latin typeface="Arial"/>
                <a:cs typeface="Arial"/>
              </a:rPr>
              <a:t> </a:t>
            </a:r>
            <a:r>
              <a:rPr sz="2600" dirty="0">
                <a:latin typeface="Arial"/>
                <a:cs typeface="Arial"/>
              </a:rPr>
              <a:t>variables,</a:t>
            </a:r>
            <a:r>
              <a:rPr sz="2600" spc="-70" dirty="0">
                <a:latin typeface="Arial"/>
                <a:cs typeface="Arial"/>
              </a:rPr>
              <a:t> </a:t>
            </a:r>
            <a:r>
              <a:rPr sz="2600" dirty="0">
                <a:latin typeface="Arial"/>
                <a:cs typeface="Arial"/>
              </a:rPr>
              <a:t>usually</a:t>
            </a:r>
            <a:r>
              <a:rPr sz="2600" spc="-65" dirty="0">
                <a:latin typeface="Arial"/>
                <a:cs typeface="Arial"/>
              </a:rPr>
              <a:t> </a:t>
            </a:r>
            <a:r>
              <a:rPr sz="2600" dirty="0">
                <a:latin typeface="Arial"/>
                <a:cs typeface="Arial"/>
              </a:rPr>
              <a:t>in</a:t>
            </a:r>
            <a:r>
              <a:rPr sz="2600" spc="-70" dirty="0">
                <a:latin typeface="Arial"/>
                <a:cs typeface="Arial"/>
              </a:rPr>
              <a:t> </a:t>
            </a:r>
            <a:r>
              <a:rPr sz="2600" dirty="0">
                <a:latin typeface="Arial"/>
                <a:cs typeface="Arial"/>
              </a:rPr>
              <a:t>equation</a:t>
            </a:r>
            <a:r>
              <a:rPr sz="2600" spc="-45" dirty="0">
                <a:latin typeface="Arial"/>
                <a:cs typeface="Arial"/>
              </a:rPr>
              <a:t> </a:t>
            </a:r>
            <a:r>
              <a:rPr sz="2600" spc="-10" dirty="0">
                <a:latin typeface="Arial"/>
                <a:cs typeface="Arial"/>
              </a:rPr>
              <a:t>form.</a:t>
            </a:r>
            <a:endParaRPr sz="2600">
              <a:latin typeface="Arial"/>
              <a:cs typeface="Arial"/>
            </a:endParaRPr>
          </a:p>
        </p:txBody>
      </p:sp>
      <p:sp>
        <p:nvSpPr>
          <p:cNvPr id="4" name="object 4"/>
          <p:cNvSpPr txBox="1"/>
          <p:nvPr/>
        </p:nvSpPr>
        <p:spPr>
          <a:xfrm>
            <a:off x="308863" y="4277355"/>
            <a:ext cx="998219" cy="421640"/>
          </a:xfrm>
          <a:prstGeom prst="rect">
            <a:avLst/>
          </a:prstGeom>
        </p:spPr>
        <p:txBody>
          <a:bodyPr vert="horz" wrap="square" lIns="0" tIns="12065" rIns="0" bIns="0" rtlCol="0">
            <a:spAutoFit/>
          </a:bodyPr>
          <a:lstStyle/>
          <a:p>
            <a:pPr marL="12700">
              <a:lnSpc>
                <a:spcPct val="100000"/>
              </a:lnSpc>
              <a:spcBef>
                <a:spcPts val="95"/>
              </a:spcBef>
            </a:pPr>
            <a:r>
              <a:rPr sz="2600" spc="-10" dirty="0">
                <a:latin typeface="Arial"/>
                <a:cs typeface="Arial"/>
              </a:rPr>
              <a:t>Where</a:t>
            </a:r>
            <a:endParaRPr sz="2600">
              <a:latin typeface="Arial"/>
              <a:cs typeface="Arial"/>
            </a:endParaRPr>
          </a:p>
        </p:txBody>
      </p:sp>
      <p:sp>
        <p:nvSpPr>
          <p:cNvPr id="5" name="object 5"/>
          <p:cNvSpPr txBox="1"/>
          <p:nvPr/>
        </p:nvSpPr>
        <p:spPr>
          <a:xfrm>
            <a:off x="1223276" y="5505679"/>
            <a:ext cx="7110095" cy="421640"/>
          </a:xfrm>
          <a:prstGeom prst="rect">
            <a:avLst/>
          </a:prstGeom>
        </p:spPr>
        <p:txBody>
          <a:bodyPr vert="horz" wrap="square" lIns="0" tIns="12065" rIns="0" bIns="0" rtlCol="0">
            <a:spAutoFit/>
          </a:bodyPr>
          <a:lstStyle/>
          <a:p>
            <a:pPr marL="12700">
              <a:lnSpc>
                <a:spcPct val="100000"/>
              </a:lnSpc>
              <a:spcBef>
                <a:spcPts val="95"/>
              </a:spcBef>
              <a:tabLst>
                <a:tab pos="389890" algn="l"/>
              </a:tabLst>
            </a:pPr>
            <a:r>
              <a:rPr sz="2600" spc="-50" dirty="0">
                <a:latin typeface="Arial"/>
                <a:cs typeface="Arial"/>
              </a:rPr>
              <a:t>=</a:t>
            </a:r>
            <a:r>
              <a:rPr sz="2600" dirty="0">
                <a:latin typeface="Arial"/>
                <a:cs typeface="Arial"/>
              </a:rPr>
              <a:t>	model</a:t>
            </a:r>
            <a:r>
              <a:rPr sz="2600" spc="-65" dirty="0">
                <a:latin typeface="Arial"/>
                <a:cs typeface="Arial"/>
              </a:rPr>
              <a:t> </a:t>
            </a:r>
            <a:r>
              <a:rPr sz="2600" dirty="0">
                <a:latin typeface="Arial"/>
                <a:cs typeface="Arial"/>
              </a:rPr>
              <a:t>parameters</a:t>
            </a:r>
            <a:r>
              <a:rPr sz="2600" spc="-65" dirty="0">
                <a:latin typeface="Arial"/>
                <a:cs typeface="Arial"/>
              </a:rPr>
              <a:t> </a:t>
            </a:r>
            <a:r>
              <a:rPr sz="2600" dirty="0">
                <a:latin typeface="Arial"/>
                <a:cs typeface="Arial"/>
              </a:rPr>
              <a:t>to</a:t>
            </a:r>
            <a:r>
              <a:rPr sz="2600" spc="-60" dirty="0">
                <a:latin typeface="Arial"/>
                <a:cs typeface="Arial"/>
              </a:rPr>
              <a:t> </a:t>
            </a:r>
            <a:r>
              <a:rPr sz="2600" dirty="0">
                <a:latin typeface="Arial"/>
                <a:cs typeface="Arial"/>
              </a:rPr>
              <a:t>be</a:t>
            </a:r>
            <a:r>
              <a:rPr sz="2600" spc="-65" dirty="0">
                <a:latin typeface="Arial"/>
                <a:cs typeface="Arial"/>
              </a:rPr>
              <a:t> </a:t>
            </a:r>
            <a:r>
              <a:rPr sz="2600" dirty="0">
                <a:latin typeface="Arial"/>
                <a:cs typeface="Arial"/>
              </a:rPr>
              <a:t>estimated</a:t>
            </a:r>
            <a:r>
              <a:rPr sz="2600" spc="-65" dirty="0">
                <a:latin typeface="Arial"/>
                <a:cs typeface="Arial"/>
              </a:rPr>
              <a:t> </a:t>
            </a:r>
            <a:r>
              <a:rPr sz="2600" spc="-10" dirty="0">
                <a:latin typeface="Arial"/>
                <a:cs typeface="Arial"/>
              </a:rPr>
              <a:t>statistically</a:t>
            </a:r>
            <a:endParaRPr sz="2600">
              <a:latin typeface="Arial"/>
              <a:cs typeface="Arial"/>
            </a:endParaRPr>
          </a:p>
        </p:txBody>
      </p:sp>
      <p:sp>
        <p:nvSpPr>
          <p:cNvPr id="6" name="object 6"/>
          <p:cNvSpPr txBox="1">
            <a:spLocks noGrp="1"/>
          </p:cNvSpPr>
          <p:nvPr>
            <p:ph type="title"/>
          </p:nvPr>
        </p:nvSpPr>
        <p:spPr>
          <a:xfrm>
            <a:off x="2136139" y="664717"/>
            <a:ext cx="4875530" cy="604520"/>
          </a:xfrm>
          <a:prstGeom prst="rect">
            <a:avLst/>
          </a:prstGeom>
        </p:spPr>
        <p:txBody>
          <a:bodyPr vert="horz" wrap="square" lIns="0" tIns="12065" rIns="0" bIns="0" rtlCol="0">
            <a:spAutoFit/>
          </a:bodyPr>
          <a:lstStyle/>
          <a:p>
            <a:pPr marL="12700">
              <a:lnSpc>
                <a:spcPct val="100000"/>
              </a:lnSpc>
              <a:spcBef>
                <a:spcPts val="95"/>
              </a:spcBef>
            </a:pPr>
            <a:r>
              <a:rPr sz="3800" b="1" dirty="0">
                <a:solidFill>
                  <a:srgbClr val="9A3365"/>
                </a:solidFill>
                <a:latin typeface="Arial"/>
                <a:cs typeface="Arial"/>
              </a:rPr>
              <a:t>Mathematical</a:t>
            </a:r>
            <a:r>
              <a:rPr sz="3800" b="1" spc="-25" dirty="0">
                <a:solidFill>
                  <a:srgbClr val="9A3365"/>
                </a:solidFill>
                <a:latin typeface="Arial"/>
                <a:cs typeface="Arial"/>
              </a:rPr>
              <a:t> </a:t>
            </a:r>
            <a:r>
              <a:rPr sz="3800" b="1" spc="-10" dirty="0">
                <a:solidFill>
                  <a:srgbClr val="9A3365"/>
                </a:solidFill>
                <a:latin typeface="Arial"/>
                <a:cs typeface="Arial"/>
              </a:rPr>
              <a:t>Models</a:t>
            </a:r>
            <a:endParaRPr sz="3800">
              <a:latin typeface="Arial"/>
              <a:cs typeface="Arial"/>
            </a:endParaRPr>
          </a:p>
        </p:txBody>
      </p:sp>
      <p:grpSp>
        <p:nvGrpSpPr>
          <p:cNvPr id="7" name="object 7"/>
          <p:cNvGrpSpPr/>
          <p:nvPr/>
        </p:nvGrpSpPr>
        <p:grpSpPr>
          <a:xfrm>
            <a:off x="1367027" y="2911601"/>
            <a:ext cx="6261735" cy="1232535"/>
            <a:chOff x="1367027" y="2911601"/>
            <a:chExt cx="6261735" cy="1232535"/>
          </a:xfrm>
        </p:grpSpPr>
        <p:pic>
          <p:nvPicPr>
            <p:cNvPr id="8" name="object 8"/>
            <p:cNvPicPr/>
            <p:nvPr/>
          </p:nvPicPr>
          <p:blipFill>
            <a:blip r:embed="rId3" cstate="print"/>
            <a:stretch>
              <a:fillRect/>
            </a:stretch>
          </p:blipFill>
          <p:spPr>
            <a:xfrm>
              <a:off x="1373123" y="2917697"/>
              <a:ext cx="6248400" cy="1219200"/>
            </a:xfrm>
            <a:prstGeom prst="rect">
              <a:avLst/>
            </a:prstGeom>
          </p:spPr>
        </p:pic>
        <p:sp>
          <p:nvSpPr>
            <p:cNvPr id="9" name="object 9"/>
            <p:cNvSpPr/>
            <p:nvPr/>
          </p:nvSpPr>
          <p:spPr>
            <a:xfrm>
              <a:off x="1367027" y="2911601"/>
              <a:ext cx="6261735" cy="1232535"/>
            </a:xfrm>
            <a:custGeom>
              <a:avLst/>
              <a:gdLst/>
              <a:ahLst/>
              <a:cxnLst/>
              <a:rect l="l" t="t" r="r" b="b"/>
              <a:pathLst>
                <a:path w="6261734" h="1232535">
                  <a:moveTo>
                    <a:pt x="6261354" y="1232153"/>
                  </a:moveTo>
                  <a:lnTo>
                    <a:pt x="6261354" y="0"/>
                  </a:lnTo>
                  <a:lnTo>
                    <a:pt x="0" y="0"/>
                  </a:lnTo>
                  <a:lnTo>
                    <a:pt x="0" y="1232154"/>
                  </a:lnTo>
                  <a:lnTo>
                    <a:pt x="6096" y="1232154"/>
                  </a:lnTo>
                  <a:lnTo>
                    <a:pt x="6096" y="12954"/>
                  </a:lnTo>
                  <a:lnTo>
                    <a:pt x="12953" y="6096"/>
                  </a:lnTo>
                  <a:lnTo>
                    <a:pt x="12953" y="12954"/>
                  </a:lnTo>
                  <a:lnTo>
                    <a:pt x="6248400" y="12953"/>
                  </a:lnTo>
                  <a:lnTo>
                    <a:pt x="6248400" y="6095"/>
                  </a:lnTo>
                  <a:lnTo>
                    <a:pt x="6254496" y="12953"/>
                  </a:lnTo>
                  <a:lnTo>
                    <a:pt x="6254496" y="1232153"/>
                  </a:lnTo>
                  <a:lnTo>
                    <a:pt x="6261354" y="1232153"/>
                  </a:lnTo>
                  <a:close/>
                </a:path>
                <a:path w="6261734" h="1232535">
                  <a:moveTo>
                    <a:pt x="12953" y="12954"/>
                  </a:moveTo>
                  <a:lnTo>
                    <a:pt x="12953" y="6096"/>
                  </a:lnTo>
                  <a:lnTo>
                    <a:pt x="6096" y="12954"/>
                  </a:lnTo>
                  <a:lnTo>
                    <a:pt x="12953" y="12954"/>
                  </a:lnTo>
                  <a:close/>
                </a:path>
                <a:path w="6261734" h="1232535">
                  <a:moveTo>
                    <a:pt x="12953" y="1219200"/>
                  </a:moveTo>
                  <a:lnTo>
                    <a:pt x="12953" y="12954"/>
                  </a:lnTo>
                  <a:lnTo>
                    <a:pt x="6096" y="12954"/>
                  </a:lnTo>
                  <a:lnTo>
                    <a:pt x="6096" y="1219200"/>
                  </a:lnTo>
                  <a:lnTo>
                    <a:pt x="12953" y="1219200"/>
                  </a:lnTo>
                  <a:close/>
                </a:path>
                <a:path w="6261734" h="1232535">
                  <a:moveTo>
                    <a:pt x="6254496" y="1219199"/>
                  </a:moveTo>
                  <a:lnTo>
                    <a:pt x="6096" y="1219200"/>
                  </a:lnTo>
                  <a:lnTo>
                    <a:pt x="12953" y="1225296"/>
                  </a:lnTo>
                  <a:lnTo>
                    <a:pt x="12954" y="1232154"/>
                  </a:lnTo>
                  <a:lnTo>
                    <a:pt x="6248400" y="1232153"/>
                  </a:lnTo>
                  <a:lnTo>
                    <a:pt x="6248400" y="1225295"/>
                  </a:lnTo>
                  <a:lnTo>
                    <a:pt x="6254496" y="1219199"/>
                  </a:lnTo>
                  <a:close/>
                </a:path>
                <a:path w="6261734" h="1232535">
                  <a:moveTo>
                    <a:pt x="12954" y="1232154"/>
                  </a:moveTo>
                  <a:lnTo>
                    <a:pt x="12953" y="1225296"/>
                  </a:lnTo>
                  <a:lnTo>
                    <a:pt x="6096" y="1219200"/>
                  </a:lnTo>
                  <a:lnTo>
                    <a:pt x="6096" y="1232154"/>
                  </a:lnTo>
                  <a:lnTo>
                    <a:pt x="12954" y="1232154"/>
                  </a:lnTo>
                  <a:close/>
                </a:path>
                <a:path w="6261734" h="1232535">
                  <a:moveTo>
                    <a:pt x="6254496" y="12953"/>
                  </a:moveTo>
                  <a:lnTo>
                    <a:pt x="6248400" y="6095"/>
                  </a:lnTo>
                  <a:lnTo>
                    <a:pt x="6248400" y="12953"/>
                  </a:lnTo>
                  <a:lnTo>
                    <a:pt x="6254496" y="12953"/>
                  </a:lnTo>
                  <a:close/>
                </a:path>
                <a:path w="6261734" h="1232535">
                  <a:moveTo>
                    <a:pt x="6254496" y="1219199"/>
                  </a:moveTo>
                  <a:lnTo>
                    <a:pt x="6254496" y="12953"/>
                  </a:lnTo>
                  <a:lnTo>
                    <a:pt x="6248400" y="12953"/>
                  </a:lnTo>
                  <a:lnTo>
                    <a:pt x="6248400" y="1219199"/>
                  </a:lnTo>
                  <a:lnTo>
                    <a:pt x="6254496" y="1219199"/>
                  </a:lnTo>
                  <a:close/>
                </a:path>
                <a:path w="6261734" h="1232535">
                  <a:moveTo>
                    <a:pt x="6254496" y="1232153"/>
                  </a:moveTo>
                  <a:lnTo>
                    <a:pt x="6254496" y="1219199"/>
                  </a:lnTo>
                  <a:lnTo>
                    <a:pt x="6248400" y="1225295"/>
                  </a:lnTo>
                  <a:lnTo>
                    <a:pt x="6248400" y="1232153"/>
                  </a:lnTo>
                  <a:lnTo>
                    <a:pt x="6254496" y="1232153"/>
                  </a:lnTo>
                  <a:close/>
                </a:path>
              </a:pathLst>
            </a:custGeom>
            <a:solidFill>
              <a:srgbClr val="000000"/>
            </a:solidFill>
          </p:spPr>
          <p:txBody>
            <a:bodyPr wrap="square" lIns="0" tIns="0" rIns="0" bIns="0" rtlCol="0"/>
            <a:lstStyle/>
            <a:p>
              <a:endParaRPr/>
            </a:p>
          </p:txBody>
        </p:sp>
      </p:grpSp>
      <p:sp>
        <p:nvSpPr>
          <p:cNvPr id="10" name="object 10"/>
          <p:cNvSpPr txBox="1"/>
          <p:nvPr/>
        </p:nvSpPr>
        <p:spPr>
          <a:xfrm>
            <a:off x="4719320" y="2956412"/>
            <a:ext cx="136525" cy="292100"/>
          </a:xfrm>
          <a:prstGeom prst="rect">
            <a:avLst/>
          </a:prstGeom>
        </p:spPr>
        <p:txBody>
          <a:bodyPr vert="horz" wrap="square" lIns="0" tIns="12700" rIns="0" bIns="0" rtlCol="0">
            <a:spAutoFit/>
          </a:bodyPr>
          <a:lstStyle/>
          <a:p>
            <a:pPr marL="12700">
              <a:lnSpc>
                <a:spcPct val="100000"/>
              </a:lnSpc>
              <a:spcBef>
                <a:spcPts val="100"/>
              </a:spcBef>
            </a:pPr>
            <a:r>
              <a:rPr sz="1750" i="1" spc="-50" dirty="0">
                <a:latin typeface="Times New Roman"/>
                <a:cs typeface="Times New Roman"/>
              </a:rPr>
              <a:t>n</a:t>
            </a:r>
            <a:endParaRPr sz="1750">
              <a:latin typeface="Times New Roman"/>
              <a:cs typeface="Times New Roman"/>
            </a:endParaRPr>
          </a:p>
        </p:txBody>
      </p:sp>
      <p:sp>
        <p:nvSpPr>
          <p:cNvPr id="14" name="object 14"/>
          <p:cNvSpPr txBox="1">
            <a:spLocks noGrp="1"/>
          </p:cNvSpPr>
          <p:nvPr>
            <p:ph type="sldNum" sz="quarter" idx="7"/>
          </p:nvPr>
        </p:nvSpPr>
        <p:spPr>
          <a:prstGeom prst="rect">
            <a:avLst/>
          </a:prstGeom>
        </p:spPr>
        <p:txBody>
          <a:bodyPr vert="horz" wrap="square" lIns="0" tIns="0" rIns="0" bIns="0" rtlCol="0">
            <a:spAutoFit/>
          </a:bodyPr>
          <a:lstStyle/>
          <a:p>
            <a:pPr marL="38735">
              <a:lnSpc>
                <a:spcPts val="1430"/>
              </a:lnSpc>
            </a:pPr>
            <a:fld id="{81D60167-4931-47E6-BA6A-407CBD079E47}" type="slidenum">
              <a:rPr spc="-25" dirty="0"/>
              <a:t>24</a:t>
            </a:fld>
            <a:endParaRPr spc="-25" dirty="0"/>
          </a:p>
        </p:txBody>
      </p:sp>
      <p:sp>
        <p:nvSpPr>
          <p:cNvPr id="11" name="object 11"/>
          <p:cNvSpPr txBox="1"/>
          <p:nvPr/>
        </p:nvSpPr>
        <p:spPr>
          <a:xfrm>
            <a:off x="4615689" y="3707745"/>
            <a:ext cx="360680" cy="292100"/>
          </a:xfrm>
          <a:prstGeom prst="rect">
            <a:avLst/>
          </a:prstGeom>
        </p:spPr>
        <p:txBody>
          <a:bodyPr vert="horz" wrap="square" lIns="0" tIns="12700" rIns="0" bIns="0" rtlCol="0">
            <a:spAutoFit/>
          </a:bodyPr>
          <a:lstStyle/>
          <a:p>
            <a:pPr marL="12700">
              <a:lnSpc>
                <a:spcPct val="100000"/>
              </a:lnSpc>
              <a:spcBef>
                <a:spcPts val="100"/>
              </a:spcBef>
            </a:pPr>
            <a:r>
              <a:rPr sz="1750" i="1" spc="-10" dirty="0">
                <a:latin typeface="Times New Roman"/>
                <a:cs typeface="Times New Roman"/>
              </a:rPr>
              <a:t>i</a:t>
            </a:r>
            <a:r>
              <a:rPr sz="1750" i="1" spc="-185" dirty="0">
                <a:latin typeface="Times New Roman"/>
                <a:cs typeface="Times New Roman"/>
              </a:rPr>
              <a:t> </a:t>
            </a:r>
            <a:r>
              <a:rPr sz="1750" spc="-25" dirty="0">
                <a:latin typeface="Symbol"/>
                <a:cs typeface="Symbol"/>
              </a:rPr>
              <a:t></a:t>
            </a:r>
            <a:r>
              <a:rPr sz="1750" spc="-25" dirty="0">
                <a:latin typeface="Times New Roman"/>
                <a:cs typeface="Times New Roman"/>
              </a:rPr>
              <a:t>1</a:t>
            </a:r>
            <a:endParaRPr sz="1750">
              <a:latin typeface="Times New Roman"/>
              <a:cs typeface="Times New Roman"/>
            </a:endParaRPr>
          </a:p>
        </p:txBody>
      </p:sp>
      <p:sp>
        <p:nvSpPr>
          <p:cNvPr id="12" name="object 12"/>
          <p:cNvSpPr txBox="1"/>
          <p:nvPr/>
        </p:nvSpPr>
        <p:spPr>
          <a:xfrm>
            <a:off x="2969513" y="2994422"/>
            <a:ext cx="3048000" cy="711200"/>
          </a:xfrm>
          <a:prstGeom prst="rect">
            <a:avLst/>
          </a:prstGeom>
        </p:spPr>
        <p:txBody>
          <a:bodyPr vert="horz" wrap="square" lIns="0" tIns="12065" rIns="0" bIns="0" rtlCol="0">
            <a:spAutoFit/>
          </a:bodyPr>
          <a:lstStyle/>
          <a:p>
            <a:pPr marL="38100">
              <a:lnSpc>
                <a:spcPct val="100000"/>
              </a:lnSpc>
              <a:spcBef>
                <a:spcPts val="95"/>
              </a:spcBef>
              <a:tabLst>
                <a:tab pos="354965" algn="l"/>
              </a:tabLst>
            </a:pPr>
            <a:r>
              <a:rPr sz="3000" i="1" spc="-50" dirty="0">
                <a:latin typeface="Times New Roman"/>
                <a:cs typeface="Times New Roman"/>
              </a:rPr>
              <a:t>y</a:t>
            </a:r>
            <a:r>
              <a:rPr sz="3000" i="1" dirty="0">
                <a:latin typeface="Times New Roman"/>
                <a:cs typeface="Times New Roman"/>
              </a:rPr>
              <a:t>	</a:t>
            </a:r>
            <a:r>
              <a:rPr sz="3000" dirty="0">
                <a:latin typeface="Symbol"/>
                <a:cs typeface="Symbol"/>
              </a:rPr>
              <a:t></a:t>
            </a:r>
            <a:r>
              <a:rPr sz="3000" spc="325" dirty="0">
                <a:latin typeface="Times New Roman"/>
                <a:cs typeface="Times New Roman"/>
              </a:rPr>
              <a:t> </a:t>
            </a:r>
            <a:r>
              <a:rPr sz="6750" i="1" spc="-44" baseline="-11728" dirty="0">
                <a:latin typeface="Times New Roman"/>
                <a:cs typeface="Times New Roman"/>
              </a:rPr>
              <a:t>a</a:t>
            </a:r>
            <a:r>
              <a:rPr sz="6750" i="1" spc="-960" baseline="-11728" dirty="0">
                <a:latin typeface="Times New Roman"/>
                <a:cs typeface="Times New Roman"/>
              </a:rPr>
              <a:t> </a:t>
            </a:r>
            <a:r>
              <a:rPr sz="2625" baseline="-36507" dirty="0">
                <a:latin typeface="Times New Roman"/>
                <a:cs typeface="Times New Roman"/>
              </a:rPr>
              <a:t>0</a:t>
            </a:r>
            <a:r>
              <a:rPr sz="2625" spc="494" baseline="-36507" dirty="0">
                <a:latin typeface="Times New Roman"/>
                <a:cs typeface="Times New Roman"/>
              </a:rPr>
              <a:t> </a:t>
            </a:r>
            <a:r>
              <a:rPr sz="3000" dirty="0">
                <a:latin typeface="Symbol"/>
                <a:cs typeface="Symbol"/>
              </a:rPr>
              <a:t></a:t>
            </a:r>
            <a:r>
              <a:rPr sz="3000" spc="170" dirty="0">
                <a:latin typeface="Times New Roman"/>
                <a:cs typeface="Times New Roman"/>
              </a:rPr>
              <a:t> </a:t>
            </a:r>
            <a:r>
              <a:rPr sz="6750" baseline="-8641" dirty="0">
                <a:latin typeface="Symbol"/>
                <a:cs typeface="Symbol"/>
              </a:rPr>
              <a:t></a:t>
            </a:r>
            <a:r>
              <a:rPr sz="6750" spc="-150" baseline="-8641" dirty="0">
                <a:latin typeface="Times New Roman"/>
                <a:cs typeface="Times New Roman"/>
              </a:rPr>
              <a:t> </a:t>
            </a:r>
            <a:r>
              <a:rPr sz="6750" i="1" spc="-44" baseline="-11728" dirty="0">
                <a:latin typeface="Times New Roman"/>
                <a:cs typeface="Times New Roman"/>
              </a:rPr>
              <a:t>a</a:t>
            </a:r>
            <a:r>
              <a:rPr sz="6750" i="1" spc="-1005" baseline="-11728" dirty="0">
                <a:latin typeface="Times New Roman"/>
                <a:cs typeface="Times New Roman"/>
              </a:rPr>
              <a:t> </a:t>
            </a:r>
            <a:r>
              <a:rPr sz="2625" i="1" baseline="-36507" dirty="0">
                <a:latin typeface="Times New Roman"/>
                <a:cs typeface="Times New Roman"/>
              </a:rPr>
              <a:t>i</a:t>
            </a:r>
            <a:r>
              <a:rPr sz="2625" i="1" spc="667" baseline="-36507" dirty="0">
                <a:latin typeface="Times New Roman"/>
                <a:cs typeface="Times New Roman"/>
              </a:rPr>
              <a:t> </a:t>
            </a:r>
            <a:r>
              <a:rPr sz="6750" i="1" spc="225" baseline="-11728" dirty="0">
                <a:latin typeface="Times New Roman"/>
                <a:cs typeface="Times New Roman"/>
              </a:rPr>
              <a:t>x</a:t>
            </a:r>
            <a:r>
              <a:rPr sz="2625" i="1" spc="225" baseline="-36507" dirty="0">
                <a:latin typeface="Times New Roman"/>
                <a:cs typeface="Times New Roman"/>
              </a:rPr>
              <a:t>i</a:t>
            </a:r>
            <a:endParaRPr sz="2625" baseline="-36507">
              <a:latin typeface="Times New Roman"/>
              <a:cs typeface="Times New Roman"/>
            </a:endParaRPr>
          </a:p>
        </p:txBody>
      </p:sp>
      <p:sp>
        <p:nvSpPr>
          <p:cNvPr id="13" name="object 13"/>
          <p:cNvSpPr txBox="1"/>
          <p:nvPr/>
        </p:nvSpPr>
        <p:spPr>
          <a:xfrm>
            <a:off x="208278" y="4559877"/>
            <a:ext cx="4511675" cy="1326515"/>
          </a:xfrm>
          <a:prstGeom prst="rect">
            <a:avLst/>
          </a:prstGeom>
        </p:spPr>
        <p:txBody>
          <a:bodyPr vert="horz" wrap="square" lIns="0" tIns="165735" rIns="0" bIns="0" rtlCol="0">
            <a:spAutoFit/>
          </a:bodyPr>
          <a:lstStyle/>
          <a:p>
            <a:pPr marL="113030">
              <a:lnSpc>
                <a:spcPct val="100000"/>
              </a:lnSpc>
              <a:spcBef>
                <a:spcPts val="1305"/>
              </a:spcBef>
              <a:tabLst>
                <a:tab pos="1027430" algn="l"/>
                <a:tab pos="1404620" algn="l"/>
              </a:tabLst>
            </a:pPr>
            <a:r>
              <a:rPr sz="2600" i="1" spc="-50" dirty="0">
                <a:latin typeface="Arial"/>
                <a:cs typeface="Arial"/>
              </a:rPr>
              <a:t>y</a:t>
            </a:r>
            <a:r>
              <a:rPr sz="2600" i="1" dirty="0">
                <a:latin typeface="Arial"/>
                <a:cs typeface="Arial"/>
              </a:rPr>
              <a:t>	</a:t>
            </a:r>
            <a:r>
              <a:rPr sz="2600" spc="-50" dirty="0">
                <a:latin typeface="Arial"/>
                <a:cs typeface="Arial"/>
              </a:rPr>
              <a:t>=</a:t>
            </a:r>
            <a:r>
              <a:rPr sz="2600" dirty="0">
                <a:latin typeface="Arial"/>
                <a:cs typeface="Arial"/>
              </a:rPr>
              <a:t>	degree</a:t>
            </a:r>
            <a:r>
              <a:rPr sz="2600" spc="-35" dirty="0">
                <a:latin typeface="Arial"/>
                <a:cs typeface="Arial"/>
              </a:rPr>
              <a:t> </a:t>
            </a:r>
            <a:r>
              <a:rPr sz="2600" dirty="0">
                <a:latin typeface="Arial"/>
                <a:cs typeface="Arial"/>
              </a:rPr>
              <a:t>of</a:t>
            </a:r>
            <a:r>
              <a:rPr sz="2600" spc="-45" dirty="0">
                <a:latin typeface="Arial"/>
                <a:cs typeface="Arial"/>
              </a:rPr>
              <a:t> </a:t>
            </a:r>
            <a:r>
              <a:rPr sz="2600" spc="-10" dirty="0">
                <a:latin typeface="Arial"/>
                <a:cs typeface="Arial"/>
              </a:rPr>
              <a:t>preference</a:t>
            </a:r>
            <a:endParaRPr sz="2600">
              <a:latin typeface="Arial"/>
              <a:cs typeface="Arial"/>
            </a:endParaRPr>
          </a:p>
          <a:p>
            <a:pPr marL="50800">
              <a:lnSpc>
                <a:spcPct val="100000"/>
              </a:lnSpc>
              <a:spcBef>
                <a:spcPts val="1655"/>
              </a:spcBef>
            </a:pPr>
            <a:r>
              <a:rPr sz="3550" i="1" dirty="0">
                <a:latin typeface="Times New Roman"/>
                <a:cs typeface="Times New Roman"/>
              </a:rPr>
              <a:t>a</a:t>
            </a:r>
            <a:r>
              <a:rPr sz="2025" baseline="-6172" dirty="0">
                <a:latin typeface="Times New Roman"/>
                <a:cs typeface="Times New Roman"/>
              </a:rPr>
              <a:t>0</a:t>
            </a:r>
            <a:r>
              <a:rPr sz="2025" spc="-120" baseline="-6172" dirty="0">
                <a:latin typeface="Times New Roman"/>
                <a:cs typeface="Times New Roman"/>
              </a:rPr>
              <a:t> </a:t>
            </a:r>
            <a:r>
              <a:rPr sz="3525" baseline="17730" dirty="0">
                <a:latin typeface="Times New Roman"/>
                <a:cs typeface="Times New Roman"/>
              </a:rPr>
              <a:t>,</a:t>
            </a:r>
            <a:r>
              <a:rPr sz="3525" spc="-472" baseline="17730" dirty="0">
                <a:latin typeface="Times New Roman"/>
                <a:cs typeface="Times New Roman"/>
              </a:rPr>
              <a:t> </a:t>
            </a:r>
            <a:r>
              <a:rPr sz="3550" i="1" spc="-25" dirty="0">
                <a:latin typeface="Times New Roman"/>
                <a:cs typeface="Times New Roman"/>
              </a:rPr>
              <a:t>a</a:t>
            </a:r>
            <a:r>
              <a:rPr sz="2025" i="1" spc="-37" baseline="-6172" dirty="0">
                <a:latin typeface="Times New Roman"/>
                <a:cs typeface="Times New Roman"/>
              </a:rPr>
              <a:t>i</a:t>
            </a:r>
            <a:endParaRPr sz="2025" baseline="-6172">
              <a:latin typeface="Times New Roman"/>
              <a:cs typeface="Times New Roman"/>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523" y="4572"/>
            <a:ext cx="9144000" cy="6858000"/>
          </a:xfrm>
          <a:prstGeom prst="rect">
            <a:avLst/>
          </a:prstGeom>
        </p:spPr>
      </p:pic>
      <p:grpSp>
        <p:nvGrpSpPr>
          <p:cNvPr id="3" name="object 3"/>
          <p:cNvGrpSpPr/>
          <p:nvPr/>
        </p:nvGrpSpPr>
        <p:grpSpPr>
          <a:xfrm>
            <a:off x="704849" y="640080"/>
            <a:ext cx="3663315" cy="1581150"/>
            <a:chOff x="704849" y="640080"/>
            <a:chExt cx="3663315" cy="1581150"/>
          </a:xfrm>
        </p:grpSpPr>
        <p:sp>
          <p:nvSpPr>
            <p:cNvPr id="4" name="object 4"/>
            <p:cNvSpPr/>
            <p:nvPr/>
          </p:nvSpPr>
          <p:spPr>
            <a:xfrm>
              <a:off x="710183" y="644652"/>
              <a:ext cx="3657600" cy="1572260"/>
            </a:xfrm>
            <a:custGeom>
              <a:avLst/>
              <a:gdLst/>
              <a:ahLst/>
              <a:cxnLst/>
              <a:rect l="l" t="t" r="r" b="b"/>
              <a:pathLst>
                <a:path w="3657600" h="1572260">
                  <a:moveTo>
                    <a:pt x="3657600" y="785622"/>
                  </a:moveTo>
                  <a:lnTo>
                    <a:pt x="3653006" y="729552"/>
                  </a:lnTo>
                  <a:lnTo>
                    <a:pt x="3639431" y="674542"/>
                  </a:lnTo>
                  <a:lnTo>
                    <a:pt x="3617185" y="620722"/>
                  </a:lnTo>
                  <a:lnTo>
                    <a:pt x="3586579" y="568228"/>
                  </a:lnTo>
                  <a:lnTo>
                    <a:pt x="3547921" y="517192"/>
                  </a:lnTo>
                  <a:lnTo>
                    <a:pt x="3501523" y="467748"/>
                  </a:lnTo>
                  <a:lnTo>
                    <a:pt x="3447694" y="420029"/>
                  </a:lnTo>
                  <a:lnTo>
                    <a:pt x="3386744" y="374168"/>
                  </a:lnTo>
                  <a:lnTo>
                    <a:pt x="3353696" y="351977"/>
                  </a:lnTo>
                  <a:lnTo>
                    <a:pt x="3318983" y="330300"/>
                  </a:lnTo>
                  <a:lnTo>
                    <a:pt x="3282646" y="309154"/>
                  </a:lnTo>
                  <a:lnTo>
                    <a:pt x="3244722" y="288557"/>
                  </a:lnTo>
                  <a:lnTo>
                    <a:pt x="3205250" y="268524"/>
                  </a:lnTo>
                  <a:lnTo>
                    <a:pt x="3164269" y="249072"/>
                  </a:lnTo>
                  <a:lnTo>
                    <a:pt x="3121818" y="230219"/>
                  </a:lnTo>
                  <a:lnTo>
                    <a:pt x="3077936" y="211980"/>
                  </a:lnTo>
                  <a:lnTo>
                    <a:pt x="3032661" y="194373"/>
                  </a:lnTo>
                  <a:lnTo>
                    <a:pt x="2986032" y="177413"/>
                  </a:lnTo>
                  <a:lnTo>
                    <a:pt x="2938088" y="161119"/>
                  </a:lnTo>
                  <a:lnTo>
                    <a:pt x="2888867" y="145506"/>
                  </a:lnTo>
                  <a:lnTo>
                    <a:pt x="2838409" y="130590"/>
                  </a:lnTo>
                  <a:lnTo>
                    <a:pt x="2786751" y="116390"/>
                  </a:lnTo>
                  <a:lnTo>
                    <a:pt x="2733934" y="102921"/>
                  </a:lnTo>
                  <a:lnTo>
                    <a:pt x="2679995" y="90201"/>
                  </a:lnTo>
                  <a:lnTo>
                    <a:pt x="2624973" y="78245"/>
                  </a:lnTo>
                  <a:lnTo>
                    <a:pt x="2568908" y="67070"/>
                  </a:lnTo>
                  <a:lnTo>
                    <a:pt x="2511837" y="56694"/>
                  </a:lnTo>
                  <a:lnTo>
                    <a:pt x="2453800" y="47132"/>
                  </a:lnTo>
                  <a:lnTo>
                    <a:pt x="2394835" y="38402"/>
                  </a:lnTo>
                  <a:lnTo>
                    <a:pt x="2334981" y="30520"/>
                  </a:lnTo>
                  <a:lnTo>
                    <a:pt x="2274277" y="23503"/>
                  </a:lnTo>
                  <a:lnTo>
                    <a:pt x="2212762" y="17367"/>
                  </a:lnTo>
                  <a:lnTo>
                    <a:pt x="2150474" y="12130"/>
                  </a:lnTo>
                  <a:lnTo>
                    <a:pt x="2087452" y="7808"/>
                  </a:lnTo>
                  <a:lnTo>
                    <a:pt x="2023735" y="4417"/>
                  </a:lnTo>
                  <a:lnTo>
                    <a:pt x="1959361" y="1974"/>
                  </a:lnTo>
                  <a:lnTo>
                    <a:pt x="1894370" y="496"/>
                  </a:lnTo>
                  <a:lnTo>
                    <a:pt x="1828800" y="0"/>
                  </a:lnTo>
                  <a:lnTo>
                    <a:pt x="1763182" y="496"/>
                  </a:lnTo>
                  <a:lnTo>
                    <a:pt x="1698147" y="1974"/>
                  </a:lnTo>
                  <a:lnTo>
                    <a:pt x="1633734" y="4417"/>
                  </a:lnTo>
                  <a:lnTo>
                    <a:pt x="1569982" y="7808"/>
                  </a:lnTo>
                  <a:lnTo>
                    <a:pt x="1506928" y="12130"/>
                  </a:lnTo>
                  <a:lnTo>
                    <a:pt x="1444612" y="17367"/>
                  </a:lnTo>
                  <a:lnTo>
                    <a:pt x="1383072" y="23503"/>
                  </a:lnTo>
                  <a:lnTo>
                    <a:pt x="1322347" y="30520"/>
                  </a:lnTo>
                  <a:lnTo>
                    <a:pt x="1262475" y="38402"/>
                  </a:lnTo>
                  <a:lnTo>
                    <a:pt x="1203495" y="47132"/>
                  </a:lnTo>
                  <a:lnTo>
                    <a:pt x="1145446" y="56694"/>
                  </a:lnTo>
                  <a:lnTo>
                    <a:pt x="1088365" y="67070"/>
                  </a:lnTo>
                  <a:lnTo>
                    <a:pt x="1032293" y="78245"/>
                  </a:lnTo>
                  <a:lnTo>
                    <a:pt x="977267" y="90201"/>
                  </a:lnTo>
                  <a:lnTo>
                    <a:pt x="923327" y="102921"/>
                  </a:lnTo>
                  <a:lnTo>
                    <a:pt x="870510" y="116390"/>
                  </a:lnTo>
                  <a:lnTo>
                    <a:pt x="818855" y="130590"/>
                  </a:lnTo>
                  <a:lnTo>
                    <a:pt x="768401" y="145506"/>
                  </a:lnTo>
                  <a:lnTo>
                    <a:pt x="719186" y="161119"/>
                  </a:lnTo>
                  <a:lnTo>
                    <a:pt x="671250" y="177413"/>
                  </a:lnTo>
                  <a:lnTo>
                    <a:pt x="624630" y="194373"/>
                  </a:lnTo>
                  <a:lnTo>
                    <a:pt x="579366" y="211980"/>
                  </a:lnTo>
                  <a:lnTo>
                    <a:pt x="535495" y="230219"/>
                  </a:lnTo>
                  <a:lnTo>
                    <a:pt x="493057" y="249072"/>
                  </a:lnTo>
                  <a:lnTo>
                    <a:pt x="452090" y="268524"/>
                  </a:lnTo>
                  <a:lnTo>
                    <a:pt x="412633" y="288557"/>
                  </a:lnTo>
                  <a:lnTo>
                    <a:pt x="374724" y="309154"/>
                  </a:lnTo>
                  <a:lnTo>
                    <a:pt x="338403" y="330300"/>
                  </a:lnTo>
                  <a:lnTo>
                    <a:pt x="303706" y="351977"/>
                  </a:lnTo>
                  <a:lnTo>
                    <a:pt x="270675" y="374168"/>
                  </a:lnTo>
                  <a:lnTo>
                    <a:pt x="239345" y="396858"/>
                  </a:lnTo>
                  <a:lnTo>
                    <a:pt x="181950" y="443664"/>
                  </a:lnTo>
                  <a:lnTo>
                    <a:pt x="131829" y="492263"/>
                  </a:lnTo>
                  <a:lnTo>
                    <a:pt x="89291" y="542519"/>
                  </a:lnTo>
                  <a:lnTo>
                    <a:pt x="54646" y="594301"/>
                  </a:lnTo>
                  <a:lnTo>
                    <a:pt x="28202" y="647475"/>
                  </a:lnTo>
                  <a:lnTo>
                    <a:pt x="10268" y="701906"/>
                  </a:lnTo>
                  <a:lnTo>
                    <a:pt x="1153" y="757463"/>
                  </a:lnTo>
                  <a:lnTo>
                    <a:pt x="0" y="785622"/>
                  </a:lnTo>
                  <a:lnTo>
                    <a:pt x="1153" y="813829"/>
                  </a:lnTo>
                  <a:lnTo>
                    <a:pt x="10268" y="869476"/>
                  </a:lnTo>
                  <a:lnTo>
                    <a:pt x="28202" y="923991"/>
                  </a:lnTo>
                  <a:lnTo>
                    <a:pt x="54646" y="977239"/>
                  </a:lnTo>
                  <a:lnTo>
                    <a:pt x="89291" y="1029089"/>
                  </a:lnTo>
                  <a:lnTo>
                    <a:pt x="131829" y="1079407"/>
                  </a:lnTo>
                  <a:lnTo>
                    <a:pt x="181950" y="1128059"/>
                  </a:lnTo>
                  <a:lnTo>
                    <a:pt x="239345" y="1174914"/>
                  </a:lnTo>
                  <a:lnTo>
                    <a:pt x="270675" y="1197625"/>
                  </a:lnTo>
                  <a:lnTo>
                    <a:pt x="303706" y="1219837"/>
                  </a:lnTo>
                  <a:lnTo>
                    <a:pt x="338403" y="1241533"/>
                  </a:lnTo>
                  <a:lnTo>
                    <a:pt x="374724" y="1262697"/>
                  </a:lnTo>
                  <a:lnTo>
                    <a:pt x="412633" y="1283311"/>
                  </a:lnTo>
                  <a:lnTo>
                    <a:pt x="452090" y="1303359"/>
                  </a:lnTo>
                  <a:lnTo>
                    <a:pt x="493057" y="1322825"/>
                  </a:lnTo>
                  <a:lnTo>
                    <a:pt x="535495" y="1341691"/>
                  </a:lnTo>
                  <a:lnTo>
                    <a:pt x="579366" y="1359942"/>
                  </a:lnTo>
                  <a:lnTo>
                    <a:pt x="624630" y="1377560"/>
                  </a:lnTo>
                  <a:lnTo>
                    <a:pt x="671250" y="1394529"/>
                  </a:lnTo>
                  <a:lnTo>
                    <a:pt x="719186" y="1410833"/>
                  </a:lnTo>
                  <a:lnTo>
                    <a:pt x="768401" y="1426454"/>
                  </a:lnTo>
                  <a:lnTo>
                    <a:pt x="818855" y="1441376"/>
                  </a:lnTo>
                  <a:lnTo>
                    <a:pt x="870510" y="1455583"/>
                  </a:lnTo>
                  <a:lnTo>
                    <a:pt x="923327" y="1469057"/>
                  </a:lnTo>
                  <a:lnTo>
                    <a:pt x="977267" y="1481783"/>
                  </a:lnTo>
                  <a:lnTo>
                    <a:pt x="1032293" y="1493743"/>
                  </a:lnTo>
                  <a:lnTo>
                    <a:pt x="1088365" y="1504921"/>
                  </a:lnTo>
                  <a:lnTo>
                    <a:pt x="1145446" y="1515301"/>
                  </a:lnTo>
                  <a:lnTo>
                    <a:pt x="1203495" y="1524865"/>
                  </a:lnTo>
                  <a:lnTo>
                    <a:pt x="1262475" y="1533597"/>
                  </a:lnTo>
                  <a:lnTo>
                    <a:pt x="1322347" y="1541481"/>
                  </a:lnTo>
                  <a:lnTo>
                    <a:pt x="1383072" y="1548499"/>
                  </a:lnTo>
                  <a:lnTo>
                    <a:pt x="1444612" y="1554636"/>
                  </a:lnTo>
                  <a:lnTo>
                    <a:pt x="1506928" y="1559874"/>
                  </a:lnTo>
                  <a:lnTo>
                    <a:pt x="1569982" y="1564197"/>
                  </a:lnTo>
                  <a:lnTo>
                    <a:pt x="1633734" y="1567588"/>
                  </a:lnTo>
                  <a:lnTo>
                    <a:pt x="1698147" y="1570031"/>
                  </a:lnTo>
                  <a:lnTo>
                    <a:pt x="1763182" y="1571509"/>
                  </a:lnTo>
                  <a:lnTo>
                    <a:pt x="1828800" y="1572006"/>
                  </a:lnTo>
                  <a:lnTo>
                    <a:pt x="1894370" y="1571509"/>
                  </a:lnTo>
                  <a:lnTo>
                    <a:pt x="1959361" y="1570031"/>
                  </a:lnTo>
                  <a:lnTo>
                    <a:pt x="2023735" y="1567588"/>
                  </a:lnTo>
                  <a:lnTo>
                    <a:pt x="2087452" y="1564197"/>
                  </a:lnTo>
                  <a:lnTo>
                    <a:pt x="2150474" y="1559874"/>
                  </a:lnTo>
                  <a:lnTo>
                    <a:pt x="2212762" y="1554636"/>
                  </a:lnTo>
                  <a:lnTo>
                    <a:pt x="2274277" y="1548499"/>
                  </a:lnTo>
                  <a:lnTo>
                    <a:pt x="2334981" y="1541481"/>
                  </a:lnTo>
                  <a:lnTo>
                    <a:pt x="2394835" y="1533597"/>
                  </a:lnTo>
                  <a:lnTo>
                    <a:pt x="2453800" y="1524865"/>
                  </a:lnTo>
                  <a:lnTo>
                    <a:pt x="2511837" y="1515301"/>
                  </a:lnTo>
                  <a:lnTo>
                    <a:pt x="2568908" y="1504921"/>
                  </a:lnTo>
                  <a:lnTo>
                    <a:pt x="2624973" y="1493743"/>
                  </a:lnTo>
                  <a:lnTo>
                    <a:pt x="2679995" y="1481783"/>
                  </a:lnTo>
                  <a:lnTo>
                    <a:pt x="2733934" y="1469057"/>
                  </a:lnTo>
                  <a:lnTo>
                    <a:pt x="2786751" y="1455583"/>
                  </a:lnTo>
                  <a:lnTo>
                    <a:pt x="2838409" y="1441376"/>
                  </a:lnTo>
                  <a:lnTo>
                    <a:pt x="2888867" y="1426454"/>
                  </a:lnTo>
                  <a:lnTo>
                    <a:pt x="2938088" y="1410833"/>
                  </a:lnTo>
                  <a:lnTo>
                    <a:pt x="2986032" y="1394529"/>
                  </a:lnTo>
                  <a:lnTo>
                    <a:pt x="3032661" y="1377560"/>
                  </a:lnTo>
                  <a:lnTo>
                    <a:pt x="3077936" y="1359942"/>
                  </a:lnTo>
                  <a:lnTo>
                    <a:pt x="3121818" y="1341691"/>
                  </a:lnTo>
                  <a:lnTo>
                    <a:pt x="3164269" y="1322825"/>
                  </a:lnTo>
                  <a:lnTo>
                    <a:pt x="3205250" y="1303359"/>
                  </a:lnTo>
                  <a:lnTo>
                    <a:pt x="3244722" y="1283311"/>
                  </a:lnTo>
                  <a:lnTo>
                    <a:pt x="3282646" y="1262697"/>
                  </a:lnTo>
                  <a:lnTo>
                    <a:pt x="3318983" y="1241533"/>
                  </a:lnTo>
                  <a:lnTo>
                    <a:pt x="3353696" y="1219837"/>
                  </a:lnTo>
                  <a:lnTo>
                    <a:pt x="3386744" y="1197625"/>
                  </a:lnTo>
                  <a:lnTo>
                    <a:pt x="3418090" y="1174914"/>
                  </a:lnTo>
                  <a:lnTo>
                    <a:pt x="3475518" y="1128059"/>
                  </a:lnTo>
                  <a:lnTo>
                    <a:pt x="3525671" y="1079407"/>
                  </a:lnTo>
                  <a:lnTo>
                    <a:pt x="3568237" y="1029089"/>
                  </a:lnTo>
                  <a:lnTo>
                    <a:pt x="3602908" y="977239"/>
                  </a:lnTo>
                  <a:lnTo>
                    <a:pt x="3629373" y="923991"/>
                  </a:lnTo>
                  <a:lnTo>
                    <a:pt x="3647322" y="869476"/>
                  </a:lnTo>
                  <a:lnTo>
                    <a:pt x="3656445" y="813829"/>
                  </a:lnTo>
                  <a:lnTo>
                    <a:pt x="3657600" y="785622"/>
                  </a:lnTo>
                  <a:close/>
                </a:path>
              </a:pathLst>
            </a:custGeom>
            <a:solidFill>
              <a:srgbClr val="00CC99"/>
            </a:solidFill>
          </p:spPr>
          <p:txBody>
            <a:bodyPr wrap="square" lIns="0" tIns="0" rIns="0" bIns="0" rtlCol="0"/>
            <a:lstStyle/>
            <a:p>
              <a:endParaRPr/>
            </a:p>
          </p:txBody>
        </p:sp>
        <p:sp>
          <p:nvSpPr>
            <p:cNvPr id="5" name="object 5"/>
            <p:cNvSpPr/>
            <p:nvPr/>
          </p:nvSpPr>
          <p:spPr>
            <a:xfrm>
              <a:off x="704849" y="640080"/>
              <a:ext cx="3657600" cy="1581150"/>
            </a:xfrm>
            <a:custGeom>
              <a:avLst/>
              <a:gdLst/>
              <a:ahLst/>
              <a:cxnLst/>
              <a:rect l="l" t="t" r="r" b="b"/>
              <a:pathLst>
                <a:path w="3657600" h="1581150">
                  <a:moveTo>
                    <a:pt x="3657600" y="770382"/>
                  </a:moveTo>
                  <a:lnTo>
                    <a:pt x="3657600" y="708660"/>
                  </a:lnTo>
                  <a:lnTo>
                    <a:pt x="3632200" y="662665"/>
                  </a:lnTo>
                  <a:lnTo>
                    <a:pt x="3619500" y="618787"/>
                  </a:lnTo>
                  <a:lnTo>
                    <a:pt x="3594100" y="577050"/>
                  </a:lnTo>
                  <a:lnTo>
                    <a:pt x="3568700" y="537475"/>
                  </a:lnTo>
                  <a:lnTo>
                    <a:pt x="3530600" y="500086"/>
                  </a:lnTo>
                  <a:lnTo>
                    <a:pt x="3505200" y="464904"/>
                  </a:lnTo>
                  <a:lnTo>
                    <a:pt x="3467100" y="431953"/>
                  </a:lnTo>
                  <a:lnTo>
                    <a:pt x="3429000" y="401255"/>
                  </a:lnTo>
                  <a:lnTo>
                    <a:pt x="3390900" y="372833"/>
                  </a:lnTo>
                  <a:lnTo>
                    <a:pt x="3352800" y="346710"/>
                  </a:lnTo>
                  <a:lnTo>
                    <a:pt x="3289300" y="316230"/>
                  </a:lnTo>
                  <a:lnTo>
                    <a:pt x="3251200" y="292509"/>
                  </a:lnTo>
                  <a:lnTo>
                    <a:pt x="3213100" y="269903"/>
                  </a:lnTo>
                  <a:lnTo>
                    <a:pt x="3162300" y="248388"/>
                  </a:lnTo>
                  <a:lnTo>
                    <a:pt x="3111500" y="227942"/>
                  </a:lnTo>
                  <a:lnTo>
                    <a:pt x="3073400" y="208543"/>
                  </a:lnTo>
                  <a:lnTo>
                    <a:pt x="3022600" y="190170"/>
                  </a:lnTo>
                  <a:lnTo>
                    <a:pt x="2971800" y="172799"/>
                  </a:lnTo>
                  <a:lnTo>
                    <a:pt x="2921000" y="156409"/>
                  </a:lnTo>
                  <a:lnTo>
                    <a:pt x="2870200" y="140977"/>
                  </a:lnTo>
                  <a:lnTo>
                    <a:pt x="2819400" y="126481"/>
                  </a:lnTo>
                  <a:lnTo>
                    <a:pt x="2781300" y="112900"/>
                  </a:lnTo>
                  <a:lnTo>
                    <a:pt x="2730500" y="100211"/>
                  </a:lnTo>
                  <a:lnTo>
                    <a:pt x="2679700" y="88392"/>
                  </a:lnTo>
                  <a:lnTo>
                    <a:pt x="2616200" y="77420"/>
                  </a:lnTo>
                  <a:lnTo>
                    <a:pt x="2565400" y="67273"/>
                  </a:lnTo>
                  <a:lnTo>
                    <a:pt x="2514600" y="57931"/>
                  </a:lnTo>
                  <a:lnTo>
                    <a:pt x="2463800" y="49369"/>
                  </a:lnTo>
                  <a:lnTo>
                    <a:pt x="2413000" y="41566"/>
                  </a:lnTo>
                  <a:lnTo>
                    <a:pt x="2362200" y="34500"/>
                  </a:lnTo>
                  <a:lnTo>
                    <a:pt x="2311400" y="28149"/>
                  </a:lnTo>
                  <a:lnTo>
                    <a:pt x="2260600" y="22490"/>
                  </a:lnTo>
                  <a:lnTo>
                    <a:pt x="2209800" y="17502"/>
                  </a:lnTo>
                  <a:lnTo>
                    <a:pt x="2159000" y="13162"/>
                  </a:lnTo>
                  <a:lnTo>
                    <a:pt x="2108200" y="9448"/>
                  </a:lnTo>
                  <a:lnTo>
                    <a:pt x="2057400" y="6338"/>
                  </a:lnTo>
                  <a:lnTo>
                    <a:pt x="2019300" y="3810"/>
                  </a:lnTo>
                  <a:lnTo>
                    <a:pt x="1917700" y="762"/>
                  </a:lnTo>
                  <a:lnTo>
                    <a:pt x="1828800" y="0"/>
                  </a:lnTo>
                  <a:lnTo>
                    <a:pt x="1727200" y="762"/>
                  </a:lnTo>
                  <a:lnTo>
                    <a:pt x="1638300" y="3810"/>
                  </a:lnTo>
                  <a:lnTo>
                    <a:pt x="1587500" y="6339"/>
                  </a:lnTo>
                  <a:lnTo>
                    <a:pt x="1536700" y="9451"/>
                  </a:lnTo>
                  <a:lnTo>
                    <a:pt x="1485900" y="13166"/>
                  </a:lnTo>
                  <a:lnTo>
                    <a:pt x="1447800" y="17506"/>
                  </a:lnTo>
                  <a:lnTo>
                    <a:pt x="1397000" y="22495"/>
                  </a:lnTo>
                  <a:lnTo>
                    <a:pt x="1346200" y="28154"/>
                  </a:lnTo>
                  <a:lnTo>
                    <a:pt x="1295400" y="34506"/>
                  </a:lnTo>
                  <a:lnTo>
                    <a:pt x="1231900" y="41572"/>
                  </a:lnTo>
                  <a:lnTo>
                    <a:pt x="1181100" y="49374"/>
                  </a:lnTo>
                  <a:lnTo>
                    <a:pt x="1130300" y="57936"/>
                  </a:lnTo>
                  <a:lnTo>
                    <a:pt x="1079500" y="67279"/>
                  </a:lnTo>
                  <a:lnTo>
                    <a:pt x="1028700" y="77425"/>
                  </a:lnTo>
                  <a:lnTo>
                    <a:pt x="977900" y="88396"/>
                  </a:lnTo>
                  <a:lnTo>
                    <a:pt x="927100" y="100215"/>
                  </a:lnTo>
                  <a:lnTo>
                    <a:pt x="876300" y="112904"/>
                  </a:lnTo>
                  <a:lnTo>
                    <a:pt x="825500" y="126485"/>
                  </a:lnTo>
                  <a:lnTo>
                    <a:pt x="774700" y="140980"/>
                  </a:lnTo>
                  <a:lnTo>
                    <a:pt x="736600" y="156411"/>
                  </a:lnTo>
                  <a:lnTo>
                    <a:pt x="685800" y="172801"/>
                  </a:lnTo>
                  <a:lnTo>
                    <a:pt x="635000" y="190171"/>
                  </a:lnTo>
                  <a:lnTo>
                    <a:pt x="584200" y="208544"/>
                  </a:lnTo>
                  <a:lnTo>
                    <a:pt x="533400" y="227943"/>
                  </a:lnTo>
                  <a:lnTo>
                    <a:pt x="495300" y="248388"/>
                  </a:lnTo>
                  <a:lnTo>
                    <a:pt x="444500" y="269903"/>
                  </a:lnTo>
                  <a:lnTo>
                    <a:pt x="406399" y="292509"/>
                  </a:lnTo>
                  <a:lnTo>
                    <a:pt x="355599" y="316230"/>
                  </a:lnTo>
                  <a:lnTo>
                    <a:pt x="330199" y="331470"/>
                  </a:lnTo>
                  <a:lnTo>
                    <a:pt x="266699" y="373235"/>
                  </a:lnTo>
                  <a:lnTo>
                    <a:pt x="228599" y="401504"/>
                  </a:lnTo>
                  <a:lnTo>
                    <a:pt x="190499" y="432209"/>
                  </a:lnTo>
                  <a:lnTo>
                    <a:pt x="152399" y="465279"/>
                  </a:lnTo>
                  <a:lnTo>
                    <a:pt x="126999" y="500643"/>
                  </a:lnTo>
                  <a:lnTo>
                    <a:pt x="88899" y="538232"/>
                  </a:lnTo>
                  <a:lnTo>
                    <a:pt x="63499" y="577974"/>
                  </a:lnTo>
                  <a:lnTo>
                    <a:pt x="38099" y="619801"/>
                  </a:lnTo>
                  <a:lnTo>
                    <a:pt x="12699" y="663640"/>
                  </a:lnTo>
                  <a:lnTo>
                    <a:pt x="0" y="709422"/>
                  </a:lnTo>
                  <a:lnTo>
                    <a:pt x="0" y="750570"/>
                  </a:lnTo>
                  <a:lnTo>
                    <a:pt x="12699" y="730758"/>
                  </a:lnTo>
                  <a:lnTo>
                    <a:pt x="12699" y="710946"/>
                  </a:lnTo>
                  <a:lnTo>
                    <a:pt x="25399" y="663079"/>
                  </a:lnTo>
                  <a:lnTo>
                    <a:pt x="50799" y="617541"/>
                  </a:lnTo>
                  <a:lnTo>
                    <a:pt x="76199" y="574356"/>
                  </a:lnTo>
                  <a:lnTo>
                    <a:pt x="101599" y="533545"/>
                  </a:lnTo>
                  <a:lnTo>
                    <a:pt x="139699" y="495133"/>
                  </a:lnTo>
                  <a:lnTo>
                    <a:pt x="177799" y="459142"/>
                  </a:lnTo>
                  <a:lnTo>
                    <a:pt x="215900" y="425595"/>
                  </a:lnTo>
                  <a:lnTo>
                    <a:pt x="253999" y="394516"/>
                  </a:lnTo>
                  <a:lnTo>
                    <a:pt x="292099" y="365927"/>
                  </a:lnTo>
                  <a:lnTo>
                    <a:pt x="342899" y="339852"/>
                  </a:lnTo>
                  <a:lnTo>
                    <a:pt x="393699" y="309372"/>
                  </a:lnTo>
                  <a:lnTo>
                    <a:pt x="431800" y="287279"/>
                  </a:lnTo>
                  <a:lnTo>
                    <a:pt x="482600" y="266189"/>
                  </a:lnTo>
                  <a:lnTo>
                    <a:pt x="520700" y="246084"/>
                  </a:lnTo>
                  <a:lnTo>
                    <a:pt x="571500" y="226946"/>
                  </a:lnTo>
                  <a:lnTo>
                    <a:pt x="609600" y="208756"/>
                  </a:lnTo>
                  <a:lnTo>
                    <a:pt x="660400" y="191497"/>
                  </a:lnTo>
                  <a:lnTo>
                    <a:pt x="698500" y="175151"/>
                  </a:lnTo>
                  <a:lnTo>
                    <a:pt x="749300" y="159698"/>
                  </a:lnTo>
                  <a:lnTo>
                    <a:pt x="800100" y="145123"/>
                  </a:lnTo>
                  <a:lnTo>
                    <a:pt x="850900" y="131405"/>
                  </a:lnTo>
                  <a:lnTo>
                    <a:pt x="901700" y="118528"/>
                  </a:lnTo>
                  <a:lnTo>
                    <a:pt x="939800" y="106473"/>
                  </a:lnTo>
                  <a:lnTo>
                    <a:pt x="990600" y="95223"/>
                  </a:lnTo>
                  <a:lnTo>
                    <a:pt x="1041400" y="84758"/>
                  </a:lnTo>
                  <a:lnTo>
                    <a:pt x="1092200" y="75061"/>
                  </a:lnTo>
                  <a:lnTo>
                    <a:pt x="1143000" y="66114"/>
                  </a:lnTo>
                  <a:lnTo>
                    <a:pt x="1193800" y="57899"/>
                  </a:lnTo>
                  <a:lnTo>
                    <a:pt x="1244600" y="50398"/>
                  </a:lnTo>
                  <a:lnTo>
                    <a:pt x="1295400" y="43592"/>
                  </a:lnTo>
                  <a:lnTo>
                    <a:pt x="1346200" y="37464"/>
                  </a:lnTo>
                  <a:lnTo>
                    <a:pt x="1397000" y="31996"/>
                  </a:lnTo>
                  <a:lnTo>
                    <a:pt x="1447800" y="27169"/>
                  </a:lnTo>
                  <a:lnTo>
                    <a:pt x="1485900" y="22965"/>
                  </a:lnTo>
                  <a:lnTo>
                    <a:pt x="1536700" y="19367"/>
                  </a:lnTo>
                  <a:lnTo>
                    <a:pt x="1587500" y="16357"/>
                  </a:lnTo>
                  <a:lnTo>
                    <a:pt x="1638300" y="13915"/>
                  </a:lnTo>
                  <a:lnTo>
                    <a:pt x="1689100" y="12025"/>
                  </a:lnTo>
                  <a:lnTo>
                    <a:pt x="1727200" y="10668"/>
                  </a:lnTo>
                  <a:lnTo>
                    <a:pt x="1828800" y="9144"/>
                  </a:lnTo>
                  <a:lnTo>
                    <a:pt x="1917700" y="10668"/>
                  </a:lnTo>
                  <a:lnTo>
                    <a:pt x="2019300" y="13716"/>
                  </a:lnTo>
                  <a:lnTo>
                    <a:pt x="2108200" y="18288"/>
                  </a:lnTo>
                  <a:lnTo>
                    <a:pt x="2159000" y="21926"/>
                  </a:lnTo>
                  <a:lnTo>
                    <a:pt x="2197100" y="26142"/>
                  </a:lnTo>
                  <a:lnTo>
                    <a:pt x="2247900" y="30962"/>
                  </a:lnTo>
                  <a:lnTo>
                    <a:pt x="2298700" y="36410"/>
                  </a:lnTo>
                  <a:lnTo>
                    <a:pt x="2349500" y="42511"/>
                  </a:lnTo>
                  <a:lnTo>
                    <a:pt x="2400300" y="49289"/>
                  </a:lnTo>
                  <a:lnTo>
                    <a:pt x="2451100" y="56770"/>
                  </a:lnTo>
                  <a:lnTo>
                    <a:pt x="2501900" y="64978"/>
                  </a:lnTo>
                  <a:lnTo>
                    <a:pt x="2552700" y="73938"/>
                  </a:lnTo>
                  <a:lnTo>
                    <a:pt x="2603500" y="83675"/>
                  </a:lnTo>
                  <a:lnTo>
                    <a:pt x="2654300" y="94214"/>
                  </a:lnTo>
                  <a:lnTo>
                    <a:pt x="2705100" y="105580"/>
                  </a:lnTo>
                  <a:lnTo>
                    <a:pt x="2755900" y="117797"/>
                  </a:lnTo>
                  <a:lnTo>
                    <a:pt x="2806700" y="130890"/>
                  </a:lnTo>
                  <a:lnTo>
                    <a:pt x="2857500" y="144884"/>
                  </a:lnTo>
                  <a:lnTo>
                    <a:pt x="2908300" y="159805"/>
                  </a:lnTo>
                  <a:lnTo>
                    <a:pt x="2946400" y="175676"/>
                  </a:lnTo>
                  <a:lnTo>
                    <a:pt x="2997200" y="192523"/>
                  </a:lnTo>
                  <a:lnTo>
                    <a:pt x="3048000" y="210370"/>
                  </a:lnTo>
                  <a:lnTo>
                    <a:pt x="3098800" y="229242"/>
                  </a:lnTo>
                  <a:lnTo>
                    <a:pt x="3136900" y="249164"/>
                  </a:lnTo>
                  <a:lnTo>
                    <a:pt x="3187700" y="270162"/>
                  </a:lnTo>
                  <a:lnTo>
                    <a:pt x="3225800" y="292259"/>
                  </a:lnTo>
                  <a:lnTo>
                    <a:pt x="3276600" y="315480"/>
                  </a:lnTo>
                  <a:lnTo>
                    <a:pt x="3314700" y="339852"/>
                  </a:lnTo>
                  <a:lnTo>
                    <a:pt x="3365500" y="371094"/>
                  </a:lnTo>
                  <a:lnTo>
                    <a:pt x="3403600" y="397717"/>
                  </a:lnTo>
                  <a:lnTo>
                    <a:pt x="3441700" y="426290"/>
                  </a:lnTo>
                  <a:lnTo>
                    <a:pt x="3479800" y="456861"/>
                  </a:lnTo>
                  <a:lnTo>
                    <a:pt x="3505200" y="489477"/>
                  </a:lnTo>
                  <a:lnTo>
                    <a:pt x="3543300" y="524184"/>
                  </a:lnTo>
                  <a:lnTo>
                    <a:pt x="3568700" y="561031"/>
                  </a:lnTo>
                  <a:lnTo>
                    <a:pt x="3594100" y="600064"/>
                  </a:lnTo>
                  <a:lnTo>
                    <a:pt x="3619500" y="641332"/>
                  </a:lnTo>
                  <a:lnTo>
                    <a:pt x="3632200" y="684880"/>
                  </a:lnTo>
                  <a:lnTo>
                    <a:pt x="3644900" y="730758"/>
                  </a:lnTo>
                  <a:lnTo>
                    <a:pt x="3657600" y="770382"/>
                  </a:lnTo>
                  <a:close/>
                </a:path>
                <a:path w="3657600" h="1581150">
                  <a:moveTo>
                    <a:pt x="3657600" y="831342"/>
                  </a:moveTo>
                  <a:lnTo>
                    <a:pt x="3657600" y="810768"/>
                  </a:lnTo>
                  <a:lnTo>
                    <a:pt x="3644900" y="830580"/>
                  </a:lnTo>
                  <a:lnTo>
                    <a:pt x="3644900" y="850392"/>
                  </a:lnTo>
                  <a:lnTo>
                    <a:pt x="3632200" y="895373"/>
                  </a:lnTo>
                  <a:lnTo>
                    <a:pt x="3619500" y="938584"/>
                  </a:lnTo>
                  <a:lnTo>
                    <a:pt x="3594100" y="979936"/>
                  </a:lnTo>
                  <a:lnTo>
                    <a:pt x="3568700" y="1019343"/>
                  </a:lnTo>
                  <a:lnTo>
                    <a:pt x="3543300" y="1056717"/>
                  </a:lnTo>
                  <a:lnTo>
                    <a:pt x="3505200" y="1091972"/>
                  </a:lnTo>
                  <a:lnTo>
                    <a:pt x="3479800" y="1125021"/>
                  </a:lnTo>
                  <a:lnTo>
                    <a:pt x="3441700" y="1155775"/>
                  </a:lnTo>
                  <a:lnTo>
                    <a:pt x="3403600" y="1184149"/>
                  </a:lnTo>
                  <a:lnTo>
                    <a:pt x="3365500" y="1210056"/>
                  </a:lnTo>
                  <a:lnTo>
                    <a:pt x="3314700" y="1241298"/>
                  </a:lnTo>
                  <a:lnTo>
                    <a:pt x="3276600" y="1265488"/>
                  </a:lnTo>
                  <a:lnTo>
                    <a:pt x="3225800" y="1288570"/>
                  </a:lnTo>
                  <a:lnTo>
                    <a:pt x="3187700" y="1310562"/>
                  </a:lnTo>
                  <a:lnTo>
                    <a:pt x="3136900" y="1331488"/>
                  </a:lnTo>
                  <a:lnTo>
                    <a:pt x="3098800" y="1351368"/>
                  </a:lnTo>
                  <a:lnTo>
                    <a:pt x="3048000" y="1370223"/>
                  </a:lnTo>
                  <a:lnTo>
                    <a:pt x="2997200" y="1388075"/>
                  </a:lnTo>
                  <a:lnTo>
                    <a:pt x="2959100" y="1404945"/>
                  </a:lnTo>
                  <a:lnTo>
                    <a:pt x="2908300" y="1420855"/>
                  </a:lnTo>
                  <a:lnTo>
                    <a:pt x="2857500" y="1435825"/>
                  </a:lnTo>
                  <a:lnTo>
                    <a:pt x="2806700" y="1449876"/>
                  </a:lnTo>
                  <a:lnTo>
                    <a:pt x="2755900" y="1463031"/>
                  </a:lnTo>
                  <a:lnTo>
                    <a:pt x="2705100" y="1475310"/>
                  </a:lnTo>
                  <a:lnTo>
                    <a:pt x="2654300" y="1486734"/>
                  </a:lnTo>
                  <a:lnTo>
                    <a:pt x="2603500" y="1497326"/>
                  </a:lnTo>
                  <a:lnTo>
                    <a:pt x="2552700" y="1507105"/>
                  </a:lnTo>
                  <a:lnTo>
                    <a:pt x="2501900" y="1516095"/>
                  </a:lnTo>
                  <a:lnTo>
                    <a:pt x="2451100" y="1524314"/>
                  </a:lnTo>
                  <a:lnTo>
                    <a:pt x="2400300" y="1531786"/>
                  </a:lnTo>
                  <a:lnTo>
                    <a:pt x="2349500" y="1538531"/>
                  </a:lnTo>
                  <a:lnTo>
                    <a:pt x="2298700" y="1544571"/>
                  </a:lnTo>
                  <a:lnTo>
                    <a:pt x="2247900" y="1549926"/>
                  </a:lnTo>
                  <a:lnTo>
                    <a:pt x="2197100" y="1554618"/>
                  </a:lnTo>
                  <a:lnTo>
                    <a:pt x="2159000" y="1558669"/>
                  </a:lnTo>
                  <a:lnTo>
                    <a:pt x="2108200" y="1562100"/>
                  </a:lnTo>
                  <a:lnTo>
                    <a:pt x="2019300" y="1567434"/>
                  </a:lnTo>
                  <a:lnTo>
                    <a:pt x="1917700" y="1570482"/>
                  </a:lnTo>
                  <a:lnTo>
                    <a:pt x="1828800" y="1571244"/>
                  </a:lnTo>
                  <a:lnTo>
                    <a:pt x="1727200" y="1570482"/>
                  </a:lnTo>
                  <a:lnTo>
                    <a:pt x="1689100" y="1569033"/>
                  </a:lnTo>
                  <a:lnTo>
                    <a:pt x="1638300" y="1567065"/>
                  </a:lnTo>
                  <a:lnTo>
                    <a:pt x="1587500" y="1564558"/>
                  </a:lnTo>
                  <a:lnTo>
                    <a:pt x="1536700" y="1561494"/>
                  </a:lnTo>
                  <a:lnTo>
                    <a:pt x="1485900" y="1557854"/>
                  </a:lnTo>
                  <a:lnTo>
                    <a:pt x="1435100" y="1553619"/>
                  </a:lnTo>
                  <a:lnTo>
                    <a:pt x="1397000" y="1548769"/>
                  </a:lnTo>
                  <a:lnTo>
                    <a:pt x="1346200" y="1543287"/>
                  </a:lnTo>
                  <a:lnTo>
                    <a:pt x="1295400" y="1537154"/>
                  </a:lnTo>
                  <a:lnTo>
                    <a:pt x="1244600" y="1530350"/>
                  </a:lnTo>
                  <a:lnTo>
                    <a:pt x="1193800" y="1522856"/>
                  </a:lnTo>
                  <a:lnTo>
                    <a:pt x="1143000" y="1514655"/>
                  </a:lnTo>
                  <a:lnTo>
                    <a:pt x="1092200" y="1505727"/>
                  </a:lnTo>
                  <a:lnTo>
                    <a:pt x="1041400" y="1496053"/>
                  </a:lnTo>
                  <a:lnTo>
                    <a:pt x="990600" y="1485615"/>
                  </a:lnTo>
                  <a:lnTo>
                    <a:pt x="939800" y="1474393"/>
                  </a:lnTo>
                  <a:lnTo>
                    <a:pt x="901700" y="1462369"/>
                  </a:lnTo>
                  <a:lnTo>
                    <a:pt x="850900" y="1449524"/>
                  </a:lnTo>
                  <a:lnTo>
                    <a:pt x="800100" y="1435840"/>
                  </a:lnTo>
                  <a:lnTo>
                    <a:pt x="749300" y="1421296"/>
                  </a:lnTo>
                  <a:lnTo>
                    <a:pt x="711200" y="1405875"/>
                  </a:lnTo>
                  <a:lnTo>
                    <a:pt x="660400" y="1389558"/>
                  </a:lnTo>
                  <a:lnTo>
                    <a:pt x="609600" y="1372326"/>
                  </a:lnTo>
                  <a:lnTo>
                    <a:pt x="571500" y="1354159"/>
                  </a:lnTo>
                  <a:lnTo>
                    <a:pt x="520700" y="1335040"/>
                  </a:lnTo>
                  <a:lnTo>
                    <a:pt x="482600" y="1314949"/>
                  </a:lnTo>
                  <a:lnTo>
                    <a:pt x="431800" y="1293868"/>
                  </a:lnTo>
                  <a:lnTo>
                    <a:pt x="393700" y="1271778"/>
                  </a:lnTo>
                  <a:lnTo>
                    <a:pt x="342900" y="1241298"/>
                  </a:lnTo>
                  <a:lnTo>
                    <a:pt x="304800" y="1216242"/>
                  </a:lnTo>
                  <a:lnTo>
                    <a:pt x="254000" y="1188873"/>
                  </a:lnTo>
                  <a:lnTo>
                    <a:pt x="215900" y="1159214"/>
                  </a:lnTo>
                  <a:lnTo>
                    <a:pt x="177800" y="1127285"/>
                  </a:lnTo>
                  <a:lnTo>
                    <a:pt x="139700" y="1093108"/>
                  </a:lnTo>
                  <a:lnTo>
                    <a:pt x="114300" y="1056704"/>
                  </a:lnTo>
                  <a:lnTo>
                    <a:pt x="88900" y="1018095"/>
                  </a:lnTo>
                  <a:lnTo>
                    <a:pt x="50800" y="977303"/>
                  </a:lnTo>
                  <a:lnTo>
                    <a:pt x="38100" y="934349"/>
                  </a:lnTo>
                  <a:lnTo>
                    <a:pt x="12700" y="889254"/>
                  </a:lnTo>
                  <a:lnTo>
                    <a:pt x="12700" y="849630"/>
                  </a:lnTo>
                  <a:lnTo>
                    <a:pt x="0" y="829818"/>
                  </a:lnTo>
                  <a:lnTo>
                    <a:pt x="0" y="871728"/>
                  </a:lnTo>
                  <a:lnTo>
                    <a:pt x="12700" y="892302"/>
                  </a:lnTo>
                  <a:lnTo>
                    <a:pt x="25400" y="936571"/>
                  </a:lnTo>
                  <a:lnTo>
                    <a:pt x="50800" y="978689"/>
                  </a:lnTo>
                  <a:lnTo>
                    <a:pt x="76200" y="1018680"/>
                  </a:lnTo>
                  <a:lnTo>
                    <a:pt x="101600" y="1056568"/>
                  </a:lnTo>
                  <a:lnTo>
                    <a:pt x="127000" y="1092377"/>
                  </a:lnTo>
                  <a:lnTo>
                    <a:pt x="165100" y="1126131"/>
                  </a:lnTo>
                  <a:lnTo>
                    <a:pt x="203200" y="1157855"/>
                  </a:lnTo>
                  <a:lnTo>
                    <a:pt x="241300" y="1187571"/>
                  </a:lnTo>
                  <a:lnTo>
                    <a:pt x="279400" y="1215305"/>
                  </a:lnTo>
                  <a:lnTo>
                    <a:pt x="317500" y="1241079"/>
                  </a:lnTo>
                  <a:lnTo>
                    <a:pt x="355600" y="1264920"/>
                  </a:lnTo>
                  <a:lnTo>
                    <a:pt x="419100" y="1294638"/>
                  </a:lnTo>
                  <a:lnTo>
                    <a:pt x="457200" y="1316107"/>
                  </a:lnTo>
                  <a:lnTo>
                    <a:pt x="508000" y="1336603"/>
                  </a:lnTo>
                  <a:lnTo>
                    <a:pt x="546100" y="1356141"/>
                  </a:lnTo>
                  <a:lnTo>
                    <a:pt x="596900" y="1374739"/>
                  </a:lnTo>
                  <a:lnTo>
                    <a:pt x="635000" y="1392411"/>
                  </a:lnTo>
                  <a:lnTo>
                    <a:pt x="685800" y="1409175"/>
                  </a:lnTo>
                  <a:lnTo>
                    <a:pt x="736600" y="1425047"/>
                  </a:lnTo>
                  <a:lnTo>
                    <a:pt x="787400" y="1440042"/>
                  </a:lnTo>
                  <a:lnTo>
                    <a:pt x="825500" y="1454176"/>
                  </a:lnTo>
                  <a:lnTo>
                    <a:pt x="876300" y="1467467"/>
                  </a:lnTo>
                  <a:lnTo>
                    <a:pt x="927100" y="1479930"/>
                  </a:lnTo>
                  <a:lnTo>
                    <a:pt x="977900" y="1491582"/>
                  </a:lnTo>
                  <a:lnTo>
                    <a:pt x="1028700" y="1502438"/>
                  </a:lnTo>
                  <a:lnTo>
                    <a:pt x="1079500" y="1512514"/>
                  </a:lnTo>
                  <a:lnTo>
                    <a:pt x="1130300" y="1521828"/>
                  </a:lnTo>
                  <a:lnTo>
                    <a:pt x="1181100" y="1530394"/>
                  </a:lnTo>
                  <a:lnTo>
                    <a:pt x="1231900" y="1538230"/>
                  </a:lnTo>
                  <a:lnTo>
                    <a:pt x="1282700" y="1545351"/>
                  </a:lnTo>
                  <a:lnTo>
                    <a:pt x="1333500" y="1551774"/>
                  </a:lnTo>
                  <a:lnTo>
                    <a:pt x="1384300" y="1557515"/>
                  </a:lnTo>
                  <a:lnTo>
                    <a:pt x="1435100" y="1562589"/>
                  </a:lnTo>
                  <a:lnTo>
                    <a:pt x="1485900" y="1567014"/>
                  </a:lnTo>
                  <a:lnTo>
                    <a:pt x="1536700" y="1570805"/>
                  </a:lnTo>
                  <a:lnTo>
                    <a:pt x="1587500" y="1573978"/>
                  </a:lnTo>
                  <a:lnTo>
                    <a:pt x="1638300" y="1576551"/>
                  </a:lnTo>
                  <a:lnTo>
                    <a:pt x="1676400" y="1578538"/>
                  </a:lnTo>
                  <a:lnTo>
                    <a:pt x="1727200" y="1579956"/>
                  </a:lnTo>
                  <a:lnTo>
                    <a:pt x="1778000" y="1580821"/>
                  </a:lnTo>
                  <a:lnTo>
                    <a:pt x="1828800" y="1581150"/>
                  </a:lnTo>
                  <a:lnTo>
                    <a:pt x="1917700" y="1580388"/>
                  </a:lnTo>
                  <a:lnTo>
                    <a:pt x="2019300" y="1577340"/>
                  </a:lnTo>
                  <a:lnTo>
                    <a:pt x="2108200" y="1572006"/>
                  </a:lnTo>
                  <a:lnTo>
                    <a:pt x="2197100" y="1565148"/>
                  </a:lnTo>
                  <a:lnTo>
                    <a:pt x="2247900" y="1560459"/>
                  </a:lnTo>
                  <a:lnTo>
                    <a:pt x="2298700" y="1555174"/>
                  </a:lnTo>
                  <a:lnTo>
                    <a:pt x="2336800" y="1549266"/>
                  </a:lnTo>
                  <a:lnTo>
                    <a:pt x="2387600" y="1542707"/>
                  </a:lnTo>
                  <a:lnTo>
                    <a:pt x="2438400" y="1535472"/>
                  </a:lnTo>
                  <a:lnTo>
                    <a:pt x="2489200" y="1527532"/>
                  </a:lnTo>
                  <a:lnTo>
                    <a:pt x="2540000" y="1518862"/>
                  </a:lnTo>
                  <a:lnTo>
                    <a:pt x="2590800" y="1509434"/>
                  </a:lnTo>
                  <a:lnTo>
                    <a:pt x="2641600" y="1499222"/>
                  </a:lnTo>
                  <a:lnTo>
                    <a:pt x="2692400" y="1488199"/>
                  </a:lnTo>
                  <a:lnTo>
                    <a:pt x="2743200" y="1476337"/>
                  </a:lnTo>
                  <a:lnTo>
                    <a:pt x="2794000" y="1463611"/>
                  </a:lnTo>
                  <a:lnTo>
                    <a:pt x="2844800" y="1449993"/>
                  </a:lnTo>
                  <a:lnTo>
                    <a:pt x="2895600" y="1435457"/>
                  </a:lnTo>
                  <a:lnTo>
                    <a:pt x="2933700" y="1419975"/>
                  </a:lnTo>
                  <a:lnTo>
                    <a:pt x="2984500" y="1403522"/>
                  </a:lnTo>
                  <a:lnTo>
                    <a:pt x="3035300" y="1386069"/>
                  </a:lnTo>
                  <a:lnTo>
                    <a:pt x="3086100" y="1367591"/>
                  </a:lnTo>
                  <a:lnTo>
                    <a:pt x="3124200" y="1348060"/>
                  </a:lnTo>
                  <a:lnTo>
                    <a:pt x="3175000" y="1327449"/>
                  </a:lnTo>
                  <a:lnTo>
                    <a:pt x="3213100" y="1305733"/>
                  </a:lnTo>
                  <a:lnTo>
                    <a:pt x="3263900" y="1282883"/>
                  </a:lnTo>
                  <a:lnTo>
                    <a:pt x="3302000" y="1258874"/>
                  </a:lnTo>
                  <a:lnTo>
                    <a:pt x="3352800" y="1233678"/>
                  </a:lnTo>
                  <a:lnTo>
                    <a:pt x="3365500" y="1217676"/>
                  </a:lnTo>
                  <a:lnTo>
                    <a:pt x="3390900" y="1201674"/>
                  </a:lnTo>
                  <a:lnTo>
                    <a:pt x="3429000" y="1174004"/>
                  </a:lnTo>
                  <a:lnTo>
                    <a:pt x="3467100" y="1144324"/>
                  </a:lnTo>
                  <a:lnTo>
                    <a:pt x="3505200" y="1112607"/>
                  </a:lnTo>
                  <a:lnTo>
                    <a:pt x="3530600" y="1078828"/>
                  </a:lnTo>
                  <a:lnTo>
                    <a:pt x="3568700" y="1042958"/>
                  </a:lnTo>
                  <a:lnTo>
                    <a:pt x="3594100" y="1004973"/>
                  </a:lnTo>
                  <a:lnTo>
                    <a:pt x="3619500" y="964846"/>
                  </a:lnTo>
                  <a:lnTo>
                    <a:pt x="3632200" y="922549"/>
                  </a:lnTo>
                  <a:lnTo>
                    <a:pt x="3644900" y="878056"/>
                  </a:lnTo>
                  <a:lnTo>
                    <a:pt x="3657600" y="831342"/>
                  </a:lnTo>
                  <a:close/>
                </a:path>
              </a:pathLst>
            </a:custGeom>
            <a:solidFill>
              <a:srgbClr val="000000"/>
            </a:solidFill>
          </p:spPr>
          <p:txBody>
            <a:bodyPr wrap="square" lIns="0" tIns="0" rIns="0" bIns="0" rtlCol="0"/>
            <a:lstStyle/>
            <a:p>
              <a:endParaRPr/>
            </a:p>
          </p:txBody>
        </p:sp>
      </p:grpSp>
      <p:sp>
        <p:nvSpPr>
          <p:cNvPr id="6" name="object 6"/>
          <p:cNvSpPr txBox="1"/>
          <p:nvPr/>
        </p:nvSpPr>
        <p:spPr>
          <a:xfrm>
            <a:off x="1499107" y="739394"/>
            <a:ext cx="2077720" cy="1367155"/>
          </a:xfrm>
          <a:prstGeom prst="rect">
            <a:avLst/>
          </a:prstGeom>
        </p:spPr>
        <p:txBody>
          <a:bodyPr vert="horz" wrap="square" lIns="0" tIns="12700" rIns="0" bIns="0" rtlCol="0">
            <a:spAutoFit/>
          </a:bodyPr>
          <a:lstStyle/>
          <a:p>
            <a:pPr marL="12065" marR="5080" algn="ctr">
              <a:lnSpc>
                <a:spcPct val="100000"/>
              </a:lnSpc>
              <a:spcBef>
                <a:spcPts val="100"/>
              </a:spcBef>
            </a:pPr>
            <a:r>
              <a:rPr sz="2200" b="1" spc="-10" dirty="0">
                <a:latin typeface="Arial"/>
                <a:cs typeface="Arial"/>
              </a:rPr>
              <a:t>Components</a:t>
            </a:r>
            <a:r>
              <a:rPr sz="2200" b="1" spc="-55" dirty="0">
                <a:latin typeface="Arial"/>
                <a:cs typeface="Arial"/>
              </a:rPr>
              <a:t> </a:t>
            </a:r>
            <a:r>
              <a:rPr sz="2200" b="1" spc="-25" dirty="0">
                <a:latin typeface="Arial"/>
                <a:cs typeface="Arial"/>
              </a:rPr>
              <a:t>of </a:t>
            </a:r>
            <a:r>
              <a:rPr sz="2200" b="1" dirty="0">
                <a:latin typeface="Arial"/>
                <a:cs typeface="Arial"/>
              </a:rPr>
              <a:t>the</a:t>
            </a:r>
            <a:r>
              <a:rPr sz="2200" b="1" spc="-35" dirty="0">
                <a:latin typeface="Arial"/>
                <a:cs typeface="Arial"/>
              </a:rPr>
              <a:t> </a:t>
            </a:r>
            <a:r>
              <a:rPr sz="2200" b="1" spc="-10" dirty="0">
                <a:latin typeface="Arial"/>
                <a:cs typeface="Arial"/>
              </a:rPr>
              <a:t>Marketing Research Problem</a:t>
            </a:r>
            <a:endParaRPr sz="2200">
              <a:latin typeface="Arial"/>
              <a:cs typeface="Arial"/>
            </a:endParaRPr>
          </a:p>
        </p:txBody>
      </p:sp>
      <p:grpSp>
        <p:nvGrpSpPr>
          <p:cNvPr id="7" name="object 7"/>
          <p:cNvGrpSpPr/>
          <p:nvPr/>
        </p:nvGrpSpPr>
        <p:grpSpPr>
          <a:xfrm>
            <a:off x="704849" y="2908554"/>
            <a:ext cx="3587115" cy="1447800"/>
            <a:chOff x="704849" y="2908554"/>
            <a:chExt cx="3587115" cy="1447800"/>
          </a:xfrm>
        </p:grpSpPr>
        <p:sp>
          <p:nvSpPr>
            <p:cNvPr id="8" name="object 8"/>
            <p:cNvSpPr/>
            <p:nvPr/>
          </p:nvSpPr>
          <p:spPr>
            <a:xfrm>
              <a:off x="710183" y="2913126"/>
              <a:ext cx="3581400" cy="1438910"/>
            </a:xfrm>
            <a:custGeom>
              <a:avLst/>
              <a:gdLst/>
              <a:ahLst/>
              <a:cxnLst/>
              <a:rect l="l" t="t" r="r" b="b"/>
              <a:pathLst>
                <a:path w="3581400" h="1438910">
                  <a:moveTo>
                    <a:pt x="3581400" y="719327"/>
                  </a:moveTo>
                  <a:lnTo>
                    <a:pt x="3576488" y="665677"/>
                  </a:lnTo>
                  <a:lnTo>
                    <a:pt x="3561986" y="613092"/>
                  </a:lnTo>
                  <a:lnTo>
                    <a:pt x="3538238" y="561711"/>
                  </a:lnTo>
                  <a:lnTo>
                    <a:pt x="3505591" y="511675"/>
                  </a:lnTo>
                  <a:lnTo>
                    <a:pt x="3464391" y="463123"/>
                  </a:lnTo>
                  <a:lnTo>
                    <a:pt x="3414984" y="416195"/>
                  </a:lnTo>
                  <a:lnTo>
                    <a:pt x="3357715" y="371029"/>
                  </a:lnTo>
                  <a:lnTo>
                    <a:pt x="3326241" y="349151"/>
                  </a:lnTo>
                  <a:lnTo>
                    <a:pt x="3292932" y="327766"/>
                  </a:lnTo>
                  <a:lnTo>
                    <a:pt x="3257830" y="306892"/>
                  </a:lnTo>
                  <a:lnTo>
                    <a:pt x="3220980" y="286545"/>
                  </a:lnTo>
                  <a:lnTo>
                    <a:pt x="3182423" y="266744"/>
                  </a:lnTo>
                  <a:lnTo>
                    <a:pt x="3142205" y="247506"/>
                  </a:lnTo>
                  <a:lnTo>
                    <a:pt x="3100367" y="228848"/>
                  </a:lnTo>
                  <a:lnTo>
                    <a:pt x="3056953" y="210788"/>
                  </a:lnTo>
                  <a:lnTo>
                    <a:pt x="3012007" y="193343"/>
                  </a:lnTo>
                  <a:lnTo>
                    <a:pt x="2965571" y="176530"/>
                  </a:lnTo>
                  <a:lnTo>
                    <a:pt x="2917689" y="160368"/>
                  </a:lnTo>
                  <a:lnTo>
                    <a:pt x="2868404" y="144873"/>
                  </a:lnTo>
                  <a:lnTo>
                    <a:pt x="2817759" y="130064"/>
                  </a:lnTo>
                  <a:lnTo>
                    <a:pt x="2765798" y="115956"/>
                  </a:lnTo>
                  <a:lnTo>
                    <a:pt x="2712564" y="102569"/>
                  </a:lnTo>
                  <a:lnTo>
                    <a:pt x="2658101" y="89919"/>
                  </a:lnTo>
                  <a:lnTo>
                    <a:pt x="2602450" y="78023"/>
                  </a:lnTo>
                  <a:lnTo>
                    <a:pt x="2545657" y="66900"/>
                  </a:lnTo>
                  <a:lnTo>
                    <a:pt x="2487763" y="56566"/>
                  </a:lnTo>
                  <a:lnTo>
                    <a:pt x="2428812" y="47039"/>
                  </a:lnTo>
                  <a:lnTo>
                    <a:pt x="2368848" y="38337"/>
                  </a:lnTo>
                  <a:lnTo>
                    <a:pt x="2307914" y="30477"/>
                  </a:lnTo>
                  <a:lnTo>
                    <a:pt x="2246052" y="23476"/>
                  </a:lnTo>
                  <a:lnTo>
                    <a:pt x="2183307" y="17353"/>
                  </a:lnTo>
                  <a:lnTo>
                    <a:pt x="2119721" y="12123"/>
                  </a:lnTo>
                  <a:lnTo>
                    <a:pt x="2055338" y="7805"/>
                  </a:lnTo>
                  <a:lnTo>
                    <a:pt x="1990202" y="4416"/>
                  </a:lnTo>
                  <a:lnTo>
                    <a:pt x="1924354" y="1974"/>
                  </a:lnTo>
                  <a:lnTo>
                    <a:pt x="1857839" y="496"/>
                  </a:lnTo>
                  <a:lnTo>
                    <a:pt x="1790700" y="0"/>
                  </a:lnTo>
                  <a:lnTo>
                    <a:pt x="1723560" y="496"/>
                  </a:lnTo>
                  <a:lnTo>
                    <a:pt x="1657045" y="1974"/>
                  </a:lnTo>
                  <a:lnTo>
                    <a:pt x="1591197" y="4416"/>
                  </a:lnTo>
                  <a:lnTo>
                    <a:pt x="1526061" y="7805"/>
                  </a:lnTo>
                  <a:lnTo>
                    <a:pt x="1461678" y="12123"/>
                  </a:lnTo>
                  <a:lnTo>
                    <a:pt x="1398092" y="17353"/>
                  </a:lnTo>
                  <a:lnTo>
                    <a:pt x="1335347" y="23476"/>
                  </a:lnTo>
                  <a:lnTo>
                    <a:pt x="1273485" y="30477"/>
                  </a:lnTo>
                  <a:lnTo>
                    <a:pt x="1212551" y="38337"/>
                  </a:lnTo>
                  <a:lnTo>
                    <a:pt x="1152587" y="47039"/>
                  </a:lnTo>
                  <a:lnTo>
                    <a:pt x="1093636" y="56566"/>
                  </a:lnTo>
                  <a:lnTo>
                    <a:pt x="1035742" y="66900"/>
                  </a:lnTo>
                  <a:lnTo>
                    <a:pt x="978949" y="78023"/>
                  </a:lnTo>
                  <a:lnTo>
                    <a:pt x="923298" y="89919"/>
                  </a:lnTo>
                  <a:lnTo>
                    <a:pt x="868835" y="102569"/>
                  </a:lnTo>
                  <a:lnTo>
                    <a:pt x="815601" y="115956"/>
                  </a:lnTo>
                  <a:lnTo>
                    <a:pt x="763640" y="130064"/>
                  </a:lnTo>
                  <a:lnTo>
                    <a:pt x="712995" y="144873"/>
                  </a:lnTo>
                  <a:lnTo>
                    <a:pt x="663710" y="160368"/>
                  </a:lnTo>
                  <a:lnTo>
                    <a:pt x="615828" y="176530"/>
                  </a:lnTo>
                  <a:lnTo>
                    <a:pt x="569392" y="193343"/>
                  </a:lnTo>
                  <a:lnTo>
                    <a:pt x="524446" y="210788"/>
                  </a:lnTo>
                  <a:lnTo>
                    <a:pt x="481032" y="228848"/>
                  </a:lnTo>
                  <a:lnTo>
                    <a:pt x="439194" y="247506"/>
                  </a:lnTo>
                  <a:lnTo>
                    <a:pt x="398976" y="266744"/>
                  </a:lnTo>
                  <a:lnTo>
                    <a:pt x="360419" y="286545"/>
                  </a:lnTo>
                  <a:lnTo>
                    <a:pt x="323569" y="306892"/>
                  </a:lnTo>
                  <a:lnTo>
                    <a:pt x="288467" y="327766"/>
                  </a:lnTo>
                  <a:lnTo>
                    <a:pt x="255158" y="349151"/>
                  </a:lnTo>
                  <a:lnTo>
                    <a:pt x="223684" y="371029"/>
                  </a:lnTo>
                  <a:lnTo>
                    <a:pt x="166415" y="416195"/>
                  </a:lnTo>
                  <a:lnTo>
                    <a:pt x="117008" y="463123"/>
                  </a:lnTo>
                  <a:lnTo>
                    <a:pt x="75808" y="511675"/>
                  </a:lnTo>
                  <a:lnTo>
                    <a:pt x="43161" y="561711"/>
                  </a:lnTo>
                  <a:lnTo>
                    <a:pt x="19413" y="613092"/>
                  </a:lnTo>
                  <a:lnTo>
                    <a:pt x="4911" y="665677"/>
                  </a:lnTo>
                  <a:lnTo>
                    <a:pt x="0" y="719327"/>
                  </a:lnTo>
                  <a:lnTo>
                    <a:pt x="1234" y="746277"/>
                  </a:lnTo>
                  <a:lnTo>
                    <a:pt x="10985" y="799413"/>
                  </a:lnTo>
                  <a:lnTo>
                    <a:pt x="30153" y="851413"/>
                  </a:lnTo>
                  <a:lnTo>
                    <a:pt x="58394" y="902138"/>
                  </a:lnTo>
                  <a:lnTo>
                    <a:pt x="95361" y="951450"/>
                  </a:lnTo>
                  <a:lnTo>
                    <a:pt x="140708" y="999208"/>
                  </a:lnTo>
                  <a:lnTo>
                    <a:pt x="194089" y="1045272"/>
                  </a:lnTo>
                  <a:lnTo>
                    <a:pt x="255158" y="1089504"/>
                  </a:lnTo>
                  <a:lnTo>
                    <a:pt x="288467" y="1110889"/>
                  </a:lnTo>
                  <a:lnTo>
                    <a:pt x="323569" y="1131763"/>
                  </a:lnTo>
                  <a:lnTo>
                    <a:pt x="360419" y="1152110"/>
                  </a:lnTo>
                  <a:lnTo>
                    <a:pt x="398976" y="1171911"/>
                  </a:lnTo>
                  <a:lnTo>
                    <a:pt x="439194" y="1191149"/>
                  </a:lnTo>
                  <a:lnTo>
                    <a:pt x="481032" y="1209807"/>
                  </a:lnTo>
                  <a:lnTo>
                    <a:pt x="524446" y="1227867"/>
                  </a:lnTo>
                  <a:lnTo>
                    <a:pt x="569392" y="1245312"/>
                  </a:lnTo>
                  <a:lnTo>
                    <a:pt x="615828" y="1262125"/>
                  </a:lnTo>
                  <a:lnTo>
                    <a:pt x="663710" y="1278287"/>
                  </a:lnTo>
                  <a:lnTo>
                    <a:pt x="712995" y="1293782"/>
                  </a:lnTo>
                  <a:lnTo>
                    <a:pt x="763640" y="1308591"/>
                  </a:lnTo>
                  <a:lnTo>
                    <a:pt x="815601" y="1322699"/>
                  </a:lnTo>
                  <a:lnTo>
                    <a:pt x="868835" y="1336086"/>
                  </a:lnTo>
                  <a:lnTo>
                    <a:pt x="923298" y="1348736"/>
                  </a:lnTo>
                  <a:lnTo>
                    <a:pt x="978949" y="1360632"/>
                  </a:lnTo>
                  <a:lnTo>
                    <a:pt x="1035742" y="1371755"/>
                  </a:lnTo>
                  <a:lnTo>
                    <a:pt x="1093636" y="1382089"/>
                  </a:lnTo>
                  <a:lnTo>
                    <a:pt x="1152587" y="1391616"/>
                  </a:lnTo>
                  <a:lnTo>
                    <a:pt x="1212551" y="1400318"/>
                  </a:lnTo>
                  <a:lnTo>
                    <a:pt x="1273485" y="1408178"/>
                  </a:lnTo>
                  <a:lnTo>
                    <a:pt x="1335347" y="1415179"/>
                  </a:lnTo>
                  <a:lnTo>
                    <a:pt x="1398092" y="1421302"/>
                  </a:lnTo>
                  <a:lnTo>
                    <a:pt x="1461678" y="1426532"/>
                  </a:lnTo>
                  <a:lnTo>
                    <a:pt x="1526061" y="1430850"/>
                  </a:lnTo>
                  <a:lnTo>
                    <a:pt x="1591197" y="1434239"/>
                  </a:lnTo>
                  <a:lnTo>
                    <a:pt x="1657045" y="1436681"/>
                  </a:lnTo>
                  <a:lnTo>
                    <a:pt x="1723560" y="1438159"/>
                  </a:lnTo>
                  <a:lnTo>
                    <a:pt x="1790700" y="1438655"/>
                  </a:lnTo>
                  <a:lnTo>
                    <a:pt x="1857839" y="1438159"/>
                  </a:lnTo>
                  <a:lnTo>
                    <a:pt x="1924354" y="1436681"/>
                  </a:lnTo>
                  <a:lnTo>
                    <a:pt x="1990202" y="1434239"/>
                  </a:lnTo>
                  <a:lnTo>
                    <a:pt x="2055338" y="1430850"/>
                  </a:lnTo>
                  <a:lnTo>
                    <a:pt x="2119721" y="1426532"/>
                  </a:lnTo>
                  <a:lnTo>
                    <a:pt x="2183307" y="1421302"/>
                  </a:lnTo>
                  <a:lnTo>
                    <a:pt x="2246052" y="1415179"/>
                  </a:lnTo>
                  <a:lnTo>
                    <a:pt x="2307914" y="1408178"/>
                  </a:lnTo>
                  <a:lnTo>
                    <a:pt x="2368848" y="1400318"/>
                  </a:lnTo>
                  <a:lnTo>
                    <a:pt x="2428812" y="1391616"/>
                  </a:lnTo>
                  <a:lnTo>
                    <a:pt x="2487763" y="1382089"/>
                  </a:lnTo>
                  <a:lnTo>
                    <a:pt x="2545657" y="1371755"/>
                  </a:lnTo>
                  <a:lnTo>
                    <a:pt x="2602450" y="1360632"/>
                  </a:lnTo>
                  <a:lnTo>
                    <a:pt x="2658101" y="1348736"/>
                  </a:lnTo>
                  <a:lnTo>
                    <a:pt x="2712564" y="1336086"/>
                  </a:lnTo>
                  <a:lnTo>
                    <a:pt x="2765798" y="1322699"/>
                  </a:lnTo>
                  <a:lnTo>
                    <a:pt x="2817759" y="1308591"/>
                  </a:lnTo>
                  <a:lnTo>
                    <a:pt x="2868404" y="1293782"/>
                  </a:lnTo>
                  <a:lnTo>
                    <a:pt x="2917689" y="1278287"/>
                  </a:lnTo>
                  <a:lnTo>
                    <a:pt x="2965571" y="1262125"/>
                  </a:lnTo>
                  <a:lnTo>
                    <a:pt x="3012007" y="1245312"/>
                  </a:lnTo>
                  <a:lnTo>
                    <a:pt x="3056953" y="1227867"/>
                  </a:lnTo>
                  <a:lnTo>
                    <a:pt x="3100367" y="1209807"/>
                  </a:lnTo>
                  <a:lnTo>
                    <a:pt x="3142205" y="1191149"/>
                  </a:lnTo>
                  <a:lnTo>
                    <a:pt x="3182423" y="1171911"/>
                  </a:lnTo>
                  <a:lnTo>
                    <a:pt x="3220980" y="1152110"/>
                  </a:lnTo>
                  <a:lnTo>
                    <a:pt x="3257830" y="1131763"/>
                  </a:lnTo>
                  <a:lnTo>
                    <a:pt x="3292932" y="1110889"/>
                  </a:lnTo>
                  <a:lnTo>
                    <a:pt x="3326241" y="1089504"/>
                  </a:lnTo>
                  <a:lnTo>
                    <a:pt x="3357715" y="1067626"/>
                  </a:lnTo>
                  <a:lnTo>
                    <a:pt x="3414984" y="1022460"/>
                  </a:lnTo>
                  <a:lnTo>
                    <a:pt x="3464391" y="975532"/>
                  </a:lnTo>
                  <a:lnTo>
                    <a:pt x="3505591" y="926980"/>
                  </a:lnTo>
                  <a:lnTo>
                    <a:pt x="3538238" y="876944"/>
                  </a:lnTo>
                  <a:lnTo>
                    <a:pt x="3561986" y="825563"/>
                  </a:lnTo>
                  <a:lnTo>
                    <a:pt x="3576488" y="772978"/>
                  </a:lnTo>
                  <a:lnTo>
                    <a:pt x="3581400" y="719327"/>
                  </a:lnTo>
                  <a:close/>
                </a:path>
              </a:pathLst>
            </a:custGeom>
            <a:solidFill>
              <a:srgbClr val="FF6699"/>
            </a:solidFill>
          </p:spPr>
          <p:txBody>
            <a:bodyPr wrap="square" lIns="0" tIns="0" rIns="0" bIns="0" rtlCol="0"/>
            <a:lstStyle/>
            <a:p>
              <a:endParaRPr/>
            </a:p>
          </p:txBody>
        </p:sp>
        <p:sp>
          <p:nvSpPr>
            <p:cNvPr id="9" name="object 9"/>
            <p:cNvSpPr/>
            <p:nvPr/>
          </p:nvSpPr>
          <p:spPr>
            <a:xfrm>
              <a:off x="704849" y="2908554"/>
              <a:ext cx="3581400" cy="1447800"/>
            </a:xfrm>
            <a:custGeom>
              <a:avLst/>
              <a:gdLst/>
              <a:ahLst/>
              <a:cxnLst/>
              <a:rect l="l" t="t" r="r" b="b"/>
              <a:pathLst>
                <a:path w="3581400" h="1447800">
                  <a:moveTo>
                    <a:pt x="3581400" y="705611"/>
                  </a:moveTo>
                  <a:lnTo>
                    <a:pt x="3581400" y="649223"/>
                  </a:lnTo>
                  <a:lnTo>
                    <a:pt x="3556000" y="601564"/>
                  </a:lnTo>
                  <a:lnTo>
                    <a:pt x="3530600" y="556600"/>
                  </a:lnTo>
                  <a:lnTo>
                    <a:pt x="3505200" y="514335"/>
                  </a:lnTo>
                  <a:lnTo>
                    <a:pt x="3479800" y="474777"/>
                  </a:lnTo>
                  <a:lnTo>
                    <a:pt x="3441700" y="437929"/>
                  </a:lnTo>
                  <a:lnTo>
                    <a:pt x="3403600" y="403797"/>
                  </a:lnTo>
                  <a:lnTo>
                    <a:pt x="3365500" y="372387"/>
                  </a:lnTo>
                  <a:lnTo>
                    <a:pt x="3314700" y="343704"/>
                  </a:lnTo>
                  <a:lnTo>
                    <a:pt x="3276600" y="317753"/>
                  </a:lnTo>
                  <a:lnTo>
                    <a:pt x="3251200" y="303275"/>
                  </a:lnTo>
                  <a:lnTo>
                    <a:pt x="3225800" y="289559"/>
                  </a:lnTo>
                  <a:lnTo>
                    <a:pt x="3187700" y="267735"/>
                  </a:lnTo>
                  <a:lnTo>
                    <a:pt x="3136900" y="246946"/>
                  </a:lnTo>
                  <a:lnTo>
                    <a:pt x="3098800" y="227171"/>
                  </a:lnTo>
                  <a:lnTo>
                    <a:pt x="3048000" y="208389"/>
                  </a:lnTo>
                  <a:lnTo>
                    <a:pt x="3009900" y="190579"/>
                  </a:lnTo>
                  <a:lnTo>
                    <a:pt x="2959100" y="173720"/>
                  </a:lnTo>
                  <a:lnTo>
                    <a:pt x="2908300" y="157791"/>
                  </a:lnTo>
                  <a:lnTo>
                    <a:pt x="2857500" y="142770"/>
                  </a:lnTo>
                  <a:lnTo>
                    <a:pt x="2819400" y="128637"/>
                  </a:lnTo>
                  <a:lnTo>
                    <a:pt x="2768600" y="115371"/>
                  </a:lnTo>
                  <a:lnTo>
                    <a:pt x="2717800" y="102950"/>
                  </a:lnTo>
                  <a:lnTo>
                    <a:pt x="2667000" y="91354"/>
                  </a:lnTo>
                  <a:lnTo>
                    <a:pt x="2616200" y="80562"/>
                  </a:lnTo>
                  <a:lnTo>
                    <a:pt x="2565400" y="70552"/>
                  </a:lnTo>
                  <a:lnTo>
                    <a:pt x="2514600" y="61304"/>
                  </a:lnTo>
                  <a:lnTo>
                    <a:pt x="2463800" y="52796"/>
                  </a:lnTo>
                  <a:lnTo>
                    <a:pt x="2413000" y="45007"/>
                  </a:lnTo>
                  <a:lnTo>
                    <a:pt x="2362200" y="37917"/>
                  </a:lnTo>
                  <a:lnTo>
                    <a:pt x="2311400" y="31504"/>
                  </a:lnTo>
                  <a:lnTo>
                    <a:pt x="2260600" y="25747"/>
                  </a:lnTo>
                  <a:lnTo>
                    <a:pt x="2209800" y="20626"/>
                  </a:lnTo>
                  <a:lnTo>
                    <a:pt x="2171700" y="16118"/>
                  </a:lnTo>
                  <a:lnTo>
                    <a:pt x="2120900" y="12204"/>
                  </a:lnTo>
                  <a:lnTo>
                    <a:pt x="2070100" y="8862"/>
                  </a:lnTo>
                  <a:lnTo>
                    <a:pt x="2019300" y="6071"/>
                  </a:lnTo>
                  <a:lnTo>
                    <a:pt x="1968500" y="3809"/>
                  </a:lnTo>
                  <a:lnTo>
                    <a:pt x="1879600" y="761"/>
                  </a:lnTo>
                  <a:lnTo>
                    <a:pt x="1790700" y="0"/>
                  </a:lnTo>
                  <a:lnTo>
                    <a:pt x="1701800" y="761"/>
                  </a:lnTo>
                  <a:lnTo>
                    <a:pt x="1600200" y="3809"/>
                  </a:lnTo>
                  <a:lnTo>
                    <a:pt x="1562100" y="6129"/>
                  </a:lnTo>
                  <a:lnTo>
                    <a:pt x="1511300" y="9000"/>
                  </a:lnTo>
                  <a:lnTo>
                    <a:pt x="1460500" y="12445"/>
                  </a:lnTo>
                  <a:lnTo>
                    <a:pt x="1409700" y="16488"/>
                  </a:lnTo>
                  <a:lnTo>
                    <a:pt x="1358900" y="21152"/>
                  </a:lnTo>
                  <a:lnTo>
                    <a:pt x="1308100" y="26459"/>
                  </a:lnTo>
                  <a:lnTo>
                    <a:pt x="1257300" y="32433"/>
                  </a:lnTo>
                  <a:lnTo>
                    <a:pt x="1206500" y="39096"/>
                  </a:lnTo>
                  <a:lnTo>
                    <a:pt x="1155700" y="46472"/>
                  </a:lnTo>
                  <a:lnTo>
                    <a:pt x="1104900" y="54585"/>
                  </a:lnTo>
                  <a:lnTo>
                    <a:pt x="1054100" y="63456"/>
                  </a:lnTo>
                  <a:lnTo>
                    <a:pt x="1003300" y="73109"/>
                  </a:lnTo>
                  <a:lnTo>
                    <a:pt x="952500" y="83567"/>
                  </a:lnTo>
                  <a:lnTo>
                    <a:pt x="901700" y="94853"/>
                  </a:lnTo>
                  <a:lnTo>
                    <a:pt x="850900" y="106991"/>
                  </a:lnTo>
                  <a:lnTo>
                    <a:pt x="800100" y="120003"/>
                  </a:lnTo>
                  <a:lnTo>
                    <a:pt x="749300" y="133912"/>
                  </a:lnTo>
                  <a:lnTo>
                    <a:pt x="698500" y="148741"/>
                  </a:lnTo>
                  <a:lnTo>
                    <a:pt x="647700" y="164514"/>
                  </a:lnTo>
                  <a:lnTo>
                    <a:pt x="596900" y="181253"/>
                  </a:lnTo>
                  <a:lnTo>
                    <a:pt x="558800" y="198982"/>
                  </a:lnTo>
                  <a:lnTo>
                    <a:pt x="508000" y="217723"/>
                  </a:lnTo>
                  <a:lnTo>
                    <a:pt x="457200" y="237500"/>
                  </a:lnTo>
                  <a:lnTo>
                    <a:pt x="419100" y="258336"/>
                  </a:lnTo>
                  <a:lnTo>
                    <a:pt x="368299" y="280253"/>
                  </a:lnTo>
                  <a:lnTo>
                    <a:pt x="330199" y="303276"/>
                  </a:lnTo>
                  <a:lnTo>
                    <a:pt x="279399" y="332232"/>
                  </a:lnTo>
                  <a:lnTo>
                    <a:pt x="241300" y="357095"/>
                  </a:lnTo>
                  <a:lnTo>
                    <a:pt x="203199" y="384847"/>
                  </a:lnTo>
                  <a:lnTo>
                    <a:pt x="165099" y="415360"/>
                  </a:lnTo>
                  <a:lnTo>
                    <a:pt x="126999" y="448505"/>
                  </a:lnTo>
                  <a:lnTo>
                    <a:pt x="88899" y="484154"/>
                  </a:lnTo>
                  <a:lnTo>
                    <a:pt x="63499" y="522178"/>
                  </a:lnTo>
                  <a:lnTo>
                    <a:pt x="38099" y="562450"/>
                  </a:lnTo>
                  <a:lnTo>
                    <a:pt x="12699" y="604841"/>
                  </a:lnTo>
                  <a:lnTo>
                    <a:pt x="0" y="649224"/>
                  </a:lnTo>
                  <a:lnTo>
                    <a:pt x="0" y="687324"/>
                  </a:lnTo>
                  <a:lnTo>
                    <a:pt x="12699" y="669036"/>
                  </a:lnTo>
                  <a:lnTo>
                    <a:pt x="12699" y="651510"/>
                  </a:lnTo>
                  <a:lnTo>
                    <a:pt x="25399" y="605167"/>
                  </a:lnTo>
                  <a:lnTo>
                    <a:pt x="50799" y="561169"/>
                  </a:lnTo>
                  <a:lnTo>
                    <a:pt x="76199" y="519602"/>
                  </a:lnTo>
                  <a:lnTo>
                    <a:pt x="114299" y="480553"/>
                  </a:lnTo>
                  <a:lnTo>
                    <a:pt x="152399" y="444110"/>
                  </a:lnTo>
                  <a:lnTo>
                    <a:pt x="190499" y="410359"/>
                  </a:lnTo>
                  <a:lnTo>
                    <a:pt x="228600" y="379388"/>
                  </a:lnTo>
                  <a:lnTo>
                    <a:pt x="266699" y="351285"/>
                  </a:lnTo>
                  <a:lnTo>
                    <a:pt x="304799" y="326136"/>
                  </a:lnTo>
                  <a:lnTo>
                    <a:pt x="380999" y="284226"/>
                  </a:lnTo>
                  <a:lnTo>
                    <a:pt x="431800" y="262657"/>
                  </a:lnTo>
                  <a:lnTo>
                    <a:pt x="469900" y="242537"/>
                  </a:lnTo>
                  <a:lnTo>
                    <a:pt x="520700" y="223742"/>
                  </a:lnTo>
                  <a:lnTo>
                    <a:pt x="558800" y="206148"/>
                  </a:lnTo>
                  <a:lnTo>
                    <a:pt x="609600" y="189630"/>
                  </a:lnTo>
                  <a:lnTo>
                    <a:pt x="647700" y="174063"/>
                  </a:lnTo>
                  <a:lnTo>
                    <a:pt x="698500" y="159323"/>
                  </a:lnTo>
                  <a:lnTo>
                    <a:pt x="736600" y="145285"/>
                  </a:lnTo>
                  <a:lnTo>
                    <a:pt x="787400" y="131825"/>
                  </a:lnTo>
                  <a:lnTo>
                    <a:pt x="863600" y="113537"/>
                  </a:lnTo>
                  <a:lnTo>
                    <a:pt x="939800" y="96011"/>
                  </a:lnTo>
                  <a:lnTo>
                    <a:pt x="990600" y="85337"/>
                  </a:lnTo>
                  <a:lnTo>
                    <a:pt x="1041400" y="75460"/>
                  </a:lnTo>
                  <a:lnTo>
                    <a:pt x="1092200" y="66358"/>
                  </a:lnTo>
                  <a:lnTo>
                    <a:pt x="1143000" y="58008"/>
                  </a:lnTo>
                  <a:lnTo>
                    <a:pt x="1193800" y="50388"/>
                  </a:lnTo>
                  <a:lnTo>
                    <a:pt x="1244600" y="43475"/>
                  </a:lnTo>
                  <a:lnTo>
                    <a:pt x="1295400" y="37245"/>
                  </a:lnTo>
                  <a:lnTo>
                    <a:pt x="1346200" y="31677"/>
                  </a:lnTo>
                  <a:lnTo>
                    <a:pt x="1397000" y="26747"/>
                  </a:lnTo>
                  <a:lnTo>
                    <a:pt x="1447800" y="22432"/>
                  </a:lnTo>
                  <a:lnTo>
                    <a:pt x="1498600" y="18710"/>
                  </a:lnTo>
                  <a:lnTo>
                    <a:pt x="1549400" y="15558"/>
                  </a:lnTo>
                  <a:lnTo>
                    <a:pt x="1612900" y="12953"/>
                  </a:lnTo>
                  <a:lnTo>
                    <a:pt x="1701800" y="10667"/>
                  </a:lnTo>
                  <a:lnTo>
                    <a:pt x="1790700" y="9143"/>
                  </a:lnTo>
                  <a:lnTo>
                    <a:pt x="1879600" y="10667"/>
                  </a:lnTo>
                  <a:lnTo>
                    <a:pt x="1968500" y="12953"/>
                  </a:lnTo>
                  <a:lnTo>
                    <a:pt x="2057400" y="17525"/>
                  </a:lnTo>
                  <a:lnTo>
                    <a:pt x="2108200" y="20946"/>
                  </a:lnTo>
                  <a:lnTo>
                    <a:pt x="2159000" y="24902"/>
                  </a:lnTo>
                  <a:lnTo>
                    <a:pt x="2209800" y="29421"/>
                  </a:lnTo>
                  <a:lnTo>
                    <a:pt x="2260600" y="34529"/>
                  </a:lnTo>
                  <a:lnTo>
                    <a:pt x="2311400" y="40254"/>
                  </a:lnTo>
                  <a:lnTo>
                    <a:pt x="2349500" y="46623"/>
                  </a:lnTo>
                  <a:lnTo>
                    <a:pt x="2400300" y="53663"/>
                  </a:lnTo>
                  <a:lnTo>
                    <a:pt x="2451100" y="61401"/>
                  </a:lnTo>
                  <a:lnTo>
                    <a:pt x="2501900" y="69865"/>
                  </a:lnTo>
                  <a:lnTo>
                    <a:pt x="2552700" y="79081"/>
                  </a:lnTo>
                  <a:lnTo>
                    <a:pt x="2603500" y="89077"/>
                  </a:lnTo>
                  <a:lnTo>
                    <a:pt x="2654300" y="99881"/>
                  </a:lnTo>
                  <a:lnTo>
                    <a:pt x="2705100" y="111518"/>
                  </a:lnTo>
                  <a:lnTo>
                    <a:pt x="2755900" y="124018"/>
                  </a:lnTo>
                  <a:lnTo>
                    <a:pt x="2806700" y="137405"/>
                  </a:lnTo>
                  <a:lnTo>
                    <a:pt x="2857500" y="151709"/>
                  </a:lnTo>
                  <a:lnTo>
                    <a:pt x="2908300" y="166955"/>
                  </a:lnTo>
                  <a:lnTo>
                    <a:pt x="2959100" y="183172"/>
                  </a:lnTo>
                  <a:lnTo>
                    <a:pt x="3009900" y="200386"/>
                  </a:lnTo>
                  <a:lnTo>
                    <a:pt x="3048000" y="218624"/>
                  </a:lnTo>
                  <a:lnTo>
                    <a:pt x="3098800" y="237914"/>
                  </a:lnTo>
                  <a:lnTo>
                    <a:pt x="3136900" y="258283"/>
                  </a:lnTo>
                  <a:lnTo>
                    <a:pt x="3187700" y="279758"/>
                  </a:lnTo>
                  <a:lnTo>
                    <a:pt x="3225800" y="302367"/>
                  </a:lnTo>
                  <a:lnTo>
                    <a:pt x="3276600" y="326135"/>
                  </a:lnTo>
                  <a:lnTo>
                    <a:pt x="3289300" y="340613"/>
                  </a:lnTo>
                  <a:lnTo>
                    <a:pt x="3314700" y="355091"/>
                  </a:lnTo>
                  <a:lnTo>
                    <a:pt x="3365500" y="384247"/>
                  </a:lnTo>
                  <a:lnTo>
                    <a:pt x="3403600" y="416200"/>
                  </a:lnTo>
                  <a:lnTo>
                    <a:pt x="3441700" y="451006"/>
                  </a:lnTo>
                  <a:lnTo>
                    <a:pt x="3479800" y="488722"/>
                  </a:lnTo>
                  <a:lnTo>
                    <a:pt x="3505200" y="529404"/>
                  </a:lnTo>
                  <a:lnTo>
                    <a:pt x="3530600" y="573106"/>
                  </a:lnTo>
                  <a:lnTo>
                    <a:pt x="3556000" y="619886"/>
                  </a:lnTo>
                  <a:lnTo>
                    <a:pt x="3568700" y="669797"/>
                  </a:lnTo>
                  <a:lnTo>
                    <a:pt x="3568700" y="687323"/>
                  </a:lnTo>
                  <a:lnTo>
                    <a:pt x="3581400" y="705611"/>
                  </a:lnTo>
                  <a:close/>
                </a:path>
                <a:path w="3581400" h="1447800">
                  <a:moveTo>
                    <a:pt x="3581400" y="761237"/>
                  </a:moveTo>
                  <a:lnTo>
                    <a:pt x="3581400" y="742187"/>
                  </a:lnTo>
                  <a:lnTo>
                    <a:pt x="3568700" y="778763"/>
                  </a:lnTo>
                  <a:lnTo>
                    <a:pt x="3556000" y="825608"/>
                  </a:lnTo>
                  <a:lnTo>
                    <a:pt x="3543300" y="869899"/>
                  </a:lnTo>
                  <a:lnTo>
                    <a:pt x="3517900" y="911622"/>
                  </a:lnTo>
                  <a:lnTo>
                    <a:pt x="3479800" y="950762"/>
                  </a:lnTo>
                  <a:lnTo>
                    <a:pt x="3454400" y="987304"/>
                  </a:lnTo>
                  <a:lnTo>
                    <a:pt x="3416300" y="1021232"/>
                  </a:lnTo>
                  <a:lnTo>
                    <a:pt x="3378200" y="1052532"/>
                  </a:lnTo>
                  <a:lnTo>
                    <a:pt x="3340100" y="1081188"/>
                  </a:lnTo>
                  <a:lnTo>
                    <a:pt x="3289300" y="1107185"/>
                  </a:lnTo>
                  <a:lnTo>
                    <a:pt x="3276600" y="1121664"/>
                  </a:lnTo>
                  <a:lnTo>
                    <a:pt x="3251200" y="1136141"/>
                  </a:lnTo>
                  <a:lnTo>
                    <a:pt x="3200400" y="1159427"/>
                  </a:lnTo>
                  <a:lnTo>
                    <a:pt x="3162300" y="1181554"/>
                  </a:lnTo>
                  <a:lnTo>
                    <a:pt x="3111500" y="1202551"/>
                  </a:lnTo>
                  <a:lnTo>
                    <a:pt x="3073400" y="1222445"/>
                  </a:lnTo>
                  <a:lnTo>
                    <a:pt x="3022600" y="1241262"/>
                  </a:lnTo>
                  <a:lnTo>
                    <a:pt x="2971800" y="1259031"/>
                  </a:lnTo>
                  <a:lnTo>
                    <a:pt x="2921000" y="1275777"/>
                  </a:lnTo>
                  <a:lnTo>
                    <a:pt x="2870200" y="1291527"/>
                  </a:lnTo>
                  <a:lnTo>
                    <a:pt x="2819400" y="1306310"/>
                  </a:lnTo>
                  <a:lnTo>
                    <a:pt x="2768600" y="1320152"/>
                  </a:lnTo>
                  <a:lnTo>
                    <a:pt x="2717800" y="1333079"/>
                  </a:lnTo>
                  <a:lnTo>
                    <a:pt x="2667000" y="1345120"/>
                  </a:lnTo>
                  <a:lnTo>
                    <a:pt x="2616200" y="1356301"/>
                  </a:lnTo>
                  <a:lnTo>
                    <a:pt x="2565400" y="1366649"/>
                  </a:lnTo>
                  <a:lnTo>
                    <a:pt x="2514600" y="1376191"/>
                  </a:lnTo>
                  <a:lnTo>
                    <a:pt x="2463800" y="1384954"/>
                  </a:lnTo>
                  <a:lnTo>
                    <a:pt x="2413000" y="1392966"/>
                  </a:lnTo>
                  <a:lnTo>
                    <a:pt x="2362200" y="1400253"/>
                  </a:lnTo>
                  <a:lnTo>
                    <a:pt x="2311400" y="1406843"/>
                  </a:lnTo>
                  <a:lnTo>
                    <a:pt x="2260600" y="1412762"/>
                  </a:lnTo>
                  <a:lnTo>
                    <a:pt x="2209800" y="1418037"/>
                  </a:lnTo>
                  <a:lnTo>
                    <a:pt x="2159000" y="1422696"/>
                  </a:lnTo>
                  <a:lnTo>
                    <a:pt x="2108200" y="1426766"/>
                  </a:lnTo>
                  <a:lnTo>
                    <a:pt x="2057400" y="1430273"/>
                  </a:lnTo>
                  <a:lnTo>
                    <a:pt x="1968500" y="1434845"/>
                  </a:lnTo>
                  <a:lnTo>
                    <a:pt x="1879600" y="1437132"/>
                  </a:lnTo>
                  <a:lnTo>
                    <a:pt x="1790700" y="1437894"/>
                  </a:lnTo>
                  <a:lnTo>
                    <a:pt x="1701800" y="1437132"/>
                  </a:lnTo>
                  <a:lnTo>
                    <a:pt x="1651000" y="1435414"/>
                  </a:lnTo>
                  <a:lnTo>
                    <a:pt x="1600200" y="1433257"/>
                  </a:lnTo>
                  <a:lnTo>
                    <a:pt x="1549400" y="1430632"/>
                  </a:lnTo>
                  <a:lnTo>
                    <a:pt x="1498600" y="1427509"/>
                  </a:lnTo>
                  <a:lnTo>
                    <a:pt x="1447800" y="1423858"/>
                  </a:lnTo>
                  <a:lnTo>
                    <a:pt x="1397000" y="1419649"/>
                  </a:lnTo>
                  <a:lnTo>
                    <a:pt x="1346200" y="1414853"/>
                  </a:lnTo>
                  <a:lnTo>
                    <a:pt x="1295400" y="1409440"/>
                  </a:lnTo>
                  <a:lnTo>
                    <a:pt x="1231900" y="1403381"/>
                  </a:lnTo>
                  <a:lnTo>
                    <a:pt x="1181100" y="1396645"/>
                  </a:lnTo>
                  <a:lnTo>
                    <a:pt x="1130300" y="1389203"/>
                  </a:lnTo>
                  <a:lnTo>
                    <a:pt x="1079500" y="1381025"/>
                  </a:lnTo>
                  <a:lnTo>
                    <a:pt x="1041400" y="1372081"/>
                  </a:lnTo>
                  <a:lnTo>
                    <a:pt x="990600" y="1362343"/>
                  </a:lnTo>
                  <a:lnTo>
                    <a:pt x="939800" y="1351779"/>
                  </a:lnTo>
                  <a:lnTo>
                    <a:pt x="889000" y="1340361"/>
                  </a:lnTo>
                  <a:lnTo>
                    <a:pt x="838200" y="1328058"/>
                  </a:lnTo>
                  <a:lnTo>
                    <a:pt x="787400" y="1314842"/>
                  </a:lnTo>
                  <a:lnTo>
                    <a:pt x="736600" y="1300681"/>
                  </a:lnTo>
                  <a:lnTo>
                    <a:pt x="685800" y="1285548"/>
                  </a:lnTo>
                  <a:lnTo>
                    <a:pt x="635000" y="1269410"/>
                  </a:lnTo>
                  <a:lnTo>
                    <a:pt x="596900" y="1252241"/>
                  </a:lnTo>
                  <a:lnTo>
                    <a:pt x="546100" y="1234008"/>
                  </a:lnTo>
                  <a:lnTo>
                    <a:pt x="495300" y="1214683"/>
                  </a:lnTo>
                  <a:lnTo>
                    <a:pt x="444500" y="1194236"/>
                  </a:lnTo>
                  <a:lnTo>
                    <a:pt x="406400" y="1172638"/>
                  </a:lnTo>
                  <a:lnTo>
                    <a:pt x="355600" y="1149858"/>
                  </a:lnTo>
                  <a:lnTo>
                    <a:pt x="304800" y="1121664"/>
                  </a:lnTo>
                  <a:lnTo>
                    <a:pt x="266700" y="1096713"/>
                  </a:lnTo>
                  <a:lnTo>
                    <a:pt x="228600" y="1069676"/>
                  </a:lnTo>
                  <a:lnTo>
                    <a:pt x="190500" y="1040454"/>
                  </a:lnTo>
                  <a:lnTo>
                    <a:pt x="152400" y="1008951"/>
                  </a:lnTo>
                  <a:lnTo>
                    <a:pt x="114300" y="975070"/>
                  </a:lnTo>
                  <a:lnTo>
                    <a:pt x="88900" y="938713"/>
                  </a:lnTo>
                  <a:lnTo>
                    <a:pt x="63500" y="899783"/>
                  </a:lnTo>
                  <a:lnTo>
                    <a:pt x="38100" y="858183"/>
                  </a:lnTo>
                  <a:lnTo>
                    <a:pt x="12700" y="813816"/>
                  </a:lnTo>
                  <a:lnTo>
                    <a:pt x="12700" y="778002"/>
                  </a:lnTo>
                  <a:lnTo>
                    <a:pt x="0" y="759714"/>
                  </a:lnTo>
                  <a:lnTo>
                    <a:pt x="0" y="798576"/>
                  </a:lnTo>
                  <a:lnTo>
                    <a:pt x="12700" y="816863"/>
                  </a:lnTo>
                  <a:lnTo>
                    <a:pt x="25400" y="864343"/>
                  </a:lnTo>
                  <a:lnTo>
                    <a:pt x="50800" y="908972"/>
                  </a:lnTo>
                  <a:lnTo>
                    <a:pt x="88900" y="950786"/>
                  </a:lnTo>
                  <a:lnTo>
                    <a:pt x="114300" y="989821"/>
                  </a:lnTo>
                  <a:lnTo>
                    <a:pt x="152400" y="1026110"/>
                  </a:lnTo>
                  <a:lnTo>
                    <a:pt x="203200" y="1059690"/>
                  </a:lnTo>
                  <a:lnTo>
                    <a:pt x="241300" y="1090596"/>
                  </a:lnTo>
                  <a:lnTo>
                    <a:pt x="279400" y="1118862"/>
                  </a:lnTo>
                  <a:lnTo>
                    <a:pt x="330200" y="1144524"/>
                  </a:lnTo>
                  <a:lnTo>
                    <a:pt x="381000" y="1171956"/>
                  </a:lnTo>
                  <a:lnTo>
                    <a:pt x="419100" y="1192982"/>
                  </a:lnTo>
                  <a:lnTo>
                    <a:pt x="469900" y="1213015"/>
                  </a:lnTo>
                  <a:lnTo>
                    <a:pt x="508000" y="1232073"/>
                  </a:lnTo>
                  <a:lnTo>
                    <a:pt x="558800" y="1250176"/>
                  </a:lnTo>
                  <a:lnTo>
                    <a:pt x="609600" y="1267343"/>
                  </a:lnTo>
                  <a:lnTo>
                    <a:pt x="647700" y="1283593"/>
                  </a:lnTo>
                  <a:lnTo>
                    <a:pt x="698500" y="1298944"/>
                  </a:lnTo>
                  <a:lnTo>
                    <a:pt x="749300" y="1313416"/>
                  </a:lnTo>
                  <a:lnTo>
                    <a:pt x="800100" y="1327027"/>
                  </a:lnTo>
                  <a:lnTo>
                    <a:pt x="838200" y="1339797"/>
                  </a:lnTo>
                  <a:lnTo>
                    <a:pt x="889000" y="1351745"/>
                  </a:lnTo>
                  <a:lnTo>
                    <a:pt x="939800" y="1362889"/>
                  </a:lnTo>
                  <a:lnTo>
                    <a:pt x="990600" y="1373249"/>
                  </a:lnTo>
                  <a:lnTo>
                    <a:pt x="1041400" y="1382843"/>
                  </a:lnTo>
                  <a:lnTo>
                    <a:pt x="1092200" y="1391690"/>
                  </a:lnTo>
                  <a:lnTo>
                    <a:pt x="1143000" y="1399810"/>
                  </a:lnTo>
                  <a:lnTo>
                    <a:pt x="1193800" y="1407222"/>
                  </a:lnTo>
                  <a:lnTo>
                    <a:pt x="1244600" y="1413944"/>
                  </a:lnTo>
                  <a:lnTo>
                    <a:pt x="1295400" y="1419995"/>
                  </a:lnTo>
                  <a:lnTo>
                    <a:pt x="1346200" y="1425394"/>
                  </a:lnTo>
                  <a:lnTo>
                    <a:pt x="1397000" y="1430161"/>
                  </a:lnTo>
                  <a:lnTo>
                    <a:pt x="1447800" y="1434315"/>
                  </a:lnTo>
                  <a:lnTo>
                    <a:pt x="1498600" y="1437873"/>
                  </a:lnTo>
                  <a:lnTo>
                    <a:pt x="1549400" y="1440856"/>
                  </a:lnTo>
                  <a:lnTo>
                    <a:pt x="1600200" y="1443282"/>
                  </a:lnTo>
                  <a:lnTo>
                    <a:pt x="1638300" y="1445171"/>
                  </a:lnTo>
                  <a:lnTo>
                    <a:pt x="1689100" y="1446540"/>
                  </a:lnTo>
                  <a:lnTo>
                    <a:pt x="1739900" y="1447410"/>
                  </a:lnTo>
                  <a:lnTo>
                    <a:pt x="1790700" y="1447800"/>
                  </a:lnTo>
                  <a:lnTo>
                    <a:pt x="1879600" y="1447038"/>
                  </a:lnTo>
                  <a:lnTo>
                    <a:pt x="1968500" y="1443989"/>
                  </a:lnTo>
                  <a:lnTo>
                    <a:pt x="2057400" y="1439418"/>
                  </a:lnTo>
                  <a:lnTo>
                    <a:pt x="2146300" y="1433321"/>
                  </a:lnTo>
                  <a:lnTo>
                    <a:pt x="2197100" y="1428990"/>
                  </a:lnTo>
                  <a:lnTo>
                    <a:pt x="2247900" y="1424085"/>
                  </a:lnTo>
                  <a:lnTo>
                    <a:pt x="2298700" y="1418580"/>
                  </a:lnTo>
                  <a:lnTo>
                    <a:pt x="2349500" y="1412447"/>
                  </a:lnTo>
                  <a:lnTo>
                    <a:pt x="2387600" y="1405658"/>
                  </a:lnTo>
                  <a:lnTo>
                    <a:pt x="2438400" y="1398187"/>
                  </a:lnTo>
                  <a:lnTo>
                    <a:pt x="2489200" y="1390005"/>
                  </a:lnTo>
                  <a:lnTo>
                    <a:pt x="2540000" y="1381085"/>
                  </a:lnTo>
                  <a:lnTo>
                    <a:pt x="2590800" y="1371400"/>
                  </a:lnTo>
                  <a:lnTo>
                    <a:pt x="2641600" y="1360921"/>
                  </a:lnTo>
                  <a:lnTo>
                    <a:pt x="2692400" y="1349623"/>
                  </a:lnTo>
                  <a:lnTo>
                    <a:pt x="2743200" y="1337476"/>
                  </a:lnTo>
                  <a:lnTo>
                    <a:pt x="2794000" y="1324454"/>
                  </a:lnTo>
                  <a:lnTo>
                    <a:pt x="2844800" y="1310529"/>
                  </a:lnTo>
                  <a:lnTo>
                    <a:pt x="2895600" y="1295674"/>
                  </a:lnTo>
                  <a:lnTo>
                    <a:pt x="2946400" y="1279860"/>
                  </a:lnTo>
                  <a:lnTo>
                    <a:pt x="2984500" y="1263062"/>
                  </a:lnTo>
                  <a:lnTo>
                    <a:pt x="3035300" y="1245250"/>
                  </a:lnTo>
                  <a:lnTo>
                    <a:pt x="3086100" y="1226398"/>
                  </a:lnTo>
                  <a:lnTo>
                    <a:pt x="3124200" y="1206477"/>
                  </a:lnTo>
                  <a:lnTo>
                    <a:pt x="3175000" y="1185462"/>
                  </a:lnTo>
                  <a:lnTo>
                    <a:pt x="3213100" y="1163323"/>
                  </a:lnTo>
                  <a:lnTo>
                    <a:pt x="3263900" y="1140034"/>
                  </a:lnTo>
                  <a:lnTo>
                    <a:pt x="3302000" y="1115567"/>
                  </a:lnTo>
                  <a:lnTo>
                    <a:pt x="3327400" y="1100327"/>
                  </a:lnTo>
                  <a:lnTo>
                    <a:pt x="3340100" y="1085849"/>
                  </a:lnTo>
                  <a:lnTo>
                    <a:pt x="3390900" y="1055301"/>
                  </a:lnTo>
                  <a:lnTo>
                    <a:pt x="3429000" y="1021997"/>
                  </a:lnTo>
                  <a:lnTo>
                    <a:pt x="3467100" y="985883"/>
                  </a:lnTo>
                  <a:lnTo>
                    <a:pt x="3492500" y="946904"/>
                  </a:lnTo>
                  <a:lnTo>
                    <a:pt x="3530600" y="905004"/>
                  </a:lnTo>
                  <a:lnTo>
                    <a:pt x="3556000" y="860130"/>
                  </a:lnTo>
                  <a:lnTo>
                    <a:pt x="3568700" y="812226"/>
                  </a:lnTo>
                  <a:lnTo>
                    <a:pt x="3581400" y="761237"/>
                  </a:lnTo>
                  <a:close/>
                </a:path>
              </a:pathLst>
            </a:custGeom>
            <a:solidFill>
              <a:srgbClr val="000000"/>
            </a:solidFill>
          </p:spPr>
          <p:txBody>
            <a:bodyPr wrap="square" lIns="0" tIns="0" rIns="0" bIns="0" rtlCol="0"/>
            <a:lstStyle/>
            <a:p>
              <a:endParaRPr/>
            </a:p>
          </p:txBody>
        </p:sp>
      </p:grpSp>
      <p:sp>
        <p:nvSpPr>
          <p:cNvPr id="10" name="object 10"/>
          <p:cNvSpPr txBox="1"/>
          <p:nvPr/>
        </p:nvSpPr>
        <p:spPr>
          <a:xfrm>
            <a:off x="1804679" y="3276091"/>
            <a:ext cx="1391285" cy="696595"/>
          </a:xfrm>
          <a:prstGeom prst="rect">
            <a:avLst/>
          </a:prstGeom>
        </p:spPr>
        <p:txBody>
          <a:bodyPr vert="horz" wrap="square" lIns="0" tIns="12700" rIns="0" bIns="0" rtlCol="0">
            <a:spAutoFit/>
          </a:bodyPr>
          <a:lstStyle/>
          <a:p>
            <a:pPr marL="12700" marR="5080" indent="52705">
              <a:lnSpc>
                <a:spcPct val="100000"/>
              </a:lnSpc>
              <a:spcBef>
                <a:spcPts val="100"/>
              </a:spcBef>
            </a:pPr>
            <a:r>
              <a:rPr sz="2200" b="1" spc="-10" dirty="0">
                <a:latin typeface="Arial"/>
                <a:cs typeface="Arial"/>
              </a:rPr>
              <a:t>Research Questions</a:t>
            </a:r>
            <a:endParaRPr sz="2200">
              <a:latin typeface="Arial"/>
              <a:cs typeface="Arial"/>
            </a:endParaRPr>
          </a:p>
        </p:txBody>
      </p:sp>
      <p:grpSp>
        <p:nvGrpSpPr>
          <p:cNvPr id="11" name="object 11"/>
          <p:cNvGrpSpPr/>
          <p:nvPr/>
        </p:nvGrpSpPr>
        <p:grpSpPr>
          <a:xfrm>
            <a:off x="704849" y="5042153"/>
            <a:ext cx="3739515" cy="1457325"/>
            <a:chOff x="704849" y="5042153"/>
            <a:chExt cx="3739515" cy="1457325"/>
          </a:xfrm>
        </p:grpSpPr>
        <p:sp>
          <p:nvSpPr>
            <p:cNvPr id="12" name="object 12"/>
            <p:cNvSpPr/>
            <p:nvPr/>
          </p:nvSpPr>
          <p:spPr>
            <a:xfrm>
              <a:off x="710183" y="5046725"/>
              <a:ext cx="3733800" cy="1447800"/>
            </a:xfrm>
            <a:custGeom>
              <a:avLst/>
              <a:gdLst/>
              <a:ahLst/>
              <a:cxnLst/>
              <a:rect l="l" t="t" r="r" b="b"/>
              <a:pathLst>
                <a:path w="3733800" h="1447800">
                  <a:moveTo>
                    <a:pt x="3733800" y="723899"/>
                  </a:moveTo>
                  <a:lnTo>
                    <a:pt x="3729112" y="672172"/>
                  </a:lnTo>
                  <a:lnTo>
                    <a:pt x="3715259" y="621430"/>
                  </a:lnTo>
                  <a:lnTo>
                    <a:pt x="3692557" y="571797"/>
                  </a:lnTo>
                  <a:lnTo>
                    <a:pt x="3661322" y="523395"/>
                  </a:lnTo>
                  <a:lnTo>
                    <a:pt x="3621870" y="476345"/>
                  </a:lnTo>
                  <a:lnTo>
                    <a:pt x="3574517" y="430770"/>
                  </a:lnTo>
                  <a:lnTo>
                    <a:pt x="3519579" y="386793"/>
                  </a:lnTo>
                  <a:lnTo>
                    <a:pt x="3457373" y="344534"/>
                  </a:lnTo>
                  <a:lnTo>
                    <a:pt x="3423642" y="324088"/>
                  </a:lnTo>
                  <a:lnTo>
                    <a:pt x="3388213" y="304117"/>
                  </a:lnTo>
                  <a:lnTo>
                    <a:pt x="3351125" y="284637"/>
                  </a:lnTo>
                  <a:lnTo>
                    <a:pt x="3312417" y="265663"/>
                  </a:lnTo>
                  <a:lnTo>
                    <a:pt x="3272128" y="247211"/>
                  </a:lnTo>
                  <a:lnTo>
                    <a:pt x="3230299" y="229295"/>
                  </a:lnTo>
                  <a:lnTo>
                    <a:pt x="3186969" y="211931"/>
                  </a:lnTo>
                  <a:lnTo>
                    <a:pt x="3142177" y="195134"/>
                  </a:lnTo>
                  <a:lnTo>
                    <a:pt x="3095963" y="178920"/>
                  </a:lnTo>
                  <a:lnTo>
                    <a:pt x="3048367" y="163303"/>
                  </a:lnTo>
                  <a:lnTo>
                    <a:pt x="2999427" y="148299"/>
                  </a:lnTo>
                  <a:lnTo>
                    <a:pt x="2949183" y="133924"/>
                  </a:lnTo>
                  <a:lnTo>
                    <a:pt x="2897675" y="120192"/>
                  </a:lnTo>
                  <a:lnTo>
                    <a:pt x="2844943" y="107119"/>
                  </a:lnTo>
                  <a:lnTo>
                    <a:pt x="2791025" y="94720"/>
                  </a:lnTo>
                  <a:lnTo>
                    <a:pt x="2735961" y="83010"/>
                  </a:lnTo>
                  <a:lnTo>
                    <a:pt x="2679792" y="72005"/>
                  </a:lnTo>
                  <a:lnTo>
                    <a:pt x="2622556" y="61720"/>
                  </a:lnTo>
                  <a:lnTo>
                    <a:pt x="2564292" y="52170"/>
                  </a:lnTo>
                  <a:lnTo>
                    <a:pt x="2505041" y="43370"/>
                  </a:lnTo>
                  <a:lnTo>
                    <a:pt x="2444842" y="35335"/>
                  </a:lnTo>
                  <a:lnTo>
                    <a:pt x="2383734" y="28082"/>
                  </a:lnTo>
                  <a:lnTo>
                    <a:pt x="2321757" y="21625"/>
                  </a:lnTo>
                  <a:lnTo>
                    <a:pt x="2258950" y="15979"/>
                  </a:lnTo>
                  <a:lnTo>
                    <a:pt x="2195353" y="11160"/>
                  </a:lnTo>
                  <a:lnTo>
                    <a:pt x="2131006" y="7183"/>
                  </a:lnTo>
                  <a:lnTo>
                    <a:pt x="2065947" y="4063"/>
                  </a:lnTo>
                  <a:lnTo>
                    <a:pt x="2000217" y="1816"/>
                  </a:lnTo>
                  <a:lnTo>
                    <a:pt x="1933855" y="456"/>
                  </a:lnTo>
                  <a:lnTo>
                    <a:pt x="1866900" y="0"/>
                  </a:lnTo>
                  <a:lnTo>
                    <a:pt x="1799944" y="456"/>
                  </a:lnTo>
                  <a:lnTo>
                    <a:pt x="1733582" y="1816"/>
                  </a:lnTo>
                  <a:lnTo>
                    <a:pt x="1667852" y="4063"/>
                  </a:lnTo>
                  <a:lnTo>
                    <a:pt x="1602793" y="7183"/>
                  </a:lnTo>
                  <a:lnTo>
                    <a:pt x="1538446" y="11160"/>
                  </a:lnTo>
                  <a:lnTo>
                    <a:pt x="1474849" y="15979"/>
                  </a:lnTo>
                  <a:lnTo>
                    <a:pt x="1412042" y="21625"/>
                  </a:lnTo>
                  <a:lnTo>
                    <a:pt x="1350065" y="28082"/>
                  </a:lnTo>
                  <a:lnTo>
                    <a:pt x="1288957" y="35335"/>
                  </a:lnTo>
                  <a:lnTo>
                    <a:pt x="1228758" y="43370"/>
                  </a:lnTo>
                  <a:lnTo>
                    <a:pt x="1169507" y="52170"/>
                  </a:lnTo>
                  <a:lnTo>
                    <a:pt x="1111243" y="61720"/>
                  </a:lnTo>
                  <a:lnTo>
                    <a:pt x="1054007" y="72005"/>
                  </a:lnTo>
                  <a:lnTo>
                    <a:pt x="997838" y="83010"/>
                  </a:lnTo>
                  <a:lnTo>
                    <a:pt x="942774" y="94720"/>
                  </a:lnTo>
                  <a:lnTo>
                    <a:pt x="888856" y="107119"/>
                  </a:lnTo>
                  <a:lnTo>
                    <a:pt x="836124" y="120192"/>
                  </a:lnTo>
                  <a:lnTo>
                    <a:pt x="784616" y="133924"/>
                  </a:lnTo>
                  <a:lnTo>
                    <a:pt x="734372" y="148299"/>
                  </a:lnTo>
                  <a:lnTo>
                    <a:pt x="685432" y="163303"/>
                  </a:lnTo>
                  <a:lnTo>
                    <a:pt x="637836" y="178920"/>
                  </a:lnTo>
                  <a:lnTo>
                    <a:pt x="591622" y="195134"/>
                  </a:lnTo>
                  <a:lnTo>
                    <a:pt x="546830" y="211931"/>
                  </a:lnTo>
                  <a:lnTo>
                    <a:pt x="503500" y="229295"/>
                  </a:lnTo>
                  <a:lnTo>
                    <a:pt x="461671" y="247211"/>
                  </a:lnTo>
                  <a:lnTo>
                    <a:pt x="421382" y="265663"/>
                  </a:lnTo>
                  <a:lnTo>
                    <a:pt x="382674" y="284637"/>
                  </a:lnTo>
                  <a:lnTo>
                    <a:pt x="345586" y="304117"/>
                  </a:lnTo>
                  <a:lnTo>
                    <a:pt x="310157" y="324088"/>
                  </a:lnTo>
                  <a:lnTo>
                    <a:pt x="276426" y="344534"/>
                  </a:lnTo>
                  <a:lnTo>
                    <a:pt x="244434" y="365441"/>
                  </a:lnTo>
                  <a:lnTo>
                    <a:pt x="185822" y="408574"/>
                  </a:lnTo>
                  <a:lnTo>
                    <a:pt x="134638" y="453366"/>
                  </a:lnTo>
                  <a:lnTo>
                    <a:pt x="91196" y="499693"/>
                  </a:lnTo>
                  <a:lnTo>
                    <a:pt x="55813" y="547434"/>
                  </a:lnTo>
                  <a:lnTo>
                    <a:pt x="28805" y="596467"/>
                  </a:lnTo>
                  <a:lnTo>
                    <a:pt x="10488" y="646670"/>
                  </a:lnTo>
                  <a:lnTo>
                    <a:pt x="1178" y="697920"/>
                  </a:lnTo>
                  <a:lnTo>
                    <a:pt x="0" y="723900"/>
                  </a:lnTo>
                  <a:lnTo>
                    <a:pt x="1178" y="749879"/>
                  </a:lnTo>
                  <a:lnTo>
                    <a:pt x="10488" y="801129"/>
                  </a:lnTo>
                  <a:lnTo>
                    <a:pt x="28805" y="851332"/>
                  </a:lnTo>
                  <a:lnTo>
                    <a:pt x="55813" y="900365"/>
                  </a:lnTo>
                  <a:lnTo>
                    <a:pt x="91196" y="948106"/>
                  </a:lnTo>
                  <a:lnTo>
                    <a:pt x="134638" y="994433"/>
                  </a:lnTo>
                  <a:lnTo>
                    <a:pt x="185822" y="1039225"/>
                  </a:lnTo>
                  <a:lnTo>
                    <a:pt x="244434" y="1082358"/>
                  </a:lnTo>
                  <a:lnTo>
                    <a:pt x="276426" y="1103265"/>
                  </a:lnTo>
                  <a:lnTo>
                    <a:pt x="310157" y="1123711"/>
                  </a:lnTo>
                  <a:lnTo>
                    <a:pt x="345586" y="1143682"/>
                  </a:lnTo>
                  <a:lnTo>
                    <a:pt x="382674" y="1163162"/>
                  </a:lnTo>
                  <a:lnTo>
                    <a:pt x="421382" y="1182136"/>
                  </a:lnTo>
                  <a:lnTo>
                    <a:pt x="461671" y="1200588"/>
                  </a:lnTo>
                  <a:lnTo>
                    <a:pt x="503500" y="1218504"/>
                  </a:lnTo>
                  <a:lnTo>
                    <a:pt x="546830" y="1235868"/>
                  </a:lnTo>
                  <a:lnTo>
                    <a:pt x="591622" y="1252665"/>
                  </a:lnTo>
                  <a:lnTo>
                    <a:pt x="637836" y="1268879"/>
                  </a:lnTo>
                  <a:lnTo>
                    <a:pt x="685432" y="1284496"/>
                  </a:lnTo>
                  <a:lnTo>
                    <a:pt x="734372" y="1299500"/>
                  </a:lnTo>
                  <a:lnTo>
                    <a:pt x="784616" y="1313875"/>
                  </a:lnTo>
                  <a:lnTo>
                    <a:pt x="836124" y="1327607"/>
                  </a:lnTo>
                  <a:lnTo>
                    <a:pt x="888856" y="1340680"/>
                  </a:lnTo>
                  <a:lnTo>
                    <a:pt x="942774" y="1353079"/>
                  </a:lnTo>
                  <a:lnTo>
                    <a:pt x="997838" y="1364789"/>
                  </a:lnTo>
                  <a:lnTo>
                    <a:pt x="1054007" y="1375794"/>
                  </a:lnTo>
                  <a:lnTo>
                    <a:pt x="1111243" y="1386079"/>
                  </a:lnTo>
                  <a:lnTo>
                    <a:pt x="1169507" y="1395629"/>
                  </a:lnTo>
                  <a:lnTo>
                    <a:pt x="1228758" y="1404429"/>
                  </a:lnTo>
                  <a:lnTo>
                    <a:pt x="1288957" y="1412464"/>
                  </a:lnTo>
                  <a:lnTo>
                    <a:pt x="1350065" y="1419717"/>
                  </a:lnTo>
                  <a:lnTo>
                    <a:pt x="1412042" y="1426174"/>
                  </a:lnTo>
                  <a:lnTo>
                    <a:pt x="1474849" y="1431820"/>
                  </a:lnTo>
                  <a:lnTo>
                    <a:pt x="1538446" y="1436639"/>
                  </a:lnTo>
                  <a:lnTo>
                    <a:pt x="1602793" y="1440616"/>
                  </a:lnTo>
                  <a:lnTo>
                    <a:pt x="1667852" y="1443736"/>
                  </a:lnTo>
                  <a:lnTo>
                    <a:pt x="1733582" y="1445983"/>
                  </a:lnTo>
                  <a:lnTo>
                    <a:pt x="1799944" y="1447343"/>
                  </a:lnTo>
                  <a:lnTo>
                    <a:pt x="1866900" y="1447800"/>
                  </a:lnTo>
                  <a:lnTo>
                    <a:pt x="1933855" y="1447343"/>
                  </a:lnTo>
                  <a:lnTo>
                    <a:pt x="2000217" y="1445983"/>
                  </a:lnTo>
                  <a:lnTo>
                    <a:pt x="2065947" y="1443736"/>
                  </a:lnTo>
                  <a:lnTo>
                    <a:pt x="2131006" y="1440616"/>
                  </a:lnTo>
                  <a:lnTo>
                    <a:pt x="2195353" y="1436639"/>
                  </a:lnTo>
                  <a:lnTo>
                    <a:pt x="2258950" y="1431820"/>
                  </a:lnTo>
                  <a:lnTo>
                    <a:pt x="2321757" y="1426174"/>
                  </a:lnTo>
                  <a:lnTo>
                    <a:pt x="2383734" y="1419717"/>
                  </a:lnTo>
                  <a:lnTo>
                    <a:pt x="2444842" y="1412464"/>
                  </a:lnTo>
                  <a:lnTo>
                    <a:pt x="2505041" y="1404429"/>
                  </a:lnTo>
                  <a:lnTo>
                    <a:pt x="2564292" y="1395629"/>
                  </a:lnTo>
                  <a:lnTo>
                    <a:pt x="2622556" y="1386079"/>
                  </a:lnTo>
                  <a:lnTo>
                    <a:pt x="2679792" y="1375794"/>
                  </a:lnTo>
                  <a:lnTo>
                    <a:pt x="2735961" y="1364789"/>
                  </a:lnTo>
                  <a:lnTo>
                    <a:pt x="2791025" y="1353079"/>
                  </a:lnTo>
                  <a:lnTo>
                    <a:pt x="2844943" y="1340680"/>
                  </a:lnTo>
                  <a:lnTo>
                    <a:pt x="2897675" y="1327607"/>
                  </a:lnTo>
                  <a:lnTo>
                    <a:pt x="2949183" y="1313875"/>
                  </a:lnTo>
                  <a:lnTo>
                    <a:pt x="2999427" y="1299500"/>
                  </a:lnTo>
                  <a:lnTo>
                    <a:pt x="3048367" y="1284496"/>
                  </a:lnTo>
                  <a:lnTo>
                    <a:pt x="3095963" y="1268879"/>
                  </a:lnTo>
                  <a:lnTo>
                    <a:pt x="3142177" y="1252665"/>
                  </a:lnTo>
                  <a:lnTo>
                    <a:pt x="3186969" y="1235868"/>
                  </a:lnTo>
                  <a:lnTo>
                    <a:pt x="3230299" y="1218504"/>
                  </a:lnTo>
                  <a:lnTo>
                    <a:pt x="3272128" y="1200588"/>
                  </a:lnTo>
                  <a:lnTo>
                    <a:pt x="3312417" y="1182136"/>
                  </a:lnTo>
                  <a:lnTo>
                    <a:pt x="3351125" y="1163162"/>
                  </a:lnTo>
                  <a:lnTo>
                    <a:pt x="3388213" y="1143682"/>
                  </a:lnTo>
                  <a:lnTo>
                    <a:pt x="3423642" y="1123711"/>
                  </a:lnTo>
                  <a:lnTo>
                    <a:pt x="3457373" y="1103265"/>
                  </a:lnTo>
                  <a:lnTo>
                    <a:pt x="3489365" y="1082358"/>
                  </a:lnTo>
                  <a:lnTo>
                    <a:pt x="3547977" y="1039225"/>
                  </a:lnTo>
                  <a:lnTo>
                    <a:pt x="3599161" y="994433"/>
                  </a:lnTo>
                  <a:lnTo>
                    <a:pt x="3642603" y="948106"/>
                  </a:lnTo>
                  <a:lnTo>
                    <a:pt x="3677986" y="900365"/>
                  </a:lnTo>
                  <a:lnTo>
                    <a:pt x="3704994" y="851332"/>
                  </a:lnTo>
                  <a:lnTo>
                    <a:pt x="3723311" y="801129"/>
                  </a:lnTo>
                  <a:lnTo>
                    <a:pt x="3732621" y="749879"/>
                  </a:lnTo>
                  <a:lnTo>
                    <a:pt x="3733800" y="723899"/>
                  </a:lnTo>
                  <a:close/>
                </a:path>
              </a:pathLst>
            </a:custGeom>
            <a:solidFill>
              <a:srgbClr val="00CCFF"/>
            </a:solidFill>
          </p:spPr>
          <p:txBody>
            <a:bodyPr wrap="square" lIns="0" tIns="0" rIns="0" bIns="0" rtlCol="0"/>
            <a:lstStyle/>
            <a:p>
              <a:endParaRPr/>
            </a:p>
          </p:txBody>
        </p:sp>
        <p:sp>
          <p:nvSpPr>
            <p:cNvPr id="13" name="object 13"/>
            <p:cNvSpPr/>
            <p:nvPr/>
          </p:nvSpPr>
          <p:spPr>
            <a:xfrm>
              <a:off x="704849" y="5042153"/>
              <a:ext cx="3733800" cy="1457325"/>
            </a:xfrm>
            <a:custGeom>
              <a:avLst/>
              <a:gdLst/>
              <a:ahLst/>
              <a:cxnLst/>
              <a:rect l="l" t="t" r="r" b="b"/>
              <a:pathLst>
                <a:path w="3733800" h="1457325">
                  <a:moveTo>
                    <a:pt x="3733800" y="710183"/>
                  </a:moveTo>
                  <a:lnTo>
                    <a:pt x="3733800" y="653033"/>
                  </a:lnTo>
                  <a:lnTo>
                    <a:pt x="3708400" y="609435"/>
                  </a:lnTo>
                  <a:lnTo>
                    <a:pt x="3695700" y="568117"/>
                  </a:lnTo>
                  <a:lnTo>
                    <a:pt x="3670300" y="529083"/>
                  </a:lnTo>
                  <a:lnTo>
                    <a:pt x="3632200" y="492334"/>
                  </a:lnTo>
                  <a:lnTo>
                    <a:pt x="3606800" y="457876"/>
                  </a:lnTo>
                  <a:lnTo>
                    <a:pt x="3568700" y="425710"/>
                  </a:lnTo>
                  <a:lnTo>
                    <a:pt x="3530600" y="395840"/>
                  </a:lnTo>
                  <a:lnTo>
                    <a:pt x="3492500" y="368270"/>
                  </a:lnTo>
                  <a:lnTo>
                    <a:pt x="3454400" y="343002"/>
                  </a:lnTo>
                  <a:lnTo>
                    <a:pt x="3416300" y="320040"/>
                  </a:lnTo>
                  <a:lnTo>
                    <a:pt x="3365500" y="291084"/>
                  </a:lnTo>
                  <a:lnTo>
                    <a:pt x="3314700" y="269866"/>
                  </a:lnTo>
                  <a:lnTo>
                    <a:pt x="3276600" y="249630"/>
                  </a:lnTo>
                  <a:lnTo>
                    <a:pt x="3225800" y="230356"/>
                  </a:lnTo>
                  <a:lnTo>
                    <a:pt x="3187700" y="212023"/>
                  </a:lnTo>
                  <a:lnTo>
                    <a:pt x="3136900" y="194612"/>
                  </a:lnTo>
                  <a:lnTo>
                    <a:pt x="3086100" y="178103"/>
                  </a:lnTo>
                  <a:lnTo>
                    <a:pt x="3048000" y="162474"/>
                  </a:lnTo>
                  <a:lnTo>
                    <a:pt x="2997200" y="147706"/>
                  </a:lnTo>
                  <a:lnTo>
                    <a:pt x="2946400" y="133778"/>
                  </a:lnTo>
                  <a:lnTo>
                    <a:pt x="2895600" y="120672"/>
                  </a:lnTo>
                  <a:lnTo>
                    <a:pt x="2844800" y="108365"/>
                  </a:lnTo>
                  <a:lnTo>
                    <a:pt x="2806700" y="96838"/>
                  </a:lnTo>
                  <a:lnTo>
                    <a:pt x="2755900" y="86072"/>
                  </a:lnTo>
                  <a:lnTo>
                    <a:pt x="2705100" y="76044"/>
                  </a:lnTo>
                  <a:lnTo>
                    <a:pt x="2654300" y="66737"/>
                  </a:lnTo>
                  <a:lnTo>
                    <a:pt x="2603500" y="58128"/>
                  </a:lnTo>
                  <a:lnTo>
                    <a:pt x="2552700" y="50199"/>
                  </a:lnTo>
                  <a:lnTo>
                    <a:pt x="2501900" y="42928"/>
                  </a:lnTo>
                  <a:lnTo>
                    <a:pt x="2451100" y="36296"/>
                  </a:lnTo>
                  <a:lnTo>
                    <a:pt x="2400300" y="30283"/>
                  </a:lnTo>
                  <a:lnTo>
                    <a:pt x="2349500" y="24868"/>
                  </a:lnTo>
                  <a:lnTo>
                    <a:pt x="2298700" y="20031"/>
                  </a:lnTo>
                  <a:lnTo>
                    <a:pt x="2247900" y="15752"/>
                  </a:lnTo>
                  <a:lnTo>
                    <a:pt x="2197100" y="12010"/>
                  </a:lnTo>
                  <a:lnTo>
                    <a:pt x="2146300" y="8786"/>
                  </a:lnTo>
                  <a:lnTo>
                    <a:pt x="2108200" y="6059"/>
                  </a:lnTo>
                  <a:lnTo>
                    <a:pt x="2057400" y="3810"/>
                  </a:lnTo>
                  <a:lnTo>
                    <a:pt x="1955800" y="762"/>
                  </a:lnTo>
                  <a:lnTo>
                    <a:pt x="1866900" y="0"/>
                  </a:lnTo>
                  <a:lnTo>
                    <a:pt x="1765300" y="762"/>
                  </a:lnTo>
                  <a:lnTo>
                    <a:pt x="1676400" y="3810"/>
                  </a:lnTo>
                  <a:lnTo>
                    <a:pt x="1625600" y="6073"/>
                  </a:lnTo>
                  <a:lnTo>
                    <a:pt x="1574800" y="8810"/>
                  </a:lnTo>
                  <a:lnTo>
                    <a:pt x="1524000" y="12042"/>
                  </a:lnTo>
                  <a:lnTo>
                    <a:pt x="1485900" y="15788"/>
                  </a:lnTo>
                  <a:lnTo>
                    <a:pt x="1435100" y="20070"/>
                  </a:lnTo>
                  <a:lnTo>
                    <a:pt x="1384300" y="24907"/>
                  </a:lnTo>
                  <a:lnTo>
                    <a:pt x="1333500" y="30320"/>
                  </a:lnTo>
                  <a:lnTo>
                    <a:pt x="1282700" y="36330"/>
                  </a:lnTo>
                  <a:lnTo>
                    <a:pt x="1231900" y="42957"/>
                  </a:lnTo>
                  <a:lnTo>
                    <a:pt x="1181100" y="50221"/>
                  </a:lnTo>
                  <a:lnTo>
                    <a:pt x="1130300" y="58143"/>
                  </a:lnTo>
                  <a:lnTo>
                    <a:pt x="1079500" y="66744"/>
                  </a:lnTo>
                  <a:lnTo>
                    <a:pt x="1028700" y="76044"/>
                  </a:lnTo>
                  <a:lnTo>
                    <a:pt x="977900" y="86063"/>
                  </a:lnTo>
                  <a:lnTo>
                    <a:pt x="927100" y="96822"/>
                  </a:lnTo>
                  <a:lnTo>
                    <a:pt x="876300" y="108341"/>
                  </a:lnTo>
                  <a:lnTo>
                    <a:pt x="825500" y="120641"/>
                  </a:lnTo>
                  <a:lnTo>
                    <a:pt x="787400" y="133742"/>
                  </a:lnTo>
                  <a:lnTo>
                    <a:pt x="736600" y="147665"/>
                  </a:lnTo>
                  <a:lnTo>
                    <a:pt x="685800" y="162430"/>
                  </a:lnTo>
                  <a:lnTo>
                    <a:pt x="635000" y="178057"/>
                  </a:lnTo>
                  <a:lnTo>
                    <a:pt x="596900" y="194568"/>
                  </a:lnTo>
                  <a:lnTo>
                    <a:pt x="546100" y="211982"/>
                  </a:lnTo>
                  <a:lnTo>
                    <a:pt x="495300" y="230320"/>
                  </a:lnTo>
                  <a:lnTo>
                    <a:pt x="457200" y="249603"/>
                  </a:lnTo>
                  <a:lnTo>
                    <a:pt x="406399" y="269850"/>
                  </a:lnTo>
                  <a:lnTo>
                    <a:pt x="368299" y="291084"/>
                  </a:lnTo>
                  <a:lnTo>
                    <a:pt x="317499" y="320040"/>
                  </a:lnTo>
                  <a:lnTo>
                    <a:pt x="279399" y="342822"/>
                  </a:lnTo>
                  <a:lnTo>
                    <a:pt x="241300" y="368098"/>
                  </a:lnTo>
                  <a:lnTo>
                    <a:pt x="203199" y="395814"/>
                  </a:lnTo>
                  <a:lnTo>
                    <a:pt x="165099" y="425920"/>
                  </a:lnTo>
                  <a:lnTo>
                    <a:pt x="126999" y="458362"/>
                  </a:lnTo>
                  <a:lnTo>
                    <a:pt x="88899" y="493088"/>
                  </a:lnTo>
                  <a:lnTo>
                    <a:pt x="63499" y="530047"/>
                  </a:lnTo>
                  <a:lnTo>
                    <a:pt x="38099" y="569185"/>
                  </a:lnTo>
                  <a:lnTo>
                    <a:pt x="12699" y="610452"/>
                  </a:lnTo>
                  <a:lnTo>
                    <a:pt x="0" y="653796"/>
                  </a:lnTo>
                  <a:lnTo>
                    <a:pt x="0" y="691896"/>
                  </a:lnTo>
                  <a:lnTo>
                    <a:pt x="12699" y="673608"/>
                  </a:lnTo>
                  <a:lnTo>
                    <a:pt x="12699" y="655320"/>
                  </a:lnTo>
                  <a:lnTo>
                    <a:pt x="25399" y="610114"/>
                  </a:lnTo>
                  <a:lnTo>
                    <a:pt x="50799" y="567344"/>
                  </a:lnTo>
                  <a:lnTo>
                    <a:pt x="76199" y="527020"/>
                  </a:lnTo>
                  <a:lnTo>
                    <a:pt x="114299" y="489150"/>
                  </a:lnTo>
                  <a:lnTo>
                    <a:pt x="139699" y="453742"/>
                  </a:lnTo>
                  <a:lnTo>
                    <a:pt x="177799" y="420805"/>
                  </a:lnTo>
                  <a:lnTo>
                    <a:pt x="228600" y="390348"/>
                  </a:lnTo>
                  <a:lnTo>
                    <a:pt x="266700" y="362380"/>
                  </a:lnTo>
                  <a:lnTo>
                    <a:pt x="304799" y="336909"/>
                  </a:lnTo>
                  <a:lnTo>
                    <a:pt x="342899" y="313944"/>
                  </a:lnTo>
                  <a:lnTo>
                    <a:pt x="393699" y="285750"/>
                  </a:lnTo>
                  <a:lnTo>
                    <a:pt x="444500" y="265275"/>
                  </a:lnTo>
                  <a:lnTo>
                    <a:pt x="482600" y="245739"/>
                  </a:lnTo>
                  <a:lnTo>
                    <a:pt x="533400" y="227123"/>
                  </a:lnTo>
                  <a:lnTo>
                    <a:pt x="584200" y="209412"/>
                  </a:lnTo>
                  <a:lnTo>
                    <a:pt x="622300" y="192588"/>
                  </a:lnTo>
                  <a:lnTo>
                    <a:pt x="673100" y="176632"/>
                  </a:lnTo>
                  <a:lnTo>
                    <a:pt x="723900" y="161529"/>
                  </a:lnTo>
                  <a:lnTo>
                    <a:pt x="774700" y="147261"/>
                  </a:lnTo>
                  <a:lnTo>
                    <a:pt x="825500" y="133810"/>
                  </a:lnTo>
                  <a:lnTo>
                    <a:pt x="863600" y="121160"/>
                  </a:lnTo>
                  <a:lnTo>
                    <a:pt x="914400" y="109293"/>
                  </a:lnTo>
                  <a:lnTo>
                    <a:pt x="965200" y="98192"/>
                  </a:lnTo>
                  <a:lnTo>
                    <a:pt x="1016000" y="87840"/>
                  </a:lnTo>
                  <a:lnTo>
                    <a:pt x="1066800" y="78219"/>
                  </a:lnTo>
                  <a:lnTo>
                    <a:pt x="1117600" y="69312"/>
                  </a:lnTo>
                  <a:lnTo>
                    <a:pt x="1168400" y="61102"/>
                  </a:lnTo>
                  <a:lnTo>
                    <a:pt x="1219200" y="53572"/>
                  </a:lnTo>
                  <a:lnTo>
                    <a:pt x="1270000" y="46704"/>
                  </a:lnTo>
                  <a:lnTo>
                    <a:pt x="1320800" y="40482"/>
                  </a:lnTo>
                  <a:lnTo>
                    <a:pt x="1371600" y="34887"/>
                  </a:lnTo>
                  <a:lnTo>
                    <a:pt x="1422400" y="29903"/>
                  </a:lnTo>
                  <a:lnTo>
                    <a:pt x="1473200" y="25513"/>
                  </a:lnTo>
                  <a:lnTo>
                    <a:pt x="1524000" y="21699"/>
                  </a:lnTo>
                  <a:lnTo>
                    <a:pt x="1574800" y="18443"/>
                  </a:lnTo>
                  <a:lnTo>
                    <a:pt x="1625600" y="15730"/>
                  </a:lnTo>
                  <a:lnTo>
                    <a:pt x="1676400" y="13541"/>
                  </a:lnTo>
                  <a:lnTo>
                    <a:pt x="1727200" y="11859"/>
                  </a:lnTo>
                  <a:lnTo>
                    <a:pt x="1765300" y="10668"/>
                  </a:lnTo>
                  <a:lnTo>
                    <a:pt x="1866900" y="9144"/>
                  </a:lnTo>
                  <a:lnTo>
                    <a:pt x="1955800" y="10668"/>
                  </a:lnTo>
                  <a:lnTo>
                    <a:pt x="2057400" y="12954"/>
                  </a:lnTo>
                  <a:lnTo>
                    <a:pt x="2146300" y="17526"/>
                  </a:lnTo>
                  <a:lnTo>
                    <a:pt x="2197100" y="20887"/>
                  </a:lnTo>
                  <a:lnTo>
                    <a:pt x="2247900" y="24759"/>
                  </a:lnTo>
                  <a:lnTo>
                    <a:pt x="2298700" y="29168"/>
                  </a:lnTo>
                  <a:lnTo>
                    <a:pt x="2349500" y="34138"/>
                  </a:lnTo>
                  <a:lnTo>
                    <a:pt x="2400300" y="39697"/>
                  </a:lnTo>
                  <a:lnTo>
                    <a:pt x="2451100" y="45868"/>
                  </a:lnTo>
                  <a:lnTo>
                    <a:pt x="2501900" y="52679"/>
                  </a:lnTo>
                  <a:lnTo>
                    <a:pt x="2552700" y="60155"/>
                  </a:lnTo>
                  <a:lnTo>
                    <a:pt x="2603500" y="68322"/>
                  </a:lnTo>
                  <a:lnTo>
                    <a:pt x="2654300" y="77205"/>
                  </a:lnTo>
                  <a:lnTo>
                    <a:pt x="2705100" y="86831"/>
                  </a:lnTo>
                  <a:lnTo>
                    <a:pt x="2755900" y="97224"/>
                  </a:lnTo>
                  <a:lnTo>
                    <a:pt x="2806700" y="108412"/>
                  </a:lnTo>
                  <a:lnTo>
                    <a:pt x="2857500" y="120418"/>
                  </a:lnTo>
                  <a:lnTo>
                    <a:pt x="2908300" y="133270"/>
                  </a:lnTo>
                  <a:lnTo>
                    <a:pt x="2959100" y="146993"/>
                  </a:lnTo>
                  <a:lnTo>
                    <a:pt x="3009900" y="161613"/>
                  </a:lnTo>
                  <a:lnTo>
                    <a:pt x="3060700" y="177155"/>
                  </a:lnTo>
                  <a:lnTo>
                    <a:pt x="3111500" y="193646"/>
                  </a:lnTo>
                  <a:lnTo>
                    <a:pt x="3162300" y="211110"/>
                  </a:lnTo>
                  <a:lnTo>
                    <a:pt x="3200400" y="229574"/>
                  </a:lnTo>
                  <a:lnTo>
                    <a:pt x="3251200" y="249064"/>
                  </a:lnTo>
                  <a:lnTo>
                    <a:pt x="3302000" y="269605"/>
                  </a:lnTo>
                  <a:lnTo>
                    <a:pt x="3340100" y="291223"/>
                  </a:lnTo>
                  <a:lnTo>
                    <a:pt x="3390900" y="313944"/>
                  </a:lnTo>
                  <a:lnTo>
                    <a:pt x="3441700" y="342137"/>
                  </a:lnTo>
                  <a:lnTo>
                    <a:pt x="3479800" y="368096"/>
                  </a:lnTo>
                  <a:lnTo>
                    <a:pt x="3517900" y="396804"/>
                  </a:lnTo>
                  <a:lnTo>
                    <a:pt x="3556000" y="428249"/>
                  </a:lnTo>
                  <a:lnTo>
                    <a:pt x="3594100" y="462416"/>
                  </a:lnTo>
                  <a:lnTo>
                    <a:pt x="3632200" y="499292"/>
                  </a:lnTo>
                  <a:lnTo>
                    <a:pt x="3657600" y="538863"/>
                  </a:lnTo>
                  <a:lnTo>
                    <a:pt x="3683000" y="581115"/>
                  </a:lnTo>
                  <a:lnTo>
                    <a:pt x="3708400" y="626035"/>
                  </a:lnTo>
                  <a:lnTo>
                    <a:pt x="3721100" y="673607"/>
                  </a:lnTo>
                  <a:lnTo>
                    <a:pt x="3721100" y="691896"/>
                  </a:lnTo>
                  <a:lnTo>
                    <a:pt x="3733800" y="710183"/>
                  </a:lnTo>
                  <a:close/>
                </a:path>
                <a:path w="3733800" h="1457325">
                  <a:moveTo>
                    <a:pt x="3733800" y="766571"/>
                  </a:moveTo>
                  <a:lnTo>
                    <a:pt x="3733800" y="746760"/>
                  </a:lnTo>
                  <a:lnTo>
                    <a:pt x="3721100" y="765047"/>
                  </a:lnTo>
                  <a:lnTo>
                    <a:pt x="3721100" y="783335"/>
                  </a:lnTo>
                  <a:lnTo>
                    <a:pt x="3708400" y="830204"/>
                  </a:lnTo>
                  <a:lnTo>
                    <a:pt x="3683000" y="874955"/>
                  </a:lnTo>
                  <a:lnTo>
                    <a:pt x="3657600" y="917422"/>
                  </a:lnTo>
                  <a:lnTo>
                    <a:pt x="3632200" y="957435"/>
                  </a:lnTo>
                  <a:lnTo>
                    <a:pt x="3594100" y="994827"/>
                  </a:lnTo>
                  <a:lnTo>
                    <a:pt x="3556000" y="1029428"/>
                  </a:lnTo>
                  <a:lnTo>
                    <a:pt x="3517900" y="1061070"/>
                  </a:lnTo>
                  <a:lnTo>
                    <a:pt x="3479800" y="1089585"/>
                  </a:lnTo>
                  <a:lnTo>
                    <a:pt x="3441700" y="1114806"/>
                  </a:lnTo>
                  <a:lnTo>
                    <a:pt x="3390900" y="1143762"/>
                  </a:lnTo>
                  <a:lnTo>
                    <a:pt x="3340100" y="1166412"/>
                  </a:lnTo>
                  <a:lnTo>
                    <a:pt x="3302000" y="1187965"/>
                  </a:lnTo>
                  <a:lnTo>
                    <a:pt x="3251200" y="1208443"/>
                  </a:lnTo>
                  <a:lnTo>
                    <a:pt x="3200400" y="1227875"/>
                  </a:lnTo>
                  <a:lnTo>
                    <a:pt x="3162300" y="1246284"/>
                  </a:lnTo>
                  <a:lnTo>
                    <a:pt x="3111500" y="1263697"/>
                  </a:lnTo>
                  <a:lnTo>
                    <a:pt x="3060700" y="1280140"/>
                  </a:lnTo>
                  <a:lnTo>
                    <a:pt x="3009900" y="1295638"/>
                  </a:lnTo>
                  <a:lnTo>
                    <a:pt x="2959100" y="1310216"/>
                  </a:lnTo>
                  <a:lnTo>
                    <a:pt x="2908300" y="1323901"/>
                  </a:lnTo>
                  <a:lnTo>
                    <a:pt x="2857500" y="1336719"/>
                  </a:lnTo>
                  <a:lnTo>
                    <a:pt x="2806700" y="1348694"/>
                  </a:lnTo>
                  <a:lnTo>
                    <a:pt x="2755900" y="1359852"/>
                  </a:lnTo>
                  <a:lnTo>
                    <a:pt x="2705100" y="1370220"/>
                  </a:lnTo>
                  <a:lnTo>
                    <a:pt x="2654300" y="1379823"/>
                  </a:lnTo>
                  <a:lnTo>
                    <a:pt x="2603500" y="1388686"/>
                  </a:lnTo>
                  <a:lnTo>
                    <a:pt x="2552700" y="1396836"/>
                  </a:lnTo>
                  <a:lnTo>
                    <a:pt x="2501900" y="1404297"/>
                  </a:lnTo>
                  <a:lnTo>
                    <a:pt x="2451100" y="1411096"/>
                  </a:lnTo>
                  <a:lnTo>
                    <a:pt x="2400300" y="1417259"/>
                  </a:lnTo>
                  <a:lnTo>
                    <a:pt x="2349500" y="1422810"/>
                  </a:lnTo>
                  <a:lnTo>
                    <a:pt x="2298700" y="1427776"/>
                  </a:lnTo>
                  <a:lnTo>
                    <a:pt x="2247900" y="1432182"/>
                  </a:lnTo>
                  <a:lnTo>
                    <a:pt x="2197100" y="1436054"/>
                  </a:lnTo>
                  <a:lnTo>
                    <a:pt x="2146300" y="1439418"/>
                  </a:lnTo>
                  <a:lnTo>
                    <a:pt x="2057400" y="1443990"/>
                  </a:lnTo>
                  <a:lnTo>
                    <a:pt x="1955800" y="1447038"/>
                  </a:lnTo>
                  <a:lnTo>
                    <a:pt x="1866900" y="1447800"/>
                  </a:lnTo>
                  <a:lnTo>
                    <a:pt x="1765300" y="1447038"/>
                  </a:lnTo>
                  <a:lnTo>
                    <a:pt x="1676400" y="1443831"/>
                  </a:lnTo>
                  <a:lnTo>
                    <a:pt x="1625600" y="1441516"/>
                  </a:lnTo>
                  <a:lnTo>
                    <a:pt x="1574800" y="1438701"/>
                  </a:lnTo>
                  <a:lnTo>
                    <a:pt x="1524000" y="1435368"/>
                  </a:lnTo>
                  <a:lnTo>
                    <a:pt x="1473200" y="1431496"/>
                  </a:lnTo>
                  <a:lnTo>
                    <a:pt x="1422400" y="1427067"/>
                  </a:lnTo>
                  <a:lnTo>
                    <a:pt x="1371600" y="1422060"/>
                  </a:lnTo>
                  <a:lnTo>
                    <a:pt x="1320800" y="1416458"/>
                  </a:lnTo>
                  <a:lnTo>
                    <a:pt x="1270000" y="1410241"/>
                  </a:lnTo>
                  <a:lnTo>
                    <a:pt x="1219200" y="1403389"/>
                  </a:lnTo>
                  <a:lnTo>
                    <a:pt x="1168400" y="1395883"/>
                  </a:lnTo>
                  <a:lnTo>
                    <a:pt x="1117600" y="1387704"/>
                  </a:lnTo>
                  <a:lnTo>
                    <a:pt x="1066800" y="1378834"/>
                  </a:lnTo>
                  <a:lnTo>
                    <a:pt x="1016000" y="1369252"/>
                  </a:lnTo>
                  <a:lnTo>
                    <a:pt x="965200" y="1358939"/>
                  </a:lnTo>
                  <a:lnTo>
                    <a:pt x="914400" y="1347876"/>
                  </a:lnTo>
                  <a:lnTo>
                    <a:pt x="863600" y="1336044"/>
                  </a:lnTo>
                  <a:lnTo>
                    <a:pt x="825500" y="1323424"/>
                  </a:lnTo>
                  <a:lnTo>
                    <a:pt x="774700" y="1309996"/>
                  </a:lnTo>
                  <a:lnTo>
                    <a:pt x="723900" y="1295742"/>
                  </a:lnTo>
                  <a:lnTo>
                    <a:pt x="673100" y="1280641"/>
                  </a:lnTo>
                  <a:lnTo>
                    <a:pt x="622300" y="1264675"/>
                  </a:lnTo>
                  <a:lnTo>
                    <a:pt x="584200" y="1247825"/>
                  </a:lnTo>
                  <a:lnTo>
                    <a:pt x="533400" y="1230071"/>
                  </a:lnTo>
                  <a:lnTo>
                    <a:pt x="482600" y="1211394"/>
                  </a:lnTo>
                  <a:lnTo>
                    <a:pt x="444500" y="1191774"/>
                  </a:lnTo>
                  <a:lnTo>
                    <a:pt x="393700" y="1171194"/>
                  </a:lnTo>
                  <a:lnTo>
                    <a:pt x="342900" y="1143762"/>
                  </a:lnTo>
                  <a:lnTo>
                    <a:pt x="304800" y="1120946"/>
                  </a:lnTo>
                  <a:lnTo>
                    <a:pt x="266700" y="1096230"/>
                  </a:lnTo>
                  <a:lnTo>
                    <a:pt x="228600" y="1069522"/>
                  </a:lnTo>
                  <a:lnTo>
                    <a:pt x="190500" y="1040732"/>
                  </a:lnTo>
                  <a:lnTo>
                    <a:pt x="152400" y="1009769"/>
                  </a:lnTo>
                  <a:lnTo>
                    <a:pt x="114300" y="976540"/>
                  </a:lnTo>
                  <a:lnTo>
                    <a:pt x="88900" y="940955"/>
                  </a:lnTo>
                  <a:lnTo>
                    <a:pt x="63500" y="902922"/>
                  </a:lnTo>
                  <a:lnTo>
                    <a:pt x="38100" y="862351"/>
                  </a:lnTo>
                  <a:lnTo>
                    <a:pt x="12700" y="819150"/>
                  </a:lnTo>
                  <a:lnTo>
                    <a:pt x="12700" y="783336"/>
                  </a:lnTo>
                  <a:lnTo>
                    <a:pt x="0" y="765048"/>
                  </a:lnTo>
                  <a:lnTo>
                    <a:pt x="0" y="803910"/>
                  </a:lnTo>
                  <a:lnTo>
                    <a:pt x="12700" y="822198"/>
                  </a:lnTo>
                  <a:lnTo>
                    <a:pt x="25400" y="867870"/>
                  </a:lnTo>
                  <a:lnTo>
                    <a:pt x="50800" y="911088"/>
                  </a:lnTo>
                  <a:lnTo>
                    <a:pt x="88900" y="951829"/>
                  </a:lnTo>
                  <a:lnTo>
                    <a:pt x="114300" y="990072"/>
                  </a:lnTo>
                  <a:lnTo>
                    <a:pt x="152400" y="1025794"/>
                  </a:lnTo>
                  <a:lnTo>
                    <a:pt x="190500" y="1058976"/>
                  </a:lnTo>
                  <a:lnTo>
                    <a:pt x="241300" y="1089595"/>
                  </a:lnTo>
                  <a:lnTo>
                    <a:pt x="279400" y="1117629"/>
                  </a:lnTo>
                  <a:lnTo>
                    <a:pt x="330200" y="1143058"/>
                  </a:lnTo>
                  <a:lnTo>
                    <a:pt x="368300" y="1165860"/>
                  </a:lnTo>
                  <a:lnTo>
                    <a:pt x="419100" y="1193292"/>
                  </a:lnTo>
                  <a:lnTo>
                    <a:pt x="469900" y="1213784"/>
                  </a:lnTo>
                  <a:lnTo>
                    <a:pt x="520700" y="1233255"/>
                  </a:lnTo>
                  <a:lnTo>
                    <a:pt x="558800" y="1251728"/>
                  </a:lnTo>
                  <a:lnTo>
                    <a:pt x="609600" y="1269224"/>
                  </a:lnTo>
                  <a:lnTo>
                    <a:pt x="660400" y="1285768"/>
                  </a:lnTo>
                  <a:lnTo>
                    <a:pt x="711200" y="1301382"/>
                  </a:lnTo>
                  <a:lnTo>
                    <a:pt x="762000" y="1316090"/>
                  </a:lnTo>
                  <a:lnTo>
                    <a:pt x="812800" y="1329914"/>
                  </a:lnTo>
                  <a:lnTo>
                    <a:pt x="850900" y="1342878"/>
                  </a:lnTo>
                  <a:lnTo>
                    <a:pt x="901700" y="1355004"/>
                  </a:lnTo>
                  <a:lnTo>
                    <a:pt x="952500" y="1366316"/>
                  </a:lnTo>
                  <a:lnTo>
                    <a:pt x="1003300" y="1376836"/>
                  </a:lnTo>
                  <a:lnTo>
                    <a:pt x="1054100" y="1386589"/>
                  </a:lnTo>
                  <a:lnTo>
                    <a:pt x="1104900" y="1395596"/>
                  </a:lnTo>
                  <a:lnTo>
                    <a:pt x="1155700" y="1403880"/>
                  </a:lnTo>
                  <a:lnTo>
                    <a:pt x="1206500" y="1411466"/>
                  </a:lnTo>
                  <a:lnTo>
                    <a:pt x="1257300" y="1418375"/>
                  </a:lnTo>
                  <a:lnTo>
                    <a:pt x="1308100" y="1424632"/>
                  </a:lnTo>
                  <a:lnTo>
                    <a:pt x="1358900" y="1430258"/>
                  </a:lnTo>
                  <a:lnTo>
                    <a:pt x="1409700" y="1435278"/>
                  </a:lnTo>
                  <a:lnTo>
                    <a:pt x="1460500" y="1439714"/>
                  </a:lnTo>
                  <a:lnTo>
                    <a:pt x="1511300" y="1443588"/>
                  </a:lnTo>
                  <a:lnTo>
                    <a:pt x="1562100" y="1446925"/>
                  </a:lnTo>
                  <a:lnTo>
                    <a:pt x="1612900" y="1449747"/>
                  </a:lnTo>
                  <a:lnTo>
                    <a:pt x="1663700" y="1452078"/>
                  </a:lnTo>
                  <a:lnTo>
                    <a:pt x="1714500" y="1453940"/>
                  </a:lnTo>
                  <a:lnTo>
                    <a:pt x="1765300" y="1455356"/>
                  </a:lnTo>
                  <a:lnTo>
                    <a:pt x="1816100" y="1456349"/>
                  </a:lnTo>
                  <a:lnTo>
                    <a:pt x="1866900" y="1456944"/>
                  </a:lnTo>
                  <a:lnTo>
                    <a:pt x="1955800" y="1456182"/>
                  </a:lnTo>
                  <a:lnTo>
                    <a:pt x="2057400" y="1453896"/>
                  </a:lnTo>
                  <a:lnTo>
                    <a:pt x="2247900" y="1442466"/>
                  </a:lnTo>
                  <a:lnTo>
                    <a:pt x="2286000" y="1438317"/>
                  </a:lnTo>
                  <a:lnTo>
                    <a:pt x="2336800" y="1433608"/>
                  </a:lnTo>
                  <a:lnTo>
                    <a:pt x="2387600" y="1428314"/>
                  </a:lnTo>
                  <a:lnTo>
                    <a:pt x="2438400" y="1422410"/>
                  </a:lnTo>
                  <a:lnTo>
                    <a:pt x="2489200" y="1415871"/>
                  </a:lnTo>
                  <a:lnTo>
                    <a:pt x="2540000" y="1408671"/>
                  </a:lnTo>
                  <a:lnTo>
                    <a:pt x="2590800" y="1400786"/>
                  </a:lnTo>
                  <a:lnTo>
                    <a:pt x="2641600" y="1392190"/>
                  </a:lnTo>
                  <a:lnTo>
                    <a:pt x="2692400" y="1382860"/>
                  </a:lnTo>
                  <a:lnTo>
                    <a:pt x="2743200" y="1372769"/>
                  </a:lnTo>
                  <a:lnTo>
                    <a:pt x="2794000" y="1361893"/>
                  </a:lnTo>
                  <a:lnTo>
                    <a:pt x="2844800" y="1350206"/>
                  </a:lnTo>
                  <a:lnTo>
                    <a:pt x="2895600" y="1337685"/>
                  </a:lnTo>
                  <a:lnTo>
                    <a:pt x="2946400" y="1324303"/>
                  </a:lnTo>
                  <a:lnTo>
                    <a:pt x="2997200" y="1310035"/>
                  </a:lnTo>
                  <a:lnTo>
                    <a:pt x="3048000" y="1294858"/>
                  </a:lnTo>
                  <a:lnTo>
                    <a:pt x="3098800" y="1278745"/>
                  </a:lnTo>
                  <a:lnTo>
                    <a:pt x="3136900" y="1261671"/>
                  </a:lnTo>
                  <a:lnTo>
                    <a:pt x="3187700" y="1243613"/>
                  </a:lnTo>
                  <a:lnTo>
                    <a:pt x="3238500" y="1224544"/>
                  </a:lnTo>
                  <a:lnTo>
                    <a:pt x="3289300" y="1204440"/>
                  </a:lnTo>
                  <a:lnTo>
                    <a:pt x="3327400" y="1183275"/>
                  </a:lnTo>
                  <a:lnTo>
                    <a:pt x="3378200" y="1161026"/>
                  </a:lnTo>
                  <a:lnTo>
                    <a:pt x="3416300" y="1137666"/>
                  </a:lnTo>
                  <a:lnTo>
                    <a:pt x="3441700" y="1123188"/>
                  </a:lnTo>
                  <a:lnTo>
                    <a:pt x="3467100" y="1107948"/>
                  </a:lnTo>
                  <a:lnTo>
                    <a:pt x="3505200" y="1081018"/>
                  </a:lnTo>
                  <a:lnTo>
                    <a:pt x="3543300" y="1051251"/>
                  </a:lnTo>
                  <a:lnTo>
                    <a:pt x="3581400" y="1018683"/>
                  </a:lnTo>
                  <a:lnTo>
                    <a:pt x="3619500" y="983353"/>
                  </a:lnTo>
                  <a:lnTo>
                    <a:pt x="3657600" y="945297"/>
                  </a:lnTo>
                  <a:lnTo>
                    <a:pt x="3683000" y="904553"/>
                  </a:lnTo>
                  <a:lnTo>
                    <a:pt x="3708400" y="861159"/>
                  </a:lnTo>
                  <a:lnTo>
                    <a:pt x="3721100" y="815153"/>
                  </a:lnTo>
                  <a:lnTo>
                    <a:pt x="3733800" y="766571"/>
                  </a:lnTo>
                  <a:close/>
                </a:path>
              </a:pathLst>
            </a:custGeom>
            <a:solidFill>
              <a:srgbClr val="000000"/>
            </a:solidFill>
          </p:spPr>
          <p:txBody>
            <a:bodyPr wrap="square" lIns="0" tIns="0" rIns="0" bIns="0" rtlCol="0"/>
            <a:lstStyle/>
            <a:p>
              <a:endParaRPr/>
            </a:p>
          </p:txBody>
        </p:sp>
      </p:grpSp>
      <p:sp>
        <p:nvSpPr>
          <p:cNvPr id="14" name="object 14"/>
          <p:cNvSpPr txBox="1"/>
          <p:nvPr/>
        </p:nvSpPr>
        <p:spPr>
          <a:xfrm>
            <a:off x="1771903" y="5582665"/>
            <a:ext cx="1609090" cy="361315"/>
          </a:xfrm>
          <a:prstGeom prst="rect">
            <a:avLst/>
          </a:prstGeom>
        </p:spPr>
        <p:txBody>
          <a:bodyPr vert="horz" wrap="square" lIns="0" tIns="12700" rIns="0" bIns="0" rtlCol="0">
            <a:spAutoFit/>
          </a:bodyPr>
          <a:lstStyle/>
          <a:p>
            <a:pPr marL="12700">
              <a:lnSpc>
                <a:spcPct val="100000"/>
              </a:lnSpc>
              <a:spcBef>
                <a:spcPts val="100"/>
              </a:spcBef>
            </a:pPr>
            <a:r>
              <a:rPr sz="2200" b="1" spc="-10" dirty="0">
                <a:latin typeface="Arial"/>
                <a:cs typeface="Arial"/>
              </a:rPr>
              <a:t>Hypotheses</a:t>
            </a:r>
            <a:endParaRPr sz="2200">
              <a:latin typeface="Arial"/>
              <a:cs typeface="Arial"/>
            </a:endParaRPr>
          </a:p>
        </p:txBody>
      </p:sp>
      <p:grpSp>
        <p:nvGrpSpPr>
          <p:cNvPr id="15" name="object 15"/>
          <p:cNvGrpSpPr/>
          <p:nvPr/>
        </p:nvGrpSpPr>
        <p:grpSpPr>
          <a:xfrm>
            <a:off x="5276850" y="1765554"/>
            <a:ext cx="3210560" cy="3329304"/>
            <a:chOff x="5276850" y="1765554"/>
            <a:chExt cx="3210560" cy="3329304"/>
          </a:xfrm>
        </p:grpSpPr>
        <p:sp>
          <p:nvSpPr>
            <p:cNvPr id="16" name="object 16"/>
            <p:cNvSpPr/>
            <p:nvPr/>
          </p:nvSpPr>
          <p:spPr>
            <a:xfrm>
              <a:off x="5282183" y="1770126"/>
              <a:ext cx="3200400" cy="3319779"/>
            </a:xfrm>
            <a:custGeom>
              <a:avLst/>
              <a:gdLst/>
              <a:ahLst/>
              <a:cxnLst/>
              <a:rect l="l" t="t" r="r" b="b"/>
              <a:pathLst>
                <a:path w="3200400" h="3319779">
                  <a:moveTo>
                    <a:pt x="3200399" y="3319271"/>
                  </a:moveTo>
                  <a:lnTo>
                    <a:pt x="3200399" y="0"/>
                  </a:lnTo>
                  <a:lnTo>
                    <a:pt x="0" y="0"/>
                  </a:lnTo>
                  <a:lnTo>
                    <a:pt x="0" y="3319272"/>
                  </a:lnTo>
                  <a:lnTo>
                    <a:pt x="3200399" y="3319271"/>
                  </a:lnTo>
                  <a:close/>
                </a:path>
              </a:pathLst>
            </a:custGeom>
            <a:solidFill>
              <a:srgbClr val="FFFF99"/>
            </a:solidFill>
          </p:spPr>
          <p:txBody>
            <a:bodyPr wrap="square" lIns="0" tIns="0" rIns="0" bIns="0" rtlCol="0"/>
            <a:lstStyle/>
            <a:p>
              <a:endParaRPr/>
            </a:p>
          </p:txBody>
        </p:sp>
        <p:sp>
          <p:nvSpPr>
            <p:cNvPr id="17" name="object 17"/>
            <p:cNvSpPr/>
            <p:nvPr/>
          </p:nvSpPr>
          <p:spPr>
            <a:xfrm>
              <a:off x="5276850" y="1765554"/>
              <a:ext cx="3210560" cy="3329304"/>
            </a:xfrm>
            <a:custGeom>
              <a:avLst/>
              <a:gdLst/>
              <a:ahLst/>
              <a:cxnLst/>
              <a:rect l="l" t="t" r="r" b="b"/>
              <a:pathLst>
                <a:path w="3210559" h="3329304">
                  <a:moveTo>
                    <a:pt x="3210305" y="3329178"/>
                  </a:moveTo>
                  <a:lnTo>
                    <a:pt x="3210305" y="0"/>
                  </a:lnTo>
                  <a:lnTo>
                    <a:pt x="0" y="0"/>
                  </a:lnTo>
                  <a:lnTo>
                    <a:pt x="0" y="3329178"/>
                  </a:lnTo>
                  <a:lnTo>
                    <a:pt x="5334" y="3329178"/>
                  </a:lnTo>
                  <a:lnTo>
                    <a:pt x="5334" y="9143"/>
                  </a:lnTo>
                  <a:lnTo>
                    <a:pt x="9906" y="4572"/>
                  </a:lnTo>
                  <a:lnTo>
                    <a:pt x="9906" y="9143"/>
                  </a:lnTo>
                  <a:lnTo>
                    <a:pt x="3200400" y="9143"/>
                  </a:lnTo>
                  <a:lnTo>
                    <a:pt x="3200400" y="4571"/>
                  </a:lnTo>
                  <a:lnTo>
                    <a:pt x="3205733" y="9143"/>
                  </a:lnTo>
                  <a:lnTo>
                    <a:pt x="3205733" y="3329178"/>
                  </a:lnTo>
                  <a:lnTo>
                    <a:pt x="3210305" y="3329178"/>
                  </a:lnTo>
                  <a:close/>
                </a:path>
                <a:path w="3210559" h="3329304">
                  <a:moveTo>
                    <a:pt x="9906" y="9143"/>
                  </a:moveTo>
                  <a:lnTo>
                    <a:pt x="9906" y="4572"/>
                  </a:lnTo>
                  <a:lnTo>
                    <a:pt x="5334" y="9143"/>
                  </a:lnTo>
                  <a:lnTo>
                    <a:pt x="9906" y="9143"/>
                  </a:lnTo>
                  <a:close/>
                </a:path>
                <a:path w="3210559" h="3329304">
                  <a:moveTo>
                    <a:pt x="9906" y="3319272"/>
                  </a:moveTo>
                  <a:lnTo>
                    <a:pt x="9906" y="9143"/>
                  </a:lnTo>
                  <a:lnTo>
                    <a:pt x="5334" y="9143"/>
                  </a:lnTo>
                  <a:lnTo>
                    <a:pt x="5334" y="3319272"/>
                  </a:lnTo>
                  <a:lnTo>
                    <a:pt x="9906" y="3319272"/>
                  </a:lnTo>
                  <a:close/>
                </a:path>
                <a:path w="3210559" h="3329304">
                  <a:moveTo>
                    <a:pt x="3205733" y="3319271"/>
                  </a:moveTo>
                  <a:lnTo>
                    <a:pt x="5334" y="3319272"/>
                  </a:lnTo>
                  <a:lnTo>
                    <a:pt x="9906" y="3323844"/>
                  </a:lnTo>
                  <a:lnTo>
                    <a:pt x="9906" y="3329178"/>
                  </a:lnTo>
                  <a:lnTo>
                    <a:pt x="3200400" y="3329178"/>
                  </a:lnTo>
                  <a:lnTo>
                    <a:pt x="3200400" y="3323843"/>
                  </a:lnTo>
                  <a:lnTo>
                    <a:pt x="3205733" y="3319271"/>
                  </a:lnTo>
                  <a:close/>
                </a:path>
                <a:path w="3210559" h="3329304">
                  <a:moveTo>
                    <a:pt x="9906" y="3329178"/>
                  </a:moveTo>
                  <a:lnTo>
                    <a:pt x="9906" y="3323844"/>
                  </a:lnTo>
                  <a:lnTo>
                    <a:pt x="5334" y="3319272"/>
                  </a:lnTo>
                  <a:lnTo>
                    <a:pt x="5334" y="3329178"/>
                  </a:lnTo>
                  <a:lnTo>
                    <a:pt x="9906" y="3329178"/>
                  </a:lnTo>
                  <a:close/>
                </a:path>
                <a:path w="3210559" h="3329304">
                  <a:moveTo>
                    <a:pt x="3205733" y="9143"/>
                  </a:moveTo>
                  <a:lnTo>
                    <a:pt x="3200400" y="4571"/>
                  </a:lnTo>
                  <a:lnTo>
                    <a:pt x="3200400" y="9143"/>
                  </a:lnTo>
                  <a:lnTo>
                    <a:pt x="3205733" y="9143"/>
                  </a:lnTo>
                  <a:close/>
                </a:path>
                <a:path w="3210559" h="3329304">
                  <a:moveTo>
                    <a:pt x="3205733" y="3319271"/>
                  </a:moveTo>
                  <a:lnTo>
                    <a:pt x="3205733" y="9143"/>
                  </a:lnTo>
                  <a:lnTo>
                    <a:pt x="3200400" y="9143"/>
                  </a:lnTo>
                  <a:lnTo>
                    <a:pt x="3200400" y="3319271"/>
                  </a:lnTo>
                  <a:lnTo>
                    <a:pt x="3205733" y="3319271"/>
                  </a:lnTo>
                  <a:close/>
                </a:path>
                <a:path w="3210559" h="3329304">
                  <a:moveTo>
                    <a:pt x="3205733" y="3329178"/>
                  </a:moveTo>
                  <a:lnTo>
                    <a:pt x="3205733" y="3319271"/>
                  </a:lnTo>
                  <a:lnTo>
                    <a:pt x="3200400" y="3323843"/>
                  </a:lnTo>
                  <a:lnTo>
                    <a:pt x="3200400" y="3329178"/>
                  </a:lnTo>
                  <a:lnTo>
                    <a:pt x="3205733" y="3329178"/>
                  </a:lnTo>
                  <a:close/>
                </a:path>
              </a:pathLst>
            </a:custGeom>
            <a:solidFill>
              <a:srgbClr val="000000"/>
            </a:solidFill>
          </p:spPr>
          <p:txBody>
            <a:bodyPr wrap="square" lIns="0" tIns="0" rIns="0" bIns="0" rtlCol="0"/>
            <a:lstStyle/>
            <a:p>
              <a:endParaRPr/>
            </a:p>
          </p:txBody>
        </p:sp>
      </p:grpSp>
      <p:sp>
        <p:nvSpPr>
          <p:cNvPr id="18" name="object 18"/>
          <p:cNvSpPr txBox="1"/>
          <p:nvPr/>
        </p:nvSpPr>
        <p:spPr>
          <a:xfrm>
            <a:off x="6055867" y="2677160"/>
            <a:ext cx="1651000" cy="1488440"/>
          </a:xfrm>
          <a:prstGeom prst="rect">
            <a:avLst/>
          </a:prstGeom>
        </p:spPr>
        <p:txBody>
          <a:bodyPr vert="horz" wrap="square" lIns="0" tIns="12700" rIns="0" bIns="0" rtlCol="0">
            <a:spAutoFit/>
          </a:bodyPr>
          <a:lstStyle/>
          <a:p>
            <a:pPr marL="12700" marR="5080" algn="ctr">
              <a:lnSpc>
                <a:spcPct val="100000"/>
              </a:lnSpc>
              <a:spcBef>
                <a:spcPts val="100"/>
              </a:spcBef>
            </a:pPr>
            <a:r>
              <a:rPr sz="2400" b="1" spc="-10" dirty="0">
                <a:latin typeface="Arial"/>
                <a:cs typeface="Arial"/>
              </a:rPr>
              <a:t>Analytical Framework </a:t>
            </a:r>
            <a:r>
              <a:rPr sz="2400" b="1" spc="-25" dirty="0">
                <a:latin typeface="Arial"/>
                <a:cs typeface="Arial"/>
              </a:rPr>
              <a:t>and </a:t>
            </a:r>
            <a:r>
              <a:rPr sz="2400" b="1" spc="-10" dirty="0">
                <a:latin typeface="Arial"/>
                <a:cs typeface="Arial"/>
              </a:rPr>
              <a:t>Models</a:t>
            </a:r>
            <a:endParaRPr sz="2400">
              <a:latin typeface="Arial"/>
              <a:cs typeface="Arial"/>
            </a:endParaRPr>
          </a:p>
        </p:txBody>
      </p:sp>
      <p:sp>
        <p:nvSpPr>
          <p:cNvPr id="19" name="object 19"/>
          <p:cNvSpPr txBox="1">
            <a:spLocks noGrp="1"/>
          </p:cNvSpPr>
          <p:nvPr>
            <p:ph type="title"/>
          </p:nvPr>
        </p:nvSpPr>
        <p:spPr>
          <a:xfrm>
            <a:off x="447547" y="29972"/>
            <a:ext cx="8251825" cy="361315"/>
          </a:xfrm>
          <a:prstGeom prst="rect">
            <a:avLst/>
          </a:prstGeom>
        </p:spPr>
        <p:txBody>
          <a:bodyPr vert="horz" wrap="square" lIns="0" tIns="12700" rIns="0" bIns="0" rtlCol="0">
            <a:spAutoFit/>
          </a:bodyPr>
          <a:lstStyle/>
          <a:p>
            <a:pPr marL="12700">
              <a:lnSpc>
                <a:spcPct val="100000"/>
              </a:lnSpc>
              <a:spcBef>
                <a:spcPts val="100"/>
              </a:spcBef>
              <a:tabLst>
                <a:tab pos="1489710" algn="l"/>
              </a:tabLst>
            </a:pPr>
            <a:r>
              <a:rPr sz="2200" b="1" i="1" dirty="0">
                <a:solidFill>
                  <a:srgbClr val="9A3365"/>
                </a:solidFill>
                <a:latin typeface="Arial"/>
                <a:cs typeface="Arial"/>
              </a:rPr>
              <a:t>Figure</a:t>
            </a:r>
            <a:r>
              <a:rPr sz="2200" b="1" i="1" spc="-85" dirty="0">
                <a:solidFill>
                  <a:srgbClr val="9A3365"/>
                </a:solidFill>
                <a:latin typeface="Arial"/>
                <a:cs typeface="Arial"/>
              </a:rPr>
              <a:t> </a:t>
            </a:r>
            <a:r>
              <a:rPr sz="2200" b="1" i="1" spc="-25" dirty="0">
                <a:solidFill>
                  <a:srgbClr val="9A3365"/>
                </a:solidFill>
                <a:latin typeface="Arial"/>
                <a:cs typeface="Arial"/>
              </a:rPr>
              <a:t>2.9</a:t>
            </a:r>
            <a:r>
              <a:rPr sz="2200" b="1" i="1" dirty="0">
                <a:solidFill>
                  <a:srgbClr val="9A3365"/>
                </a:solidFill>
                <a:latin typeface="Arial"/>
                <a:cs typeface="Arial"/>
              </a:rPr>
              <a:t>	</a:t>
            </a:r>
            <a:r>
              <a:rPr sz="2200" b="1" i="1" spc="-10" dirty="0">
                <a:solidFill>
                  <a:srgbClr val="9A3365"/>
                </a:solidFill>
                <a:latin typeface="Arial"/>
                <a:cs typeface="Arial"/>
              </a:rPr>
              <a:t>Development</a:t>
            </a:r>
            <a:r>
              <a:rPr sz="2200" b="1" i="1" spc="-45" dirty="0">
                <a:solidFill>
                  <a:srgbClr val="9A3365"/>
                </a:solidFill>
                <a:latin typeface="Arial"/>
                <a:cs typeface="Arial"/>
              </a:rPr>
              <a:t> </a:t>
            </a:r>
            <a:r>
              <a:rPr sz="2200" b="1" i="1" dirty="0">
                <a:solidFill>
                  <a:srgbClr val="9A3365"/>
                </a:solidFill>
                <a:latin typeface="Arial"/>
                <a:cs typeface="Arial"/>
              </a:rPr>
              <a:t>of</a:t>
            </a:r>
            <a:r>
              <a:rPr sz="2200" b="1" i="1" spc="-50" dirty="0">
                <a:solidFill>
                  <a:srgbClr val="9A3365"/>
                </a:solidFill>
                <a:latin typeface="Arial"/>
                <a:cs typeface="Arial"/>
              </a:rPr>
              <a:t> </a:t>
            </a:r>
            <a:r>
              <a:rPr sz="2200" b="1" i="1" dirty="0">
                <a:solidFill>
                  <a:srgbClr val="9A3365"/>
                </a:solidFill>
                <a:latin typeface="Arial"/>
                <a:cs typeface="Arial"/>
              </a:rPr>
              <a:t>Research</a:t>
            </a:r>
            <a:r>
              <a:rPr sz="2200" b="1" i="1" spc="-55" dirty="0">
                <a:solidFill>
                  <a:srgbClr val="9A3365"/>
                </a:solidFill>
                <a:latin typeface="Arial"/>
                <a:cs typeface="Arial"/>
              </a:rPr>
              <a:t> </a:t>
            </a:r>
            <a:r>
              <a:rPr sz="2200" b="1" i="1" dirty="0">
                <a:solidFill>
                  <a:srgbClr val="9A3365"/>
                </a:solidFill>
                <a:latin typeface="Arial"/>
                <a:cs typeface="Arial"/>
              </a:rPr>
              <a:t>Questions</a:t>
            </a:r>
            <a:r>
              <a:rPr sz="2200" b="1" i="1" spc="-30" dirty="0">
                <a:solidFill>
                  <a:srgbClr val="9A3365"/>
                </a:solidFill>
                <a:latin typeface="Arial"/>
                <a:cs typeface="Arial"/>
              </a:rPr>
              <a:t> </a:t>
            </a:r>
            <a:r>
              <a:rPr sz="2200" b="1" i="1" dirty="0">
                <a:solidFill>
                  <a:srgbClr val="9A3365"/>
                </a:solidFill>
                <a:latin typeface="Arial"/>
                <a:cs typeface="Arial"/>
              </a:rPr>
              <a:t>&amp;</a:t>
            </a:r>
            <a:r>
              <a:rPr sz="2200" b="1" i="1" spc="-55" dirty="0">
                <a:solidFill>
                  <a:srgbClr val="9A3365"/>
                </a:solidFill>
                <a:latin typeface="Arial"/>
                <a:cs typeface="Arial"/>
              </a:rPr>
              <a:t> </a:t>
            </a:r>
            <a:r>
              <a:rPr sz="2200" b="1" i="1" spc="-10" dirty="0">
                <a:solidFill>
                  <a:srgbClr val="9A3365"/>
                </a:solidFill>
                <a:latin typeface="Arial"/>
                <a:cs typeface="Arial"/>
              </a:rPr>
              <a:t>Hypothesis</a:t>
            </a:r>
            <a:endParaRPr sz="2200">
              <a:latin typeface="Arial"/>
              <a:cs typeface="Arial"/>
            </a:endParaRPr>
          </a:p>
        </p:txBody>
      </p:sp>
      <p:sp>
        <p:nvSpPr>
          <p:cNvPr id="20" name="object 20"/>
          <p:cNvSpPr/>
          <p:nvPr/>
        </p:nvSpPr>
        <p:spPr>
          <a:xfrm>
            <a:off x="2481821" y="4360938"/>
            <a:ext cx="2495550" cy="609600"/>
          </a:xfrm>
          <a:custGeom>
            <a:avLst/>
            <a:gdLst/>
            <a:ahLst/>
            <a:cxnLst/>
            <a:rect l="l" t="t" r="r" b="b"/>
            <a:pathLst>
              <a:path w="2495550" h="609600">
                <a:moveTo>
                  <a:pt x="114300" y="114300"/>
                </a:moveTo>
                <a:lnTo>
                  <a:pt x="57150" y="0"/>
                </a:lnTo>
                <a:lnTo>
                  <a:pt x="0" y="114300"/>
                </a:lnTo>
                <a:lnTo>
                  <a:pt x="38100" y="114300"/>
                </a:lnTo>
                <a:lnTo>
                  <a:pt x="38100" y="495300"/>
                </a:lnTo>
                <a:lnTo>
                  <a:pt x="0" y="495300"/>
                </a:lnTo>
                <a:lnTo>
                  <a:pt x="38100" y="571500"/>
                </a:lnTo>
                <a:lnTo>
                  <a:pt x="57150" y="609600"/>
                </a:lnTo>
                <a:lnTo>
                  <a:pt x="76200" y="571500"/>
                </a:lnTo>
                <a:lnTo>
                  <a:pt x="114300" y="495300"/>
                </a:lnTo>
                <a:lnTo>
                  <a:pt x="76200" y="495300"/>
                </a:lnTo>
                <a:lnTo>
                  <a:pt x="76200" y="114300"/>
                </a:lnTo>
                <a:lnTo>
                  <a:pt x="114300" y="114300"/>
                </a:lnTo>
                <a:close/>
              </a:path>
              <a:path w="2495550" h="609600">
                <a:moveTo>
                  <a:pt x="2495550" y="304800"/>
                </a:moveTo>
                <a:lnTo>
                  <a:pt x="2362200" y="238506"/>
                </a:lnTo>
                <a:lnTo>
                  <a:pt x="2362200" y="282702"/>
                </a:lnTo>
                <a:lnTo>
                  <a:pt x="1257300" y="282702"/>
                </a:lnTo>
                <a:lnTo>
                  <a:pt x="1257300" y="238506"/>
                </a:lnTo>
                <a:lnTo>
                  <a:pt x="1123950" y="304800"/>
                </a:lnTo>
                <a:lnTo>
                  <a:pt x="1234440" y="360349"/>
                </a:lnTo>
                <a:lnTo>
                  <a:pt x="1257300" y="371856"/>
                </a:lnTo>
                <a:lnTo>
                  <a:pt x="1257300" y="326898"/>
                </a:lnTo>
                <a:lnTo>
                  <a:pt x="2362200" y="326898"/>
                </a:lnTo>
                <a:lnTo>
                  <a:pt x="2362200" y="371856"/>
                </a:lnTo>
                <a:lnTo>
                  <a:pt x="2384298" y="360743"/>
                </a:lnTo>
                <a:lnTo>
                  <a:pt x="2495550" y="304800"/>
                </a:lnTo>
                <a:close/>
              </a:path>
            </a:pathLst>
          </a:custGeom>
          <a:solidFill>
            <a:srgbClr val="000000"/>
          </a:solidFill>
        </p:spPr>
        <p:txBody>
          <a:bodyPr wrap="square" lIns="0" tIns="0" rIns="0" bIns="0" rtlCol="0"/>
          <a:lstStyle/>
          <a:p>
            <a:endParaRPr/>
          </a:p>
        </p:txBody>
      </p:sp>
      <p:sp>
        <p:nvSpPr>
          <p:cNvPr id="21" name="object 21"/>
          <p:cNvSpPr/>
          <p:nvPr/>
        </p:nvSpPr>
        <p:spPr>
          <a:xfrm>
            <a:off x="2481821" y="2227338"/>
            <a:ext cx="2495550" cy="609600"/>
          </a:xfrm>
          <a:custGeom>
            <a:avLst/>
            <a:gdLst/>
            <a:ahLst/>
            <a:cxnLst/>
            <a:rect l="l" t="t" r="r" b="b"/>
            <a:pathLst>
              <a:path w="2495550" h="609600">
                <a:moveTo>
                  <a:pt x="114300" y="114300"/>
                </a:moveTo>
                <a:lnTo>
                  <a:pt x="57150" y="0"/>
                </a:lnTo>
                <a:lnTo>
                  <a:pt x="0" y="114300"/>
                </a:lnTo>
                <a:lnTo>
                  <a:pt x="38100" y="114300"/>
                </a:lnTo>
                <a:lnTo>
                  <a:pt x="38100" y="495300"/>
                </a:lnTo>
                <a:lnTo>
                  <a:pt x="0" y="495300"/>
                </a:lnTo>
                <a:lnTo>
                  <a:pt x="38100" y="571500"/>
                </a:lnTo>
                <a:lnTo>
                  <a:pt x="57150" y="609600"/>
                </a:lnTo>
                <a:lnTo>
                  <a:pt x="76200" y="571500"/>
                </a:lnTo>
                <a:lnTo>
                  <a:pt x="114300" y="495300"/>
                </a:lnTo>
                <a:lnTo>
                  <a:pt x="76200" y="495300"/>
                </a:lnTo>
                <a:lnTo>
                  <a:pt x="76200" y="114300"/>
                </a:lnTo>
                <a:lnTo>
                  <a:pt x="114300" y="114300"/>
                </a:lnTo>
                <a:close/>
              </a:path>
              <a:path w="2495550" h="609600">
                <a:moveTo>
                  <a:pt x="2495550" y="304800"/>
                </a:moveTo>
                <a:lnTo>
                  <a:pt x="2362200" y="238506"/>
                </a:lnTo>
                <a:lnTo>
                  <a:pt x="2362200" y="282702"/>
                </a:lnTo>
                <a:lnTo>
                  <a:pt x="1257300" y="282702"/>
                </a:lnTo>
                <a:lnTo>
                  <a:pt x="1257300" y="238506"/>
                </a:lnTo>
                <a:lnTo>
                  <a:pt x="1123950" y="304800"/>
                </a:lnTo>
                <a:lnTo>
                  <a:pt x="1234440" y="360349"/>
                </a:lnTo>
                <a:lnTo>
                  <a:pt x="1257300" y="371856"/>
                </a:lnTo>
                <a:lnTo>
                  <a:pt x="1257300" y="326898"/>
                </a:lnTo>
                <a:lnTo>
                  <a:pt x="2362200" y="326898"/>
                </a:lnTo>
                <a:lnTo>
                  <a:pt x="2362200" y="371856"/>
                </a:lnTo>
                <a:lnTo>
                  <a:pt x="2384298" y="360743"/>
                </a:lnTo>
                <a:lnTo>
                  <a:pt x="2495550" y="304800"/>
                </a:lnTo>
                <a:close/>
              </a:path>
            </a:pathLst>
          </a:custGeom>
          <a:solidFill>
            <a:srgbClr val="000000"/>
          </a:solidFill>
        </p:spPr>
        <p:txBody>
          <a:bodyPr wrap="square" lIns="0" tIns="0" rIns="0" bIns="0" rtlCol="0"/>
          <a:lstStyle/>
          <a:p>
            <a:endParaRPr/>
          </a:p>
        </p:txBody>
      </p:sp>
      <p:sp>
        <p:nvSpPr>
          <p:cNvPr id="22" name="object 22"/>
          <p:cNvSpPr txBox="1">
            <a:spLocks noGrp="1"/>
          </p:cNvSpPr>
          <p:nvPr>
            <p:ph type="sldNum" sz="quarter" idx="7"/>
          </p:nvPr>
        </p:nvSpPr>
        <p:spPr>
          <a:prstGeom prst="rect">
            <a:avLst/>
          </a:prstGeom>
        </p:spPr>
        <p:txBody>
          <a:bodyPr vert="horz" wrap="square" lIns="0" tIns="0" rIns="0" bIns="0" rtlCol="0">
            <a:spAutoFit/>
          </a:bodyPr>
          <a:lstStyle/>
          <a:p>
            <a:pPr marL="38735">
              <a:lnSpc>
                <a:spcPts val="1430"/>
              </a:lnSpc>
            </a:pPr>
            <a:fld id="{81D60167-4931-47E6-BA6A-407CBD079E47}" type="slidenum">
              <a:rPr spc="-25" dirty="0"/>
              <a:t>25</a:t>
            </a:fld>
            <a:endParaRPr spc="-25"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523" y="4572"/>
            <a:ext cx="9144000" cy="6858000"/>
          </a:xfrm>
          <a:prstGeom prst="rect">
            <a:avLst/>
          </a:prstGeom>
        </p:spPr>
      </p:pic>
      <p:sp>
        <p:nvSpPr>
          <p:cNvPr id="3" name="object 3"/>
          <p:cNvSpPr txBox="1">
            <a:spLocks noGrp="1"/>
          </p:cNvSpPr>
          <p:nvPr>
            <p:ph type="title"/>
          </p:nvPr>
        </p:nvSpPr>
        <p:spPr>
          <a:xfrm>
            <a:off x="521461" y="887222"/>
            <a:ext cx="8101330" cy="574040"/>
          </a:xfrm>
          <a:prstGeom prst="rect">
            <a:avLst/>
          </a:prstGeom>
        </p:spPr>
        <p:txBody>
          <a:bodyPr vert="horz" wrap="square" lIns="0" tIns="12700" rIns="0" bIns="0" rtlCol="0">
            <a:spAutoFit/>
          </a:bodyPr>
          <a:lstStyle/>
          <a:p>
            <a:pPr marL="12700">
              <a:lnSpc>
                <a:spcPct val="100000"/>
              </a:lnSpc>
              <a:spcBef>
                <a:spcPts val="100"/>
              </a:spcBef>
            </a:pPr>
            <a:r>
              <a:rPr sz="3600" b="1" dirty="0">
                <a:solidFill>
                  <a:srgbClr val="9A3365"/>
                </a:solidFill>
                <a:latin typeface="Arial"/>
                <a:cs typeface="Arial"/>
              </a:rPr>
              <a:t>Research</a:t>
            </a:r>
            <a:r>
              <a:rPr sz="3600" b="1" spc="-30" dirty="0">
                <a:solidFill>
                  <a:srgbClr val="9A3365"/>
                </a:solidFill>
                <a:latin typeface="Arial"/>
                <a:cs typeface="Arial"/>
              </a:rPr>
              <a:t> </a:t>
            </a:r>
            <a:r>
              <a:rPr sz="3600" b="1" dirty="0">
                <a:solidFill>
                  <a:srgbClr val="9A3365"/>
                </a:solidFill>
                <a:latin typeface="Arial"/>
                <a:cs typeface="Arial"/>
              </a:rPr>
              <a:t>Questions</a:t>
            </a:r>
            <a:r>
              <a:rPr sz="3600" b="1" spc="-30" dirty="0">
                <a:solidFill>
                  <a:srgbClr val="9A3365"/>
                </a:solidFill>
                <a:latin typeface="Arial"/>
                <a:cs typeface="Arial"/>
              </a:rPr>
              <a:t> </a:t>
            </a:r>
            <a:r>
              <a:rPr sz="3600" b="1" dirty="0">
                <a:solidFill>
                  <a:srgbClr val="9A3365"/>
                </a:solidFill>
                <a:latin typeface="Arial"/>
                <a:cs typeface="Arial"/>
              </a:rPr>
              <a:t>and</a:t>
            </a:r>
            <a:r>
              <a:rPr sz="3600" b="1" spc="-25" dirty="0">
                <a:solidFill>
                  <a:srgbClr val="9A3365"/>
                </a:solidFill>
                <a:latin typeface="Arial"/>
                <a:cs typeface="Arial"/>
              </a:rPr>
              <a:t> </a:t>
            </a:r>
            <a:r>
              <a:rPr sz="3600" b="1" spc="-10" dirty="0">
                <a:solidFill>
                  <a:srgbClr val="9A3365"/>
                </a:solidFill>
                <a:latin typeface="Arial"/>
                <a:cs typeface="Arial"/>
              </a:rPr>
              <a:t>Hypotheses</a:t>
            </a:r>
            <a:endParaRPr sz="3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735">
              <a:lnSpc>
                <a:spcPts val="1430"/>
              </a:lnSpc>
            </a:pPr>
            <a:fld id="{81D60167-4931-47E6-BA6A-407CBD079E47}" type="slidenum">
              <a:rPr spc="-25" dirty="0"/>
              <a:t>26</a:t>
            </a:fld>
            <a:endParaRPr spc="-25" dirty="0"/>
          </a:p>
        </p:txBody>
      </p:sp>
      <p:sp>
        <p:nvSpPr>
          <p:cNvPr id="4" name="object 4"/>
          <p:cNvSpPr txBox="1"/>
          <p:nvPr/>
        </p:nvSpPr>
        <p:spPr>
          <a:xfrm>
            <a:off x="766063" y="2248154"/>
            <a:ext cx="7541895" cy="3115945"/>
          </a:xfrm>
          <a:prstGeom prst="rect">
            <a:avLst/>
          </a:prstGeom>
        </p:spPr>
        <p:txBody>
          <a:bodyPr vert="horz" wrap="square" lIns="0" tIns="12065" rIns="0" bIns="0" rtlCol="0">
            <a:spAutoFit/>
          </a:bodyPr>
          <a:lstStyle/>
          <a:p>
            <a:pPr marL="355600" marR="629285" indent="-343535">
              <a:lnSpc>
                <a:spcPct val="100000"/>
              </a:lnSpc>
              <a:spcBef>
                <a:spcPts val="95"/>
              </a:spcBef>
              <a:buFont typeface="Arial"/>
              <a:buChar char="•"/>
              <a:tabLst>
                <a:tab pos="355600" algn="l"/>
              </a:tabLst>
            </a:pPr>
            <a:r>
              <a:rPr sz="2600" b="1" dirty="0">
                <a:latin typeface="Arial"/>
                <a:cs typeface="Arial"/>
              </a:rPr>
              <a:t>Research</a:t>
            </a:r>
            <a:r>
              <a:rPr sz="2600" b="1" spc="-75" dirty="0">
                <a:latin typeface="Arial"/>
                <a:cs typeface="Arial"/>
              </a:rPr>
              <a:t> </a:t>
            </a:r>
            <a:r>
              <a:rPr sz="2600" b="1" dirty="0">
                <a:latin typeface="Arial"/>
                <a:cs typeface="Arial"/>
              </a:rPr>
              <a:t>questions</a:t>
            </a:r>
            <a:r>
              <a:rPr sz="2600" b="1" spc="-55" dirty="0">
                <a:latin typeface="Arial"/>
                <a:cs typeface="Arial"/>
              </a:rPr>
              <a:t> </a:t>
            </a:r>
            <a:r>
              <a:rPr sz="2600" dirty="0">
                <a:latin typeface="Arial"/>
                <a:cs typeface="Arial"/>
              </a:rPr>
              <a:t>(RQs)</a:t>
            </a:r>
            <a:r>
              <a:rPr sz="2600" spc="-90" dirty="0">
                <a:latin typeface="Arial"/>
                <a:cs typeface="Arial"/>
              </a:rPr>
              <a:t> </a:t>
            </a:r>
            <a:r>
              <a:rPr sz="2600" dirty="0">
                <a:latin typeface="Arial"/>
                <a:cs typeface="Arial"/>
              </a:rPr>
              <a:t>are</a:t>
            </a:r>
            <a:r>
              <a:rPr sz="2600" spc="-90" dirty="0">
                <a:latin typeface="Arial"/>
                <a:cs typeface="Arial"/>
              </a:rPr>
              <a:t> </a:t>
            </a:r>
            <a:r>
              <a:rPr sz="2600" spc="-10" dirty="0">
                <a:latin typeface="Arial"/>
                <a:cs typeface="Arial"/>
              </a:rPr>
              <a:t>refined </a:t>
            </a:r>
            <a:r>
              <a:rPr sz="2600" dirty="0">
                <a:latin typeface="Arial"/>
                <a:cs typeface="Arial"/>
              </a:rPr>
              <a:t>statements</a:t>
            </a:r>
            <a:r>
              <a:rPr sz="2600" spc="-50" dirty="0">
                <a:latin typeface="Arial"/>
                <a:cs typeface="Arial"/>
              </a:rPr>
              <a:t> </a:t>
            </a:r>
            <a:r>
              <a:rPr sz="2600" dirty="0">
                <a:latin typeface="Arial"/>
                <a:cs typeface="Arial"/>
              </a:rPr>
              <a:t>of</a:t>
            </a:r>
            <a:r>
              <a:rPr sz="2600" spc="-60" dirty="0">
                <a:latin typeface="Arial"/>
                <a:cs typeface="Arial"/>
              </a:rPr>
              <a:t> </a:t>
            </a:r>
            <a:r>
              <a:rPr sz="2600" dirty="0">
                <a:latin typeface="Arial"/>
                <a:cs typeface="Arial"/>
              </a:rPr>
              <a:t>the</a:t>
            </a:r>
            <a:r>
              <a:rPr sz="2600" spc="-55" dirty="0">
                <a:latin typeface="Arial"/>
                <a:cs typeface="Arial"/>
              </a:rPr>
              <a:t> </a:t>
            </a:r>
            <a:r>
              <a:rPr sz="2600" dirty="0">
                <a:latin typeface="Arial"/>
                <a:cs typeface="Arial"/>
              </a:rPr>
              <a:t>specific</a:t>
            </a:r>
            <a:r>
              <a:rPr sz="2600" spc="-60" dirty="0">
                <a:latin typeface="Arial"/>
                <a:cs typeface="Arial"/>
              </a:rPr>
              <a:t> </a:t>
            </a:r>
            <a:r>
              <a:rPr sz="2600" dirty="0">
                <a:latin typeface="Arial"/>
                <a:cs typeface="Arial"/>
              </a:rPr>
              <a:t>components</a:t>
            </a:r>
            <a:r>
              <a:rPr sz="2600" spc="-55" dirty="0">
                <a:latin typeface="Arial"/>
                <a:cs typeface="Arial"/>
              </a:rPr>
              <a:t> </a:t>
            </a:r>
            <a:r>
              <a:rPr sz="2600" dirty="0">
                <a:latin typeface="Arial"/>
                <a:cs typeface="Arial"/>
              </a:rPr>
              <a:t>of</a:t>
            </a:r>
            <a:r>
              <a:rPr sz="2600" spc="-60" dirty="0">
                <a:latin typeface="Arial"/>
                <a:cs typeface="Arial"/>
              </a:rPr>
              <a:t> </a:t>
            </a:r>
            <a:r>
              <a:rPr sz="2600" spc="-25" dirty="0">
                <a:latin typeface="Arial"/>
                <a:cs typeface="Arial"/>
              </a:rPr>
              <a:t>the </a:t>
            </a:r>
            <a:r>
              <a:rPr sz="2600" spc="-10" dirty="0">
                <a:latin typeface="Arial"/>
                <a:cs typeface="Arial"/>
              </a:rPr>
              <a:t>problem.</a:t>
            </a:r>
            <a:endParaRPr sz="2600">
              <a:latin typeface="Arial"/>
              <a:cs typeface="Arial"/>
            </a:endParaRPr>
          </a:p>
          <a:p>
            <a:pPr marL="354965" marR="5080" indent="-342900">
              <a:lnSpc>
                <a:spcPct val="100000"/>
              </a:lnSpc>
              <a:spcBef>
                <a:spcPts val="2495"/>
              </a:spcBef>
              <a:buChar char="•"/>
              <a:tabLst>
                <a:tab pos="354965" algn="l"/>
                <a:tab pos="4678680" algn="l"/>
              </a:tabLst>
            </a:pPr>
            <a:r>
              <a:rPr sz="2600" dirty="0">
                <a:latin typeface="Arial"/>
                <a:cs typeface="Arial"/>
              </a:rPr>
              <a:t>A</a:t>
            </a:r>
            <a:r>
              <a:rPr sz="2600" spc="-65" dirty="0">
                <a:latin typeface="Arial"/>
                <a:cs typeface="Arial"/>
              </a:rPr>
              <a:t> </a:t>
            </a:r>
            <a:r>
              <a:rPr sz="2600" b="1" dirty="0">
                <a:latin typeface="Arial"/>
                <a:cs typeface="Arial"/>
              </a:rPr>
              <a:t>hypothesis</a:t>
            </a:r>
            <a:r>
              <a:rPr sz="2600" b="1" spc="-30" dirty="0">
                <a:latin typeface="Arial"/>
                <a:cs typeface="Arial"/>
              </a:rPr>
              <a:t> </a:t>
            </a:r>
            <a:r>
              <a:rPr sz="2600" dirty="0">
                <a:latin typeface="Arial"/>
                <a:cs typeface="Arial"/>
              </a:rPr>
              <a:t>(H)</a:t>
            </a:r>
            <a:r>
              <a:rPr sz="2600" spc="-65" dirty="0">
                <a:latin typeface="Arial"/>
                <a:cs typeface="Arial"/>
              </a:rPr>
              <a:t> </a:t>
            </a:r>
            <a:r>
              <a:rPr sz="2600" dirty="0">
                <a:latin typeface="Arial"/>
                <a:cs typeface="Arial"/>
              </a:rPr>
              <a:t>is</a:t>
            </a:r>
            <a:r>
              <a:rPr sz="2600" spc="-65" dirty="0">
                <a:latin typeface="Arial"/>
                <a:cs typeface="Arial"/>
              </a:rPr>
              <a:t> </a:t>
            </a:r>
            <a:r>
              <a:rPr sz="2600" dirty="0">
                <a:latin typeface="Arial"/>
                <a:cs typeface="Arial"/>
              </a:rPr>
              <a:t>an</a:t>
            </a:r>
            <a:r>
              <a:rPr sz="2600" spc="-65" dirty="0">
                <a:latin typeface="Arial"/>
                <a:cs typeface="Arial"/>
              </a:rPr>
              <a:t> </a:t>
            </a:r>
            <a:r>
              <a:rPr sz="2600" dirty="0">
                <a:latin typeface="Arial"/>
                <a:cs typeface="Arial"/>
              </a:rPr>
              <a:t>unproven</a:t>
            </a:r>
            <a:r>
              <a:rPr sz="2600" spc="-45" dirty="0">
                <a:latin typeface="Arial"/>
                <a:cs typeface="Arial"/>
              </a:rPr>
              <a:t> </a:t>
            </a:r>
            <a:r>
              <a:rPr sz="2600" dirty="0">
                <a:latin typeface="Arial"/>
                <a:cs typeface="Arial"/>
              </a:rPr>
              <a:t>statement</a:t>
            </a:r>
            <a:r>
              <a:rPr sz="2600" spc="-30" dirty="0">
                <a:latin typeface="Arial"/>
                <a:cs typeface="Arial"/>
              </a:rPr>
              <a:t> </a:t>
            </a:r>
            <a:r>
              <a:rPr sz="2600" spc="-25" dirty="0">
                <a:latin typeface="Arial"/>
                <a:cs typeface="Arial"/>
              </a:rPr>
              <a:t>or </a:t>
            </a:r>
            <a:r>
              <a:rPr sz="2600" dirty="0">
                <a:latin typeface="Arial"/>
                <a:cs typeface="Arial"/>
              </a:rPr>
              <a:t>proposition</a:t>
            </a:r>
            <a:r>
              <a:rPr sz="2600" spc="-55" dirty="0">
                <a:latin typeface="Arial"/>
                <a:cs typeface="Arial"/>
              </a:rPr>
              <a:t> </a:t>
            </a:r>
            <a:r>
              <a:rPr sz="2600" dirty="0">
                <a:latin typeface="Arial"/>
                <a:cs typeface="Arial"/>
              </a:rPr>
              <a:t>about</a:t>
            </a:r>
            <a:r>
              <a:rPr sz="2600" spc="-50" dirty="0">
                <a:latin typeface="Arial"/>
                <a:cs typeface="Arial"/>
              </a:rPr>
              <a:t> </a:t>
            </a:r>
            <a:r>
              <a:rPr sz="2600" dirty="0">
                <a:latin typeface="Arial"/>
                <a:cs typeface="Arial"/>
              </a:rPr>
              <a:t>a</a:t>
            </a:r>
            <a:r>
              <a:rPr sz="2600" spc="-60" dirty="0">
                <a:latin typeface="Arial"/>
                <a:cs typeface="Arial"/>
              </a:rPr>
              <a:t> </a:t>
            </a:r>
            <a:r>
              <a:rPr sz="2600" dirty="0">
                <a:latin typeface="Arial"/>
                <a:cs typeface="Arial"/>
              </a:rPr>
              <a:t>factor</a:t>
            </a:r>
            <a:r>
              <a:rPr sz="2600" spc="-50" dirty="0">
                <a:latin typeface="Arial"/>
                <a:cs typeface="Arial"/>
              </a:rPr>
              <a:t> </a:t>
            </a:r>
            <a:r>
              <a:rPr sz="2600" dirty="0">
                <a:latin typeface="Arial"/>
                <a:cs typeface="Arial"/>
              </a:rPr>
              <a:t>or</a:t>
            </a:r>
            <a:r>
              <a:rPr sz="2600" spc="-65" dirty="0">
                <a:latin typeface="Arial"/>
                <a:cs typeface="Arial"/>
              </a:rPr>
              <a:t> </a:t>
            </a:r>
            <a:r>
              <a:rPr sz="2600" dirty="0">
                <a:latin typeface="Arial"/>
                <a:cs typeface="Arial"/>
              </a:rPr>
              <a:t>phenomenon</a:t>
            </a:r>
            <a:r>
              <a:rPr sz="2600" spc="-55" dirty="0">
                <a:latin typeface="Arial"/>
                <a:cs typeface="Arial"/>
              </a:rPr>
              <a:t> </a:t>
            </a:r>
            <a:r>
              <a:rPr sz="2600" dirty="0">
                <a:latin typeface="Arial"/>
                <a:cs typeface="Arial"/>
              </a:rPr>
              <a:t>that</a:t>
            </a:r>
            <a:r>
              <a:rPr sz="2600" spc="-50" dirty="0">
                <a:latin typeface="Arial"/>
                <a:cs typeface="Arial"/>
              </a:rPr>
              <a:t> </a:t>
            </a:r>
            <a:r>
              <a:rPr sz="2600" spc="-25" dirty="0">
                <a:latin typeface="Arial"/>
                <a:cs typeface="Arial"/>
              </a:rPr>
              <a:t>is </a:t>
            </a:r>
            <a:r>
              <a:rPr sz="2600" dirty="0">
                <a:latin typeface="Arial"/>
                <a:cs typeface="Arial"/>
              </a:rPr>
              <a:t>of</a:t>
            </a:r>
            <a:r>
              <a:rPr sz="2600" spc="-35" dirty="0">
                <a:latin typeface="Arial"/>
                <a:cs typeface="Arial"/>
              </a:rPr>
              <a:t> </a:t>
            </a:r>
            <a:r>
              <a:rPr sz="2600" dirty="0">
                <a:latin typeface="Arial"/>
                <a:cs typeface="Arial"/>
              </a:rPr>
              <a:t>interest</a:t>
            </a:r>
            <a:r>
              <a:rPr sz="2600" spc="-30" dirty="0">
                <a:latin typeface="Arial"/>
                <a:cs typeface="Arial"/>
              </a:rPr>
              <a:t> </a:t>
            </a:r>
            <a:r>
              <a:rPr sz="2600" dirty="0">
                <a:latin typeface="Arial"/>
                <a:cs typeface="Arial"/>
              </a:rPr>
              <a:t>to</a:t>
            </a:r>
            <a:r>
              <a:rPr sz="2600" spc="-30" dirty="0">
                <a:latin typeface="Arial"/>
                <a:cs typeface="Arial"/>
              </a:rPr>
              <a:t> </a:t>
            </a:r>
            <a:r>
              <a:rPr sz="2600" dirty="0">
                <a:latin typeface="Arial"/>
                <a:cs typeface="Arial"/>
              </a:rPr>
              <a:t>the</a:t>
            </a:r>
            <a:r>
              <a:rPr sz="2600" spc="-35" dirty="0">
                <a:latin typeface="Arial"/>
                <a:cs typeface="Arial"/>
              </a:rPr>
              <a:t> </a:t>
            </a:r>
            <a:r>
              <a:rPr sz="2600" spc="-10" dirty="0">
                <a:latin typeface="Arial"/>
                <a:cs typeface="Arial"/>
              </a:rPr>
              <a:t>researcher.</a:t>
            </a:r>
            <a:r>
              <a:rPr sz="2600" dirty="0">
                <a:latin typeface="Arial"/>
                <a:cs typeface="Arial"/>
              </a:rPr>
              <a:t>	Often,</a:t>
            </a:r>
            <a:r>
              <a:rPr sz="2600" spc="-20" dirty="0">
                <a:latin typeface="Arial"/>
                <a:cs typeface="Arial"/>
              </a:rPr>
              <a:t> </a:t>
            </a:r>
            <a:r>
              <a:rPr sz="2600" dirty="0">
                <a:latin typeface="Arial"/>
                <a:cs typeface="Arial"/>
              </a:rPr>
              <a:t>a</a:t>
            </a:r>
            <a:r>
              <a:rPr sz="2600" spc="-35" dirty="0">
                <a:latin typeface="Arial"/>
                <a:cs typeface="Arial"/>
              </a:rPr>
              <a:t> </a:t>
            </a:r>
            <a:r>
              <a:rPr sz="2600" spc="-10" dirty="0">
                <a:latin typeface="Arial"/>
                <a:cs typeface="Arial"/>
              </a:rPr>
              <a:t>hypothesis </a:t>
            </a:r>
            <a:r>
              <a:rPr sz="2600" dirty="0">
                <a:latin typeface="Arial"/>
                <a:cs typeface="Arial"/>
              </a:rPr>
              <a:t>is</a:t>
            </a:r>
            <a:r>
              <a:rPr sz="2600" spc="-45" dirty="0">
                <a:latin typeface="Arial"/>
                <a:cs typeface="Arial"/>
              </a:rPr>
              <a:t> </a:t>
            </a:r>
            <a:r>
              <a:rPr sz="2600" dirty="0">
                <a:latin typeface="Arial"/>
                <a:cs typeface="Arial"/>
              </a:rPr>
              <a:t>a</a:t>
            </a:r>
            <a:r>
              <a:rPr sz="2600" spc="-40" dirty="0">
                <a:latin typeface="Arial"/>
                <a:cs typeface="Arial"/>
              </a:rPr>
              <a:t> </a:t>
            </a:r>
            <a:r>
              <a:rPr sz="2600" dirty="0">
                <a:latin typeface="Arial"/>
                <a:cs typeface="Arial"/>
              </a:rPr>
              <a:t>possible</a:t>
            </a:r>
            <a:r>
              <a:rPr sz="2600" spc="-40" dirty="0">
                <a:latin typeface="Arial"/>
                <a:cs typeface="Arial"/>
              </a:rPr>
              <a:t> </a:t>
            </a:r>
            <a:r>
              <a:rPr sz="2600" dirty="0">
                <a:latin typeface="Arial"/>
                <a:cs typeface="Arial"/>
              </a:rPr>
              <a:t>answer</a:t>
            </a:r>
            <a:r>
              <a:rPr sz="2600" spc="-40" dirty="0">
                <a:latin typeface="Arial"/>
                <a:cs typeface="Arial"/>
              </a:rPr>
              <a:t> </a:t>
            </a:r>
            <a:r>
              <a:rPr sz="2600" dirty="0">
                <a:latin typeface="Arial"/>
                <a:cs typeface="Arial"/>
              </a:rPr>
              <a:t>to</a:t>
            </a:r>
            <a:r>
              <a:rPr sz="2600" spc="-40" dirty="0">
                <a:latin typeface="Arial"/>
                <a:cs typeface="Arial"/>
              </a:rPr>
              <a:t> </a:t>
            </a:r>
            <a:r>
              <a:rPr sz="2600" dirty="0">
                <a:latin typeface="Arial"/>
                <a:cs typeface="Arial"/>
              </a:rPr>
              <a:t>the</a:t>
            </a:r>
            <a:r>
              <a:rPr sz="2600" spc="-40" dirty="0">
                <a:latin typeface="Arial"/>
                <a:cs typeface="Arial"/>
              </a:rPr>
              <a:t> </a:t>
            </a:r>
            <a:r>
              <a:rPr sz="2600" dirty="0">
                <a:latin typeface="Arial"/>
                <a:cs typeface="Arial"/>
              </a:rPr>
              <a:t>research</a:t>
            </a:r>
            <a:r>
              <a:rPr sz="2600" spc="-40" dirty="0">
                <a:latin typeface="Arial"/>
                <a:cs typeface="Arial"/>
              </a:rPr>
              <a:t> </a:t>
            </a:r>
            <a:r>
              <a:rPr sz="2600" spc="-10" dirty="0">
                <a:latin typeface="Arial"/>
                <a:cs typeface="Arial"/>
              </a:rPr>
              <a:t>question.</a:t>
            </a:r>
            <a:endParaRPr sz="2600">
              <a:latin typeface="Arial"/>
              <a:cs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523" y="4572"/>
            <a:ext cx="9144000" cy="6858000"/>
          </a:xfrm>
          <a:prstGeom prst="rect">
            <a:avLst/>
          </a:prstGeom>
        </p:spPr>
      </p:pic>
      <p:sp>
        <p:nvSpPr>
          <p:cNvPr id="3" name="object 3"/>
          <p:cNvSpPr txBox="1">
            <a:spLocks noGrp="1"/>
          </p:cNvSpPr>
          <p:nvPr>
            <p:ph type="title"/>
          </p:nvPr>
        </p:nvSpPr>
        <p:spPr>
          <a:xfrm>
            <a:off x="2710687" y="870458"/>
            <a:ext cx="3726815" cy="604520"/>
          </a:xfrm>
          <a:prstGeom prst="rect">
            <a:avLst/>
          </a:prstGeom>
        </p:spPr>
        <p:txBody>
          <a:bodyPr vert="horz" wrap="square" lIns="0" tIns="12065" rIns="0" bIns="0" rtlCol="0">
            <a:spAutoFit/>
          </a:bodyPr>
          <a:lstStyle/>
          <a:p>
            <a:pPr marL="12700">
              <a:lnSpc>
                <a:spcPct val="100000"/>
              </a:lnSpc>
              <a:spcBef>
                <a:spcPts val="95"/>
              </a:spcBef>
            </a:pPr>
            <a:r>
              <a:rPr sz="3800" b="1" dirty="0">
                <a:solidFill>
                  <a:srgbClr val="9A3365"/>
                </a:solidFill>
                <a:latin typeface="Arial"/>
                <a:cs typeface="Arial"/>
              </a:rPr>
              <a:t>Subaru</a:t>
            </a:r>
            <a:r>
              <a:rPr sz="3800" b="1" spc="-130" dirty="0">
                <a:solidFill>
                  <a:srgbClr val="9A3365"/>
                </a:solidFill>
                <a:latin typeface="Arial"/>
                <a:cs typeface="Arial"/>
              </a:rPr>
              <a:t> </a:t>
            </a:r>
            <a:r>
              <a:rPr sz="3800" b="1" spc="-10" dirty="0">
                <a:solidFill>
                  <a:srgbClr val="9A3365"/>
                </a:solidFill>
                <a:latin typeface="Arial"/>
                <a:cs typeface="Arial"/>
              </a:rPr>
              <a:t>Vignette</a:t>
            </a:r>
            <a:endParaRPr sz="38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735">
              <a:lnSpc>
                <a:spcPts val="1430"/>
              </a:lnSpc>
            </a:pPr>
            <a:fld id="{81D60167-4931-47E6-BA6A-407CBD079E47}" type="slidenum">
              <a:rPr spc="-25" dirty="0"/>
              <a:t>27</a:t>
            </a:fld>
            <a:endParaRPr spc="-25" dirty="0"/>
          </a:p>
        </p:txBody>
      </p:sp>
      <p:sp>
        <p:nvSpPr>
          <p:cNvPr id="4" name="object 4"/>
          <p:cNvSpPr txBox="1"/>
          <p:nvPr/>
        </p:nvSpPr>
        <p:spPr>
          <a:xfrm>
            <a:off x="766063" y="2085086"/>
            <a:ext cx="7416165" cy="3244215"/>
          </a:xfrm>
          <a:prstGeom prst="rect">
            <a:avLst/>
          </a:prstGeom>
        </p:spPr>
        <p:txBody>
          <a:bodyPr vert="horz" wrap="square" lIns="0" tIns="12700" rIns="0" bIns="0" rtlCol="0">
            <a:spAutoFit/>
          </a:bodyPr>
          <a:lstStyle/>
          <a:p>
            <a:pPr marL="463550" marR="122555" indent="-451484">
              <a:lnSpc>
                <a:spcPct val="100000"/>
              </a:lnSpc>
              <a:spcBef>
                <a:spcPts val="100"/>
              </a:spcBef>
              <a:buFont typeface="Arial"/>
              <a:buChar char="•"/>
              <a:tabLst>
                <a:tab pos="1379220" algn="l"/>
              </a:tabLst>
            </a:pPr>
            <a:r>
              <a:rPr sz="2400" b="1" dirty="0">
                <a:solidFill>
                  <a:srgbClr val="7030A0"/>
                </a:solidFill>
                <a:latin typeface="Arial"/>
                <a:cs typeface="Arial"/>
              </a:rPr>
              <a:t>RQ</a:t>
            </a:r>
            <a:r>
              <a:rPr sz="2400" b="1" spc="-15" dirty="0">
                <a:solidFill>
                  <a:srgbClr val="7030A0"/>
                </a:solidFill>
                <a:latin typeface="Arial"/>
                <a:cs typeface="Arial"/>
              </a:rPr>
              <a:t> </a:t>
            </a:r>
            <a:r>
              <a:rPr sz="2400" b="1" spc="-50" dirty="0">
                <a:solidFill>
                  <a:srgbClr val="7030A0"/>
                </a:solidFill>
                <a:latin typeface="Arial"/>
                <a:cs typeface="Arial"/>
              </a:rPr>
              <a:t>:</a:t>
            </a:r>
            <a:r>
              <a:rPr sz="2400" b="1" dirty="0">
                <a:solidFill>
                  <a:srgbClr val="7030A0"/>
                </a:solidFill>
                <a:latin typeface="Arial"/>
                <a:cs typeface="Arial"/>
              </a:rPr>
              <a:t>	</a:t>
            </a:r>
            <a:r>
              <a:rPr sz="2400" b="1" dirty="0">
                <a:latin typeface="Arial"/>
                <a:cs typeface="Arial"/>
              </a:rPr>
              <a:t>What</a:t>
            </a:r>
            <a:r>
              <a:rPr sz="2400" b="1" spc="-30" dirty="0">
                <a:latin typeface="Arial"/>
                <a:cs typeface="Arial"/>
              </a:rPr>
              <a:t> </a:t>
            </a:r>
            <a:r>
              <a:rPr sz="2400" b="1" dirty="0">
                <a:latin typeface="Arial"/>
                <a:cs typeface="Arial"/>
              </a:rPr>
              <a:t>is</a:t>
            </a:r>
            <a:r>
              <a:rPr sz="2400" b="1" spc="-15" dirty="0">
                <a:latin typeface="Arial"/>
                <a:cs typeface="Arial"/>
              </a:rPr>
              <a:t> </a:t>
            </a:r>
            <a:r>
              <a:rPr sz="2400" b="1" dirty="0">
                <a:latin typeface="Arial"/>
                <a:cs typeface="Arial"/>
              </a:rPr>
              <a:t>the</a:t>
            </a:r>
            <a:r>
              <a:rPr sz="2400" b="1" spc="-15" dirty="0">
                <a:latin typeface="Arial"/>
                <a:cs typeface="Arial"/>
              </a:rPr>
              <a:t> </a:t>
            </a:r>
            <a:r>
              <a:rPr sz="2400" b="1" dirty="0">
                <a:latin typeface="Arial"/>
                <a:cs typeface="Arial"/>
              </a:rPr>
              <a:t>overlap</a:t>
            </a:r>
            <a:r>
              <a:rPr sz="2400" b="1" spc="-20" dirty="0">
                <a:latin typeface="Arial"/>
                <a:cs typeface="Arial"/>
              </a:rPr>
              <a:t> </a:t>
            </a:r>
            <a:r>
              <a:rPr sz="2400" b="1" dirty="0">
                <a:latin typeface="Arial"/>
                <a:cs typeface="Arial"/>
              </a:rPr>
              <a:t>between</a:t>
            </a:r>
            <a:r>
              <a:rPr sz="2400" b="1" spc="-15" dirty="0">
                <a:latin typeface="Arial"/>
                <a:cs typeface="Arial"/>
              </a:rPr>
              <a:t> </a:t>
            </a:r>
            <a:r>
              <a:rPr sz="2400" b="1" dirty="0">
                <a:latin typeface="Arial"/>
                <a:cs typeface="Arial"/>
              </a:rPr>
              <a:t>the</a:t>
            </a:r>
            <a:r>
              <a:rPr sz="2400" b="1" spc="-15" dirty="0">
                <a:latin typeface="Arial"/>
                <a:cs typeface="Arial"/>
              </a:rPr>
              <a:t> </a:t>
            </a:r>
            <a:r>
              <a:rPr sz="2400" b="1" spc="-10" dirty="0">
                <a:latin typeface="Arial"/>
                <a:cs typeface="Arial"/>
              </a:rPr>
              <a:t>features 	</a:t>
            </a:r>
            <a:r>
              <a:rPr sz="2400" b="1" dirty="0">
                <a:latin typeface="Arial"/>
                <a:cs typeface="Arial"/>
              </a:rPr>
              <a:t>sought</a:t>
            </a:r>
            <a:r>
              <a:rPr sz="2400" b="1" spc="-40" dirty="0">
                <a:latin typeface="Arial"/>
                <a:cs typeface="Arial"/>
              </a:rPr>
              <a:t> </a:t>
            </a:r>
            <a:r>
              <a:rPr sz="2400" b="1" dirty="0">
                <a:latin typeface="Arial"/>
                <a:cs typeface="Arial"/>
              </a:rPr>
              <a:t>by</a:t>
            </a:r>
            <a:r>
              <a:rPr sz="2400" b="1" spc="-35" dirty="0">
                <a:latin typeface="Arial"/>
                <a:cs typeface="Arial"/>
              </a:rPr>
              <a:t> </a:t>
            </a:r>
            <a:r>
              <a:rPr sz="2400" b="1" dirty="0">
                <a:latin typeface="Arial"/>
                <a:cs typeface="Arial"/>
              </a:rPr>
              <a:t>station</a:t>
            </a:r>
            <a:r>
              <a:rPr sz="2400" b="1" spc="-40" dirty="0">
                <a:latin typeface="Arial"/>
                <a:cs typeface="Arial"/>
              </a:rPr>
              <a:t> </a:t>
            </a:r>
            <a:r>
              <a:rPr sz="2400" b="1" dirty="0">
                <a:latin typeface="Arial"/>
                <a:cs typeface="Arial"/>
              </a:rPr>
              <a:t>wagon</a:t>
            </a:r>
            <a:r>
              <a:rPr sz="2400" b="1" spc="-35" dirty="0">
                <a:latin typeface="Arial"/>
                <a:cs typeface="Arial"/>
              </a:rPr>
              <a:t> </a:t>
            </a:r>
            <a:r>
              <a:rPr sz="2400" b="1" dirty="0">
                <a:latin typeface="Arial"/>
                <a:cs typeface="Arial"/>
              </a:rPr>
              <a:t>buyers</a:t>
            </a:r>
            <a:r>
              <a:rPr sz="2400" b="1" spc="-35" dirty="0">
                <a:latin typeface="Arial"/>
                <a:cs typeface="Arial"/>
              </a:rPr>
              <a:t> </a:t>
            </a:r>
            <a:r>
              <a:rPr sz="2400" b="1" spc="-25" dirty="0">
                <a:latin typeface="Arial"/>
                <a:cs typeface="Arial"/>
              </a:rPr>
              <a:t>and 	</a:t>
            </a:r>
            <a:r>
              <a:rPr sz="2400" b="1" dirty="0">
                <a:latin typeface="Arial"/>
                <a:cs typeface="Arial"/>
              </a:rPr>
              <a:t>buyers</a:t>
            </a:r>
            <a:r>
              <a:rPr sz="2400" b="1" spc="-70" dirty="0">
                <a:latin typeface="Arial"/>
                <a:cs typeface="Arial"/>
              </a:rPr>
              <a:t> </a:t>
            </a:r>
            <a:r>
              <a:rPr sz="2400" b="1" dirty="0">
                <a:latin typeface="Arial"/>
                <a:cs typeface="Arial"/>
              </a:rPr>
              <a:t>of</a:t>
            </a:r>
            <a:r>
              <a:rPr sz="2400" b="1" spc="-85" dirty="0">
                <a:latin typeface="Arial"/>
                <a:cs typeface="Arial"/>
              </a:rPr>
              <a:t> </a:t>
            </a:r>
            <a:r>
              <a:rPr sz="2400" b="1" dirty="0">
                <a:latin typeface="Arial"/>
                <a:cs typeface="Arial"/>
              </a:rPr>
              <a:t>sports</a:t>
            </a:r>
            <a:r>
              <a:rPr sz="2400" b="1" spc="-70" dirty="0">
                <a:latin typeface="Arial"/>
                <a:cs typeface="Arial"/>
              </a:rPr>
              <a:t> </a:t>
            </a:r>
            <a:r>
              <a:rPr sz="2400" b="1" dirty="0">
                <a:latin typeface="Arial"/>
                <a:cs typeface="Arial"/>
              </a:rPr>
              <a:t>utility</a:t>
            </a:r>
            <a:r>
              <a:rPr sz="2400" b="1" spc="-80" dirty="0">
                <a:latin typeface="Arial"/>
                <a:cs typeface="Arial"/>
              </a:rPr>
              <a:t> </a:t>
            </a:r>
            <a:r>
              <a:rPr sz="2400" b="1" dirty="0">
                <a:latin typeface="Arial"/>
                <a:cs typeface="Arial"/>
              </a:rPr>
              <a:t>vehicles</a:t>
            </a:r>
            <a:r>
              <a:rPr sz="2400" b="1" spc="-70" dirty="0">
                <a:latin typeface="Arial"/>
                <a:cs typeface="Arial"/>
              </a:rPr>
              <a:t> </a:t>
            </a:r>
            <a:r>
              <a:rPr sz="2400" b="1" spc="-10" dirty="0">
                <a:latin typeface="Arial"/>
                <a:cs typeface="Arial"/>
              </a:rPr>
              <a:t>(SUVs)?</a:t>
            </a:r>
            <a:endParaRPr sz="2400">
              <a:latin typeface="Arial"/>
              <a:cs typeface="Arial"/>
            </a:endParaRPr>
          </a:p>
          <a:p>
            <a:pPr marL="463550" marR="5080" indent="-451484">
              <a:lnSpc>
                <a:spcPct val="100000"/>
              </a:lnSpc>
              <a:spcBef>
                <a:spcPts val="2590"/>
              </a:spcBef>
              <a:buFont typeface="Arial"/>
              <a:buChar char="•"/>
              <a:tabLst>
                <a:tab pos="1379220" algn="l"/>
              </a:tabLst>
            </a:pPr>
            <a:r>
              <a:rPr sz="2400" b="1" dirty="0">
                <a:solidFill>
                  <a:srgbClr val="7030A0"/>
                </a:solidFill>
                <a:latin typeface="Arial"/>
                <a:cs typeface="Arial"/>
              </a:rPr>
              <a:t>H1</a:t>
            </a:r>
            <a:r>
              <a:rPr sz="2400" b="1" spc="-30" dirty="0">
                <a:solidFill>
                  <a:srgbClr val="7030A0"/>
                </a:solidFill>
                <a:latin typeface="Arial"/>
                <a:cs typeface="Arial"/>
              </a:rPr>
              <a:t> </a:t>
            </a:r>
            <a:r>
              <a:rPr sz="2400" b="1" spc="-50" dirty="0">
                <a:solidFill>
                  <a:srgbClr val="7030A0"/>
                </a:solidFill>
                <a:latin typeface="Arial"/>
                <a:cs typeface="Arial"/>
              </a:rPr>
              <a:t>:</a:t>
            </a:r>
            <a:r>
              <a:rPr sz="2400" b="1" dirty="0">
                <a:solidFill>
                  <a:srgbClr val="7030A0"/>
                </a:solidFill>
                <a:latin typeface="Arial"/>
                <a:cs typeface="Arial"/>
              </a:rPr>
              <a:t>	</a:t>
            </a:r>
            <a:r>
              <a:rPr sz="2400" b="1" dirty="0">
                <a:latin typeface="Arial"/>
                <a:cs typeface="Arial"/>
              </a:rPr>
              <a:t>The</a:t>
            </a:r>
            <a:r>
              <a:rPr sz="2400" b="1" spc="-40" dirty="0">
                <a:latin typeface="Arial"/>
                <a:cs typeface="Arial"/>
              </a:rPr>
              <a:t> </a:t>
            </a:r>
            <a:r>
              <a:rPr sz="2400" b="1" dirty="0">
                <a:latin typeface="Arial"/>
                <a:cs typeface="Arial"/>
              </a:rPr>
              <a:t>buyers</a:t>
            </a:r>
            <a:r>
              <a:rPr sz="2400" b="1" spc="-40" dirty="0">
                <a:latin typeface="Arial"/>
                <a:cs typeface="Arial"/>
              </a:rPr>
              <a:t> </a:t>
            </a:r>
            <a:r>
              <a:rPr sz="2400" b="1" dirty="0">
                <a:latin typeface="Arial"/>
                <a:cs typeface="Arial"/>
              </a:rPr>
              <a:t>of</a:t>
            </a:r>
            <a:r>
              <a:rPr sz="2400" b="1" spc="-40" dirty="0">
                <a:latin typeface="Arial"/>
                <a:cs typeface="Arial"/>
              </a:rPr>
              <a:t> </a:t>
            </a:r>
            <a:r>
              <a:rPr sz="2400" b="1" dirty="0">
                <a:latin typeface="Arial"/>
                <a:cs typeface="Arial"/>
              </a:rPr>
              <a:t>station</a:t>
            </a:r>
            <a:r>
              <a:rPr sz="2400" b="1" spc="-40" dirty="0">
                <a:latin typeface="Arial"/>
                <a:cs typeface="Arial"/>
              </a:rPr>
              <a:t> </a:t>
            </a:r>
            <a:r>
              <a:rPr sz="2400" b="1" dirty="0">
                <a:latin typeface="Arial"/>
                <a:cs typeface="Arial"/>
              </a:rPr>
              <a:t>wagons</a:t>
            </a:r>
            <a:r>
              <a:rPr sz="2400" b="1" spc="-35" dirty="0">
                <a:latin typeface="Arial"/>
                <a:cs typeface="Arial"/>
              </a:rPr>
              <a:t> </a:t>
            </a:r>
            <a:r>
              <a:rPr sz="2400" b="1" dirty="0">
                <a:latin typeface="Arial"/>
                <a:cs typeface="Arial"/>
              </a:rPr>
              <a:t>rate</a:t>
            </a:r>
            <a:r>
              <a:rPr sz="2400" b="1" spc="-40" dirty="0">
                <a:latin typeface="Arial"/>
                <a:cs typeface="Arial"/>
              </a:rPr>
              <a:t> </a:t>
            </a:r>
            <a:r>
              <a:rPr sz="2400" b="1" spc="-10" dirty="0">
                <a:latin typeface="Arial"/>
                <a:cs typeface="Arial"/>
              </a:rPr>
              <a:t>certain 	</a:t>
            </a:r>
            <a:r>
              <a:rPr sz="2400" b="1" dirty="0">
                <a:latin typeface="Arial"/>
                <a:cs typeface="Arial"/>
              </a:rPr>
              <a:t>features</a:t>
            </a:r>
            <a:r>
              <a:rPr sz="2400" b="1" spc="-45" dirty="0">
                <a:latin typeface="Arial"/>
                <a:cs typeface="Arial"/>
              </a:rPr>
              <a:t> </a:t>
            </a:r>
            <a:r>
              <a:rPr sz="2400" b="1" dirty="0">
                <a:latin typeface="Arial"/>
                <a:cs typeface="Arial"/>
              </a:rPr>
              <a:t>of</a:t>
            </a:r>
            <a:r>
              <a:rPr sz="2400" b="1" spc="-60" dirty="0">
                <a:latin typeface="Arial"/>
                <a:cs typeface="Arial"/>
              </a:rPr>
              <a:t> </a:t>
            </a:r>
            <a:r>
              <a:rPr sz="2400" b="1" dirty="0">
                <a:latin typeface="Arial"/>
                <a:cs typeface="Arial"/>
              </a:rPr>
              <a:t>SUVs</a:t>
            </a:r>
            <a:r>
              <a:rPr sz="2400" b="1" spc="-60" dirty="0">
                <a:latin typeface="Arial"/>
                <a:cs typeface="Arial"/>
              </a:rPr>
              <a:t> </a:t>
            </a:r>
            <a:r>
              <a:rPr sz="2400" b="1" dirty="0">
                <a:latin typeface="Arial"/>
                <a:cs typeface="Arial"/>
              </a:rPr>
              <a:t>as</a:t>
            </a:r>
            <a:r>
              <a:rPr sz="2400" b="1" spc="-60" dirty="0">
                <a:latin typeface="Arial"/>
                <a:cs typeface="Arial"/>
              </a:rPr>
              <a:t> </a:t>
            </a:r>
            <a:r>
              <a:rPr sz="2400" b="1" spc="-10" dirty="0">
                <a:latin typeface="Arial"/>
                <a:cs typeface="Arial"/>
              </a:rPr>
              <a:t>important.</a:t>
            </a:r>
            <a:endParaRPr sz="2400">
              <a:latin typeface="Arial"/>
              <a:cs typeface="Arial"/>
            </a:endParaRPr>
          </a:p>
          <a:p>
            <a:pPr marL="463550" marR="153035" indent="-451484">
              <a:lnSpc>
                <a:spcPct val="100000"/>
              </a:lnSpc>
              <a:spcBef>
                <a:spcPts val="2590"/>
              </a:spcBef>
              <a:buFont typeface="Arial"/>
              <a:buChar char="•"/>
              <a:tabLst>
                <a:tab pos="1379220" algn="l"/>
              </a:tabLst>
            </a:pPr>
            <a:r>
              <a:rPr sz="2400" b="1" dirty="0">
                <a:solidFill>
                  <a:srgbClr val="7030A0"/>
                </a:solidFill>
                <a:latin typeface="Arial"/>
                <a:cs typeface="Arial"/>
              </a:rPr>
              <a:t>H2</a:t>
            </a:r>
            <a:r>
              <a:rPr sz="2400" b="1" spc="-30" dirty="0">
                <a:solidFill>
                  <a:srgbClr val="7030A0"/>
                </a:solidFill>
                <a:latin typeface="Arial"/>
                <a:cs typeface="Arial"/>
              </a:rPr>
              <a:t> </a:t>
            </a:r>
            <a:r>
              <a:rPr sz="2400" b="1" spc="-50" dirty="0">
                <a:solidFill>
                  <a:srgbClr val="7030A0"/>
                </a:solidFill>
                <a:latin typeface="Arial"/>
                <a:cs typeface="Arial"/>
              </a:rPr>
              <a:t>:</a:t>
            </a:r>
            <a:r>
              <a:rPr sz="2400" b="1" dirty="0">
                <a:solidFill>
                  <a:srgbClr val="7030A0"/>
                </a:solidFill>
                <a:latin typeface="Arial"/>
                <a:cs typeface="Arial"/>
              </a:rPr>
              <a:t>	</a:t>
            </a:r>
            <a:r>
              <a:rPr sz="2400" b="1" dirty="0">
                <a:latin typeface="Arial"/>
                <a:cs typeface="Arial"/>
              </a:rPr>
              <a:t>The</a:t>
            </a:r>
            <a:r>
              <a:rPr sz="2400" b="1" spc="-65" dirty="0">
                <a:latin typeface="Arial"/>
                <a:cs typeface="Arial"/>
              </a:rPr>
              <a:t> </a:t>
            </a:r>
            <a:r>
              <a:rPr sz="2400" b="1" dirty="0">
                <a:latin typeface="Arial"/>
                <a:cs typeface="Arial"/>
              </a:rPr>
              <a:t>buyers</a:t>
            </a:r>
            <a:r>
              <a:rPr sz="2400" b="1" spc="-60" dirty="0">
                <a:latin typeface="Arial"/>
                <a:cs typeface="Arial"/>
              </a:rPr>
              <a:t> </a:t>
            </a:r>
            <a:r>
              <a:rPr sz="2400" b="1" dirty="0">
                <a:latin typeface="Arial"/>
                <a:cs typeface="Arial"/>
              </a:rPr>
              <a:t>of</a:t>
            </a:r>
            <a:r>
              <a:rPr sz="2400" b="1" spc="-60" dirty="0">
                <a:latin typeface="Arial"/>
                <a:cs typeface="Arial"/>
              </a:rPr>
              <a:t> </a:t>
            </a:r>
            <a:r>
              <a:rPr sz="2400" b="1" dirty="0">
                <a:latin typeface="Arial"/>
                <a:cs typeface="Arial"/>
              </a:rPr>
              <a:t>SUVs</a:t>
            </a:r>
            <a:r>
              <a:rPr sz="2400" b="1" spc="-60" dirty="0">
                <a:latin typeface="Arial"/>
                <a:cs typeface="Arial"/>
              </a:rPr>
              <a:t> </a:t>
            </a:r>
            <a:r>
              <a:rPr sz="2400" b="1" dirty="0">
                <a:latin typeface="Arial"/>
                <a:cs typeface="Arial"/>
              </a:rPr>
              <a:t>rate</a:t>
            </a:r>
            <a:r>
              <a:rPr sz="2400" b="1" spc="-60" dirty="0">
                <a:latin typeface="Arial"/>
                <a:cs typeface="Arial"/>
              </a:rPr>
              <a:t> </a:t>
            </a:r>
            <a:r>
              <a:rPr sz="2400" b="1" dirty="0">
                <a:latin typeface="Arial"/>
                <a:cs typeface="Arial"/>
              </a:rPr>
              <a:t>certain</a:t>
            </a:r>
            <a:r>
              <a:rPr sz="2400" b="1" spc="-60" dirty="0">
                <a:latin typeface="Arial"/>
                <a:cs typeface="Arial"/>
              </a:rPr>
              <a:t> </a:t>
            </a:r>
            <a:r>
              <a:rPr sz="2400" b="1" spc="-10" dirty="0">
                <a:latin typeface="Arial"/>
                <a:cs typeface="Arial"/>
              </a:rPr>
              <a:t>features 	</a:t>
            </a:r>
            <a:r>
              <a:rPr sz="2400" b="1" dirty="0">
                <a:latin typeface="Arial"/>
                <a:cs typeface="Arial"/>
              </a:rPr>
              <a:t>of</a:t>
            </a:r>
            <a:r>
              <a:rPr sz="2400" b="1" spc="-25" dirty="0">
                <a:latin typeface="Arial"/>
                <a:cs typeface="Arial"/>
              </a:rPr>
              <a:t> </a:t>
            </a:r>
            <a:r>
              <a:rPr sz="2400" b="1" dirty="0">
                <a:latin typeface="Arial"/>
                <a:cs typeface="Arial"/>
              </a:rPr>
              <a:t>station</a:t>
            </a:r>
            <a:r>
              <a:rPr sz="2400" b="1" spc="-25" dirty="0">
                <a:latin typeface="Arial"/>
                <a:cs typeface="Arial"/>
              </a:rPr>
              <a:t> </a:t>
            </a:r>
            <a:r>
              <a:rPr sz="2400" b="1" dirty="0">
                <a:latin typeface="Arial"/>
                <a:cs typeface="Arial"/>
              </a:rPr>
              <a:t>wagons</a:t>
            </a:r>
            <a:r>
              <a:rPr sz="2400" b="1" spc="-20" dirty="0">
                <a:latin typeface="Arial"/>
                <a:cs typeface="Arial"/>
              </a:rPr>
              <a:t> </a:t>
            </a:r>
            <a:r>
              <a:rPr sz="2400" b="1" dirty="0">
                <a:latin typeface="Arial"/>
                <a:cs typeface="Arial"/>
              </a:rPr>
              <a:t>as</a:t>
            </a:r>
            <a:r>
              <a:rPr sz="2400" b="1" spc="-25" dirty="0">
                <a:latin typeface="Arial"/>
                <a:cs typeface="Arial"/>
              </a:rPr>
              <a:t> </a:t>
            </a:r>
            <a:r>
              <a:rPr sz="2400" b="1" spc="-10" dirty="0">
                <a:latin typeface="Arial"/>
                <a:cs typeface="Arial"/>
              </a:rPr>
              <a:t>important.</a:t>
            </a:r>
            <a:endParaRPr sz="2400">
              <a:latin typeface="Arial"/>
              <a:cs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523" y="4572"/>
            <a:ext cx="9144000" cy="6858000"/>
          </a:xfrm>
          <a:prstGeom prst="rect">
            <a:avLst/>
          </a:prstGeom>
        </p:spPr>
      </p:pic>
      <p:sp>
        <p:nvSpPr>
          <p:cNvPr id="3" name="object 3"/>
          <p:cNvSpPr txBox="1">
            <a:spLocks noGrp="1"/>
          </p:cNvSpPr>
          <p:nvPr>
            <p:ph type="title"/>
          </p:nvPr>
        </p:nvSpPr>
        <p:spPr>
          <a:xfrm>
            <a:off x="648715" y="1414525"/>
            <a:ext cx="7849870" cy="574040"/>
          </a:xfrm>
          <a:prstGeom prst="rect">
            <a:avLst/>
          </a:prstGeom>
        </p:spPr>
        <p:txBody>
          <a:bodyPr vert="horz" wrap="square" lIns="0" tIns="12700" rIns="0" bIns="0" rtlCol="0">
            <a:spAutoFit/>
          </a:bodyPr>
          <a:lstStyle/>
          <a:p>
            <a:pPr marL="12700">
              <a:lnSpc>
                <a:spcPct val="100000"/>
              </a:lnSpc>
              <a:spcBef>
                <a:spcPts val="100"/>
              </a:spcBef>
            </a:pPr>
            <a:r>
              <a:rPr sz="3600" b="1" dirty="0">
                <a:solidFill>
                  <a:srgbClr val="9A3365"/>
                </a:solidFill>
                <a:latin typeface="Arial"/>
                <a:cs typeface="Arial"/>
              </a:rPr>
              <a:t>Specification</a:t>
            </a:r>
            <a:r>
              <a:rPr sz="3600" b="1" spc="-25" dirty="0">
                <a:solidFill>
                  <a:srgbClr val="9A3365"/>
                </a:solidFill>
                <a:latin typeface="Arial"/>
                <a:cs typeface="Arial"/>
              </a:rPr>
              <a:t> </a:t>
            </a:r>
            <a:r>
              <a:rPr sz="3600" b="1" dirty="0">
                <a:solidFill>
                  <a:srgbClr val="9A3365"/>
                </a:solidFill>
                <a:latin typeface="Arial"/>
                <a:cs typeface="Arial"/>
              </a:rPr>
              <a:t>of</a:t>
            </a:r>
            <a:r>
              <a:rPr sz="3600" b="1" spc="-20" dirty="0">
                <a:solidFill>
                  <a:srgbClr val="9A3365"/>
                </a:solidFill>
                <a:latin typeface="Arial"/>
                <a:cs typeface="Arial"/>
              </a:rPr>
              <a:t> </a:t>
            </a:r>
            <a:r>
              <a:rPr sz="3600" b="1" dirty="0">
                <a:solidFill>
                  <a:srgbClr val="9A3365"/>
                </a:solidFill>
                <a:latin typeface="Arial"/>
                <a:cs typeface="Arial"/>
              </a:rPr>
              <a:t>Information</a:t>
            </a:r>
            <a:r>
              <a:rPr sz="3600" b="1" spc="-20" dirty="0">
                <a:solidFill>
                  <a:srgbClr val="9A3365"/>
                </a:solidFill>
                <a:latin typeface="Arial"/>
                <a:cs typeface="Arial"/>
              </a:rPr>
              <a:t> </a:t>
            </a:r>
            <a:r>
              <a:rPr sz="3600" b="1" spc="-10" dirty="0">
                <a:solidFill>
                  <a:srgbClr val="9A3365"/>
                </a:solidFill>
                <a:latin typeface="Arial"/>
                <a:cs typeface="Arial"/>
              </a:rPr>
              <a:t>Needed</a:t>
            </a:r>
            <a:endParaRPr sz="3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735">
              <a:lnSpc>
                <a:spcPts val="1430"/>
              </a:lnSpc>
            </a:pPr>
            <a:fld id="{81D60167-4931-47E6-BA6A-407CBD079E47}" type="slidenum">
              <a:rPr spc="-25" dirty="0"/>
              <a:t>28</a:t>
            </a:fld>
            <a:endParaRPr spc="-25" dirty="0"/>
          </a:p>
        </p:txBody>
      </p:sp>
      <p:sp>
        <p:nvSpPr>
          <p:cNvPr id="4" name="object 4"/>
          <p:cNvSpPr txBox="1"/>
          <p:nvPr/>
        </p:nvSpPr>
        <p:spPr>
          <a:xfrm>
            <a:off x="1004569" y="2489240"/>
            <a:ext cx="7040245" cy="2586355"/>
          </a:xfrm>
          <a:prstGeom prst="rect">
            <a:avLst/>
          </a:prstGeom>
        </p:spPr>
        <p:txBody>
          <a:bodyPr vert="horz" wrap="square" lIns="0" tIns="12700" rIns="0" bIns="0" rtlCol="0">
            <a:spAutoFit/>
          </a:bodyPr>
          <a:lstStyle/>
          <a:p>
            <a:pPr marL="355600" marR="5080" indent="-342900">
              <a:lnSpc>
                <a:spcPct val="120000"/>
              </a:lnSpc>
              <a:spcBef>
                <a:spcPts val="100"/>
              </a:spcBef>
              <a:buChar char="•"/>
              <a:tabLst>
                <a:tab pos="355600" algn="l"/>
              </a:tabLst>
            </a:pPr>
            <a:r>
              <a:rPr sz="2800" dirty="0">
                <a:latin typeface="Arial"/>
                <a:cs typeface="Arial"/>
              </a:rPr>
              <a:t>By</a:t>
            </a:r>
            <a:r>
              <a:rPr sz="2800" spc="-65" dirty="0">
                <a:latin typeface="Arial"/>
                <a:cs typeface="Arial"/>
              </a:rPr>
              <a:t> </a:t>
            </a:r>
            <a:r>
              <a:rPr sz="2800" dirty="0">
                <a:latin typeface="Arial"/>
                <a:cs typeface="Arial"/>
              </a:rPr>
              <a:t>focusing</a:t>
            </a:r>
            <a:r>
              <a:rPr sz="2800" spc="-65" dirty="0">
                <a:latin typeface="Arial"/>
                <a:cs typeface="Arial"/>
              </a:rPr>
              <a:t> </a:t>
            </a:r>
            <a:r>
              <a:rPr sz="2800" dirty="0">
                <a:latin typeface="Arial"/>
                <a:cs typeface="Arial"/>
              </a:rPr>
              <a:t>on</a:t>
            </a:r>
            <a:r>
              <a:rPr sz="2800" spc="-65" dirty="0">
                <a:latin typeface="Arial"/>
                <a:cs typeface="Arial"/>
              </a:rPr>
              <a:t> </a:t>
            </a:r>
            <a:r>
              <a:rPr sz="2800" dirty="0">
                <a:latin typeface="Arial"/>
                <a:cs typeface="Arial"/>
              </a:rPr>
              <a:t>each</a:t>
            </a:r>
            <a:r>
              <a:rPr sz="2800" spc="-65" dirty="0">
                <a:latin typeface="Arial"/>
                <a:cs typeface="Arial"/>
              </a:rPr>
              <a:t> </a:t>
            </a:r>
            <a:r>
              <a:rPr sz="2800" dirty="0">
                <a:latin typeface="Arial"/>
                <a:cs typeface="Arial"/>
              </a:rPr>
              <a:t>component</a:t>
            </a:r>
            <a:r>
              <a:rPr sz="2800" spc="-60" dirty="0">
                <a:latin typeface="Arial"/>
                <a:cs typeface="Arial"/>
              </a:rPr>
              <a:t> </a:t>
            </a:r>
            <a:r>
              <a:rPr sz="2800" dirty="0">
                <a:latin typeface="Arial"/>
                <a:cs typeface="Arial"/>
              </a:rPr>
              <a:t>of</a:t>
            </a:r>
            <a:r>
              <a:rPr sz="2800" spc="-60" dirty="0">
                <a:latin typeface="Arial"/>
                <a:cs typeface="Arial"/>
              </a:rPr>
              <a:t> </a:t>
            </a:r>
            <a:r>
              <a:rPr sz="2800" spc="-25" dirty="0">
                <a:latin typeface="Arial"/>
                <a:cs typeface="Arial"/>
              </a:rPr>
              <a:t>the </a:t>
            </a:r>
            <a:r>
              <a:rPr sz="2800" dirty="0">
                <a:latin typeface="Arial"/>
                <a:cs typeface="Arial"/>
              </a:rPr>
              <a:t>problem</a:t>
            </a:r>
            <a:r>
              <a:rPr sz="2800" spc="-90" dirty="0">
                <a:latin typeface="Arial"/>
                <a:cs typeface="Arial"/>
              </a:rPr>
              <a:t> </a:t>
            </a:r>
            <a:r>
              <a:rPr sz="2800" dirty="0">
                <a:latin typeface="Arial"/>
                <a:cs typeface="Arial"/>
              </a:rPr>
              <a:t>and</a:t>
            </a:r>
            <a:r>
              <a:rPr sz="2800" spc="-85" dirty="0">
                <a:latin typeface="Arial"/>
                <a:cs typeface="Arial"/>
              </a:rPr>
              <a:t> </a:t>
            </a:r>
            <a:r>
              <a:rPr sz="2800" dirty="0">
                <a:latin typeface="Arial"/>
                <a:cs typeface="Arial"/>
              </a:rPr>
              <a:t>the</a:t>
            </a:r>
            <a:r>
              <a:rPr sz="2800" spc="-90" dirty="0">
                <a:latin typeface="Arial"/>
                <a:cs typeface="Arial"/>
              </a:rPr>
              <a:t> </a:t>
            </a:r>
            <a:r>
              <a:rPr sz="2800" dirty="0">
                <a:latin typeface="Arial"/>
                <a:cs typeface="Arial"/>
              </a:rPr>
              <a:t>analytical</a:t>
            </a:r>
            <a:r>
              <a:rPr sz="2800" spc="-85" dirty="0">
                <a:latin typeface="Arial"/>
                <a:cs typeface="Arial"/>
              </a:rPr>
              <a:t> </a:t>
            </a:r>
            <a:r>
              <a:rPr sz="2800" dirty="0">
                <a:latin typeface="Arial"/>
                <a:cs typeface="Arial"/>
              </a:rPr>
              <a:t>framework</a:t>
            </a:r>
            <a:r>
              <a:rPr sz="2800" spc="-90" dirty="0">
                <a:latin typeface="Arial"/>
                <a:cs typeface="Arial"/>
              </a:rPr>
              <a:t> </a:t>
            </a:r>
            <a:r>
              <a:rPr sz="2800" spc="-25" dirty="0">
                <a:latin typeface="Arial"/>
                <a:cs typeface="Arial"/>
              </a:rPr>
              <a:t>and </a:t>
            </a:r>
            <a:r>
              <a:rPr sz="2800" dirty="0">
                <a:latin typeface="Arial"/>
                <a:cs typeface="Arial"/>
              </a:rPr>
              <a:t>models,</a:t>
            </a:r>
            <a:r>
              <a:rPr sz="2800" spc="-120" dirty="0">
                <a:latin typeface="Arial"/>
                <a:cs typeface="Arial"/>
              </a:rPr>
              <a:t> </a:t>
            </a:r>
            <a:r>
              <a:rPr sz="2800" dirty="0">
                <a:latin typeface="Arial"/>
                <a:cs typeface="Arial"/>
              </a:rPr>
              <a:t>research</a:t>
            </a:r>
            <a:r>
              <a:rPr sz="2800" spc="-114" dirty="0">
                <a:latin typeface="Arial"/>
                <a:cs typeface="Arial"/>
              </a:rPr>
              <a:t> </a:t>
            </a:r>
            <a:r>
              <a:rPr sz="2800" dirty="0">
                <a:latin typeface="Arial"/>
                <a:cs typeface="Arial"/>
              </a:rPr>
              <a:t>questions,</a:t>
            </a:r>
            <a:r>
              <a:rPr sz="2800" spc="-120" dirty="0">
                <a:latin typeface="Arial"/>
                <a:cs typeface="Arial"/>
              </a:rPr>
              <a:t> </a:t>
            </a:r>
            <a:r>
              <a:rPr sz="2800" spc="-25" dirty="0">
                <a:latin typeface="Arial"/>
                <a:cs typeface="Arial"/>
              </a:rPr>
              <a:t>and </a:t>
            </a:r>
            <a:r>
              <a:rPr sz="2800" dirty="0">
                <a:latin typeface="Arial"/>
                <a:cs typeface="Arial"/>
              </a:rPr>
              <a:t>hypotheses,</a:t>
            </a:r>
            <a:r>
              <a:rPr sz="2800" spc="-100" dirty="0">
                <a:latin typeface="Arial"/>
                <a:cs typeface="Arial"/>
              </a:rPr>
              <a:t> </a:t>
            </a:r>
            <a:r>
              <a:rPr sz="2800" dirty="0">
                <a:latin typeface="Arial"/>
                <a:cs typeface="Arial"/>
              </a:rPr>
              <a:t>the</a:t>
            </a:r>
            <a:r>
              <a:rPr sz="2800" spc="-95" dirty="0">
                <a:latin typeface="Arial"/>
                <a:cs typeface="Arial"/>
              </a:rPr>
              <a:t> </a:t>
            </a:r>
            <a:r>
              <a:rPr sz="2800" dirty="0">
                <a:latin typeface="Arial"/>
                <a:cs typeface="Arial"/>
              </a:rPr>
              <a:t>researcher</a:t>
            </a:r>
            <a:r>
              <a:rPr sz="2800" spc="-100" dirty="0">
                <a:latin typeface="Arial"/>
                <a:cs typeface="Arial"/>
              </a:rPr>
              <a:t> </a:t>
            </a:r>
            <a:r>
              <a:rPr sz="2800" dirty="0">
                <a:latin typeface="Arial"/>
                <a:cs typeface="Arial"/>
              </a:rPr>
              <a:t>can</a:t>
            </a:r>
            <a:r>
              <a:rPr sz="2800" spc="-95" dirty="0">
                <a:latin typeface="Arial"/>
                <a:cs typeface="Arial"/>
              </a:rPr>
              <a:t> </a:t>
            </a:r>
            <a:r>
              <a:rPr sz="2800" spc="-10" dirty="0">
                <a:latin typeface="Arial"/>
                <a:cs typeface="Arial"/>
              </a:rPr>
              <a:t>determine </a:t>
            </a:r>
            <a:r>
              <a:rPr sz="2800" dirty="0">
                <a:latin typeface="Arial"/>
                <a:cs typeface="Arial"/>
              </a:rPr>
              <a:t>what</a:t>
            </a:r>
            <a:r>
              <a:rPr sz="2800" spc="-75" dirty="0">
                <a:latin typeface="Arial"/>
                <a:cs typeface="Arial"/>
              </a:rPr>
              <a:t> </a:t>
            </a:r>
            <a:r>
              <a:rPr sz="2800" dirty="0">
                <a:latin typeface="Arial"/>
                <a:cs typeface="Arial"/>
              </a:rPr>
              <a:t>information</a:t>
            </a:r>
            <a:r>
              <a:rPr sz="2800" spc="-75" dirty="0">
                <a:latin typeface="Arial"/>
                <a:cs typeface="Arial"/>
              </a:rPr>
              <a:t> </a:t>
            </a:r>
            <a:r>
              <a:rPr sz="2800" dirty="0">
                <a:latin typeface="Arial"/>
                <a:cs typeface="Arial"/>
              </a:rPr>
              <a:t>should</a:t>
            </a:r>
            <a:r>
              <a:rPr sz="2800" spc="-70" dirty="0">
                <a:latin typeface="Arial"/>
                <a:cs typeface="Arial"/>
              </a:rPr>
              <a:t> </a:t>
            </a:r>
            <a:r>
              <a:rPr sz="2800" dirty="0">
                <a:latin typeface="Arial"/>
                <a:cs typeface="Arial"/>
              </a:rPr>
              <a:t>be</a:t>
            </a:r>
            <a:r>
              <a:rPr sz="2800" spc="-75" dirty="0">
                <a:latin typeface="Arial"/>
                <a:cs typeface="Arial"/>
              </a:rPr>
              <a:t> </a:t>
            </a:r>
            <a:r>
              <a:rPr sz="2800" spc="-10" dirty="0">
                <a:latin typeface="Arial"/>
                <a:cs typeface="Arial"/>
              </a:rPr>
              <a:t>obtained.</a:t>
            </a:r>
            <a:endParaRPr sz="2800">
              <a:latin typeface="Arial"/>
              <a:cs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523" y="4572"/>
            <a:ext cx="9144000" cy="6858000"/>
          </a:xfrm>
          <a:prstGeom prst="rect">
            <a:avLst/>
          </a:prstGeom>
        </p:spPr>
      </p:pic>
      <p:sp>
        <p:nvSpPr>
          <p:cNvPr id="3" name="object 3"/>
          <p:cNvSpPr txBox="1">
            <a:spLocks noGrp="1"/>
          </p:cNvSpPr>
          <p:nvPr>
            <p:ph type="title"/>
          </p:nvPr>
        </p:nvSpPr>
        <p:spPr>
          <a:prstGeom prst="rect">
            <a:avLst/>
          </a:prstGeom>
        </p:spPr>
        <p:txBody>
          <a:bodyPr vert="horz" wrap="square" lIns="0" tIns="196469" rIns="0" bIns="0" rtlCol="0">
            <a:spAutoFit/>
          </a:bodyPr>
          <a:lstStyle/>
          <a:p>
            <a:pPr marL="1821814">
              <a:lnSpc>
                <a:spcPct val="100000"/>
              </a:lnSpc>
              <a:spcBef>
                <a:spcPts val="95"/>
              </a:spcBef>
            </a:pPr>
            <a:r>
              <a:rPr sz="3800" b="1" dirty="0">
                <a:solidFill>
                  <a:srgbClr val="9A3365"/>
                </a:solidFill>
                <a:latin typeface="Arial"/>
                <a:cs typeface="Arial"/>
              </a:rPr>
              <a:t>Subaru</a:t>
            </a:r>
            <a:r>
              <a:rPr sz="3800" b="1" spc="-130" dirty="0">
                <a:solidFill>
                  <a:srgbClr val="9A3365"/>
                </a:solidFill>
                <a:latin typeface="Arial"/>
                <a:cs typeface="Arial"/>
              </a:rPr>
              <a:t> </a:t>
            </a:r>
            <a:r>
              <a:rPr sz="3800" b="1" spc="-10" dirty="0">
                <a:solidFill>
                  <a:srgbClr val="9A3365"/>
                </a:solidFill>
                <a:latin typeface="Arial"/>
                <a:cs typeface="Arial"/>
              </a:rPr>
              <a:t>Vignette</a:t>
            </a:r>
            <a:endParaRPr sz="38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735">
              <a:lnSpc>
                <a:spcPts val="1430"/>
              </a:lnSpc>
            </a:pPr>
            <a:fld id="{81D60167-4931-47E6-BA6A-407CBD079E47}" type="slidenum">
              <a:rPr spc="-25" dirty="0"/>
              <a:t>29</a:t>
            </a:fld>
            <a:endParaRPr spc="-25" dirty="0"/>
          </a:p>
        </p:txBody>
      </p:sp>
      <p:sp>
        <p:nvSpPr>
          <p:cNvPr id="4" name="object 4"/>
          <p:cNvSpPr txBox="1"/>
          <p:nvPr/>
        </p:nvSpPr>
        <p:spPr>
          <a:xfrm>
            <a:off x="1204213" y="1411168"/>
            <a:ext cx="6638925" cy="4780280"/>
          </a:xfrm>
          <a:prstGeom prst="rect">
            <a:avLst/>
          </a:prstGeom>
        </p:spPr>
        <p:txBody>
          <a:bodyPr vert="horz" wrap="square" lIns="0" tIns="210820" rIns="0" bIns="0" rtlCol="0">
            <a:spAutoFit/>
          </a:bodyPr>
          <a:lstStyle/>
          <a:p>
            <a:pPr marL="12700">
              <a:lnSpc>
                <a:spcPct val="100000"/>
              </a:lnSpc>
              <a:spcBef>
                <a:spcPts val="1660"/>
              </a:spcBef>
            </a:pPr>
            <a:r>
              <a:rPr sz="2600" b="1" dirty="0">
                <a:solidFill>
                  <a:srgbClr val="7030A0"/>
                </a:solidFill>
                <a:latin typeface="Arial"/>
                <a:cs typeface="Arial"/>
              </a:rPr>
              <a:t>Component</a:t>
            </a:r>
            <a:r>
              <a:rPr sz="2600" b="1" spc="-165" dirty="0">
                <a:solidFill>
                  <a:srgbClr val="7030A0"/>
                </a:solidFill>
                <a:latin typeface="Arial"/>
                <a:cs typeface="Arial"/>
              </a:rPr>
              <a:t> </a:t>
            </a:r>
            <a:r>
              <a:rPr sz="2600" b="1" spc="-50" dirty="0">
                <a:solidFill>
                  <a:srgbClr val="7030A0"/>
                </a:solidFill>
                <a:latin typeface="Arial"/>
                <a:cs typeface="Arial"/>
              </a:rPr>
              <a:t>1</a:t>
            </a:r>
            <a:endParaRPr sz="2600">
              <a:latin typeface="Arial"/>
              <a:cs typeface="Arial"/>
            </a:endParaRPr>
          </a:p>
          <a:p>
            <a:pPr marL="355600" marR="5080" indent="-343535">
              <a:lnSpc>
                <a:spcPct val="100000"/>
              </a:lnSpc>
              <a:spcBef>
                <a:spcPts val="1560"/>
              </a:spcBef>
              <a:buChar char="•"/>
              <a:tabLst>
                <a:tab pos="355600" algn="l"/>
              </a:tabLst>
            </a:pPr>
            <a:r>
              <a:rPr sz="2600" dirty="0">
                <a:latin typeface="Arial"/>
                <a:cs typeface="Arial"/>
              </a:rPr>
              <a:t>Needs</a:t>
            </a:r>
            <a:r>
              <a:rPr sz="2600" spc="-45" dirty="0">
                <a:latin typeface="Arial"/>
                <a:cs typeface="Arial"/>
              </a:rPr>
              <a:t> </a:t>
            </a:r>
            <a:r>
              <a:rPr sz="2600" dirty="0">
                <a:latin typeface="Arial"/>
                <a:cs typeface="Arial"/>
              </a:rPr>
              <a:t>of</a:t>
            </a:r>
            <a:r>
              <a:rPr sz="2600" spc="-45" dirty="0">
                <a:latin typeface="Arial"/>
                <a:cs typeface="Arial"/>
              </a:rPr>
              <a:t> </a:t>
            </a:r>
            <a:r>
              <a:rPr sz="2600" dirty="0">
                <a:latin typeface="Arial"/>
                <a:cs typeface="Arial"/>
              </a:rPr>
              <a:t>buyers</a:t>
            </a:r>
            <a:r>
              <a:rPr sz="2600" spc="-45" dirty="0">
                <a:latin typeface="Arial"/>
                <a:cs typeface="Arial"/>
              </a:rPr>
              <a:t> </a:t>
            </a:r>
            <a:r>
              <a:rPr sz="2600" dirty="0">
                <a:latin typeface="Arial"/>
                <a:cs typeface="Arial"/>
              </a:rPr>
              <a:t>of</a:t>
            </a:r>
            <a:r>
              <a:rPr sz="2600" spc="-45" dirty="0">
                <a:latin typeface="Arial"/>
                <a:cs typeface="Arial"/>
              </a:rPr>
              <a:t> </a:t>
            </a:r>
            <a:r>
              <a:rPr sz="2600" dirty="0">
                <a:latin typeface="Arial"/>
                <a:cs typeface="Arial"/>
              </a:rPr>
              <a:t>passenger</a:t>
            </a:r>
            <a:r>
              <a:rPr sz="2600" spc="-45" dirty="0">
                <a:latin typeface="Arial"/>
                <a:cs typeface="Arial"/>
              </a:rPr>
              <a:t> </a:t>
            </a:r>
            <a:r>
              <a:rPr sz="2600" spc="-20" dirty="0">
                <a:latin typeface="Arial"/>
                <a:cs typeface="Arial"/>
              </a:rPr>
              <a:t>cars </a:t>
            </a:r>
            <a:r>
              <a:rPr sz="2600" dirty="0">
                <a:latin typeface="Arial"/>
                <a:cs typeface="Arial"/>
              </a:rPr>
              <a:t>operationalized</a:t>
            </a:r>
            <a:r>
              <a:rPr sz="2600" spc="-45" dirty="0">
                <a:latin typeface="Arial"/>
                <a:cs typeface="Arial"/>
              </a:rPr>
              <a:t> </a:t>
            </a:r>
            <a:r>
              <a:rPr sz="2600" dirty="0">
                <a:latin typeface="Arial"/>
                <a:cs typeface="Arial"/>
              </a:rPr>
              <a:t>in</a:t>
            </a:r>
            <a:r>
              <a:rPr sz="2600" spc="-65" dirty="0">
                <a:latin typeface="Arial"/>
                <a:cs typeface="Arial"/>
              </a:rPr>
              <a:t> </a:t>
            </a:r>
            <a:r>
              <a:rPr sz="2600" dirty="0">
                <a:latin typeface="Arial"/>
                <a:cs typeface="Arial"/>
              </a:rPr>
              <a:t>terms</a:t>
            </a:r>
            <a:r>
              <a:rPr sz="2600" spc="-65" dirty="0">
                <a:latin typeface="Arial"/>
                <a:cs typeface="Arial"/>
              </a:rPr>
              <a:t> </a:t>
            </a:r>
            <a:r>
              <a:rPr sz="2600" dirty="0">
                <a:latin typeface="Arial"/>
                <a:cs typeface="Arial"/>
              </a:rPr>
              <a:t>of</a:t>
            </a:r>
            <a:r>
              <a:rPr sz="2600" spc="-65" dirty="0">
                <a:latin typeface="Arial"/>
                <a:cs typeface="Arial"/>
              </a:rPr>
              <a:t> </a:t>
            </a:r>
            <a:r>
              <a:rPr sz="2600" dirty="0">
                <a:latin typeface="Arial"/>
                <a:cs typeface="Arial"/>
              </a:rPr>
              <a:t>the</a:t>
            </a:r>
            <a:r>
              <a:rPr sz="2600" spc="-65" dirty="0">
                <a:latin typeface="Arial"/>
                <a:cs typeface="Arial"/>
              </a:rPr>
              <a:t> </a:t>
            </a:r>
            <a:r>
              <a:rPr sz="2600" dirty="0">
                <a:latin typeface="Arial"/>
                <a:cs typeface="Arial"/>
              </a:rPr>
              <a:t>attributes</a:t>
            </a:r>
            <a:r>
              <a:rPr sz="2600" spc="-40" dirty="0">
                <a:latin typeface="Arial"/>
                <a:cs typeface="Arial"/>
              </a:rPr>
              <a:t> </a:t>
            </a:r>
            <a:r>
              <a:rPr sz="2600" spc="-25" dirty="0">
                <a:latin typeface="Arial"/>
                <a:cs typeface="Arial"/>
              </a:rPr>
              <a:t>or </a:t>
            </a:r>
            <a:r>
              <a:rPr sz="2600" dirty="0">
                <a:latin typeface="Arial"/>
                <a:cs typeface="Arial"/>
              </a:rPr>
              <a:t>features</a:t>
            </a:r>
            <a:r>
              <a:rPr sz="2600" spc="-35" dirty="0">
                <a:latin typeface="Arial"/>
                <a:cs typeface="Arial"/>
              </a:rPr>
              <a:t> </a:t>
            </a:r>
            <a:r>
              <a:rPr sz="2600" dirty="0">
                <a:latin typeface="Arial"/>
                <a:cs typeface="Arial"/>
              </a:rPr>
              <a:t>desired</a:t>
            </a:r>
            <a:r>
              <a:rPr sz="2600" spc="-45" dirty="0">
                <a:latin typeface="Arial"/>
                <a:cs typeface="Arial"/>
              </a:rPr>
              <a:t> </a:t>
            </a:r>
            <a:r>
              <a:rPr sz="2600" dirty="0">
                <a:latin typeface="Arial"/>
                <a:cs typeface="Arial"/>
              </a:rPr>
              <a:t>in</a:t>
            </a:r>
            <a:r>
              <a:rPr sz="2600" spc="-50" dirty="0">
                <a:latin typeface="Arial"/>
                <a:cs typeface="Arial"/>
              </a:rPr>
              <a:t> </a:t>
            </a:r>
            <a:r>
              <a:rPr sz="2600" dirty="0">
                <a:latin typeface="Arial"/>
                <a:cs typeface="Arial"/>
              </a:rPr>
              <a:t>an</a:t>
            </a:r>
            <a:r>
              <a:rPr sz="2600" spc="-45" dirty="0">
                <a:latin typeface="Arial"/>
                <a:cs typeface="Arial"/>
              </a:rPr>
              <a:t> </a:t>
            </a:r>
            <a:r>
              <a:rPr sz="2600" spc="-10" dirty="0">
                <a:latin typeface="Arial"/>
                <a:cs typeface="Arial"/>
              </a:rPr>
              <a:t>automobile.</a:t>
            </a:r>
            <a:endParaRPr sz="2600">
              <a:latin typeface="Arial"/>
              <a:cs typeface="Arial"/>
            </a:endParaRPr>
          </a:p>
          <a:p>
            <a:pPr marL="355600" marR="5080" indent="-343535">
              <a:lnSpc>
                <a:spcPct val="100000"/>
              </a:lnSpc>
              <a:spcBef>
                <a:spcPts val="1560"/>
              </a:spcBef>
              <a:buChar char="•"/>
              <a:tabLst>
                <a:tab pos="355600" algn="l"/>
              </a:tabLst>
            </a:pPr>
            <a:r>
              <a:rPr sz="2600" dirty="0">
                <a:latin typeface="Arial"/>
                <a:cs typeface="Arial"/>
              </a:rPr>
              <a:t>Needs</a:t>
            </a:r>
            <a:r>
              <a:rPr sz="2600" spc="-45" dirty="0">
                <a:latin typeface="Arial"/>
                <a:cs typeface="Arial"/>
              </a:rPr>
              <a:t> </a:t>
            </a:r>
            <a:r>
              <a:rPr sz="2600" dirty="0">
                <a:latin typeface="Arial"/>
                <a:cs typeface="Arial"/>
              </a:rPr>
              <a:t>of</a:t>
            </a:r>
            <a:r>
              <a:rPr sz="2600" spc="-35" dirty="0">
                <a:latin typeface="Arial"/>
                <a:cs typeface="Arial"/>
              </a:rPr>
              <a:t> </a:t>
            </a:r>
            <a:r>
              <a:rPr sz="2600" dirty="0">
                <a:latin typeface="Arial"/>
                <a:cs typeface="Arial"/>
              </a:rPr>
              <a:t>buyers</a:t>
            </a:r>
            <a:r>
              <a:rPr sz="2600" spc="-40" dirty="0">
                <a:latin typeface="Arial"/>
                <a:cs typeface="Arial"/>
              </a:rPr>
              <a:t> </a:t>
            </a:r>
            <a:r>
              <a:rPr sz="2600" dirty="0">
                <a:latin typeface="Arial"/>
                <a:cs typeface="Arial"/>
              </a:rPr>
              <a:t>of</a:t>
            </a:r>
            <a:r>
              <a:rPr sz="2600" spc="-35" dirty="0">
                <a:latin typeface="Arial"/>
                <a:cs typeface="Arial"/>
              </a:rPr>
              <a:t> </a:t>
            </a:r>
            <a:r>
              <a:rPr sz="2600" dirty="0">
                <a:latin typeface="Arial"/>
                <a:cs typeface="Arial"/>
              </a:rPr>
              <a:t>station</a:t>
            </a:r>
            <a:r>
              <a:rPr sz="2600" spc="-40" dirty="0">
                <a:latin typeface="Arial"/>
                <a:cs typeface="Arial"/>
              </a:rPr>
              <a:t> </a:t>
            </a:r>
            <a:r>
              <a:rPr sz="2600" spc="-10" dirty="0">
                <a:latin typeface="Arial"/>
                <a:cs typeface="Arial"/>
              </a:rPr>
              <a:t>wagons </a:t>
            </a:r>
            <a:r>
              <a:rPr sz="2600" dirty="0">
                <a:latin typeface="Arial"/>
                <a:cs typeface="Arial"/>
              </a:rPr>
              <a:t>operationalized</a:t>
            </a:r>
            <a:r>
              <a:rPr sz="2600" spc="-45" dirty="0">
                <a:latin typeface="Arial"/>
                <a:cs typeface="Arial"/>
              </a:rPr>
              <a:t> </a:t>
            </a:r>
            <a:r>
              <a:rPr sz="2600" dirty="0">
                <a:latin typeface="Arial"/>
                <a:cs typeface="Arial"/>
              </a:rPr>
              <a:t>in</a:t>
            </a:r>
            <a:r>
              <a:rPr sz="2600" spc="-65" dirty="0">
                <a:latin typeface="Arial"/>
                <a:cs typeface="Arial"/>
              </a:rPr>
              <a:t> </a:t>
            </a:r>
            <a:r>
              <a:rPr sz="2600" dirty="0">
                <a:latin typeface="Arial"/>
                <a:cs typeface="Arial"/>
              </a:rPr>
              <a:t>terms</a:t>
            </a:r>
            <a:r>
              <a:rPr sz="2600" spc="-65" dirty="0">
                <a:latin typeface="Arial"/>
                <a:cs typeface="Arial"/>
              </a:rPr>
              <a:t> </a:t>
            </a:r>
            <a:r>
              <a:rPr sz="2600" dirty="0">
                <a:latin typeface="Arial"/>
                <a:cs typeface="Arial"/>
              </a:rPr>
              <a:t>of</a:t>
            </a:r>
            <a:r>
              <a:rPr sz="2600" spc="-65" dirty="0">
                <a:latin typeface="Arial"/>
                <a:cs typeface="Arial"/>
              </a:rPr>
              <a:t> </a:t>
            </a:r>
            <a:r>
              <a:rPr sz="2600" dirty="0">
                <a:latin typeface="Arial"/>
                <a:cs typeface="Arial"/>
              </a:rPr>
              <a:t>the</a:t>
            </a:r>
            <a:r>
              <a:rPr sz="2600" spc="-65" dirty="0">
                <a:latin typeface="Arial"/>
                <a:cs typeface="Arial"/>
              </a:rPr>
              <a:t> </a:t>
            </a:r>
            <a:r>
              <a:rPr sz="2600" dirty="0">
                <a:latin typeface="Arial"/>
                <a:cs typeface="Arial"/>
              </a:rPr>
              <a:t>attributes</a:t>
            </a:r>
            <a:r>
              <a:rPr sz="2600" spc="-40" dirty="0">
                <a:latin typeface="Arial"/>
                <a:cs typeface="Arial"/>
              </a:rPr>
              <a:t> </a:t>
            </a:r>
            <a:r>
              <a:rPr sz="2600" spc="-25" dirty="0">
                <a:latin typeface="Arial"/>
                <a:cs typeface="Arial"/>
              </a:rPr>
              <a:t>or </a:t>
            </a:r>
            <a:r>
              <a:rPr sz="2600" dirty="0">
                <a:latin typeface="Arial"/>
                <a:cs typeface="Arial"/>
              </a:rPr>
              <a:t>features</a:t>
            </a:r>
            <a:r>
              <a:rPr sz="2600" spc="-35" dirty="0">
                <a:latin typeface="Arial"/>
                <a:cs typeface="Arial"/>
              </a:rPr>
              <a:t> </a:t>
            </a:r>
            <a:r>
              <a:rPr sz="2600" dirty="0">
                <a:latin typeface="Arial"/>
                <a:cs typeface="Arial"/>
              </a:rPr>
              <a:t>desired</a:t>
            </a:r>
            <a:r>
              <a:rPr sz="2600" spc="-45" dirty="0">
                <a:latin typeface="Arial"/>
                <a:cs typeface="Arial"/>
              </a:rPr>
              <a:t> </a:t>
            </a:r>
            <a:r>
              <a:rPr sz="2600" dirty="0">
                <a:latin typeface="Arial"/>
                <a:cs typeface="Arial"/>
              </a:rPr>
              <a:t>in</a:t>
            </a:r>
            <a:r>
              <a:rPr sz="2600" spc="-50" dirty="0">
                <a:latin typeface="Arial"/>
                <a:cs typeface="Arial"/>
              </a:rPr>
              <a:t> </a:t>
            </a:r>
            <a:r>
              <a:rPr sz="2600" dirty="0">
                <a:latin typeface="Arial"/>
                <a:cs typeface="Arial"/>
              </a:rPr>
              <a:t>an</a:t>
            </a:r>
            <a:r>
              <a:rPr sz="2600" spc="-45" dirty="0">
                <a:latin typeface="Arial"/>
                <a:cs typeface="Arial"/>
              </a:rPr>
              <a:t> </a:t>
            </a:r>
            <a:r>
              <a:rPr sz="2600" spc="-10" dirty="0">
                <a:latin typeface="Arial"/>
                <a:cs typeface="Arial"/>
              </a:rPr>
              <a:t>automobile.</a:t>
            </a:r>
            <a:endParaRPr sz="2600">
              <a:latin typeface="Arial"/>
              <a:cs typeface="Arial"/>
            </a:endParaRPr>
          </a:p>
          <a:p>
            <a:pPr marL="355600" marR="5080" indent="-343535">
              <a:lnSpc>
                <a:spcPct val="100000"/>
              </a:lnSpc>
              <a:spcBef>
                <a:spcPts val="1560"/>
              </a:spcBef>
              <a:buChar char="•"/>
              <a:tabLst>
                <a:tab pos="355600" algn="l"/>
              </a:tabLst>
            </a:pPr>
            <a:r>
              <a:rPr sz="2600" dirty="0">
                <a:latin typeface="Arial"/>
                <a:cs typeface="Arial"/>
              </a:rPr>
              <a:t>Needs</a:t>
            </a:r>
            <a:r>
              <a:rPr sz="2600" spc="-45" dirty="0">
                <a:latin typeface="Arial"/>
                <a:cs typeface="Arial"/>
              </a:rPr>
              <a:t> </a:t>
            </a:r>
            <a:r>
              <a:rPr sz="2600" dirty="0">
                <a:latin typeface="Arial"/>
                <a:cs typeface="Arial"/>
              </a:rPr>
              <a:t>of</a:t>
            </a:r>
            <a:r>
              <a:rPr sz="2600" spc="-40" dirty="0">
                <a:latin typeface="Arial"/>
                <a:cs typeface="Arial"/>
              </a:rPr>
              <a:t> </a:t>
            </a:r>
            <a:r>
              <a:rPr sz="2600" dirty="0">
                <a:latin typeface="Arial"/>
                <a:cs typeface="Arial"/>
              </a:rPr>
              <a:t>buyers</a:t>
            </a:r>
            <a:r>
              <a:rPr sz="2600" spc="-40" dirty="0">
                <a:latin typeface="Arial"/>
                <a:cs typeface="Arial"/>
              </a:rPr>
              <a:t> </a:t>
            </a:r>
            <a:r>
              <a:rPr sz="2600" dirty="0">
                <a:latin typeface="Arial"/>
                <a:cs typeface="Arial"/>
              </a:rPr>
              <a:t>of</a:t>
            </a:r>
            <a:r>
              <a:rPr sz="2600" spc="-45" dirty="0">
                <a:latin typeface="Arial"/>
                <a:cs typeface="Arial"/>
              </a:rPr>
              <a:t> </a:t>
            </a:r>
            <a:r>
              <a:rPr sz="2600" dirty="0">
                <a:latin typeface="Arial"/>
                <a:cs typeface="Arial"/>
              </a:rPr>
              <a:t>sports</a:t>
            </a:r>
            <a:r>
              <a:rPr sz="2600" spc="-40" dirty="0">
                <a:latin typeface="Arial"/>
                <a:cs typeface="Arial"/>
              </a:rPr>
              <a:t> </a:t>
            </a:r>
            <a:r>
              <a:rPr sz="2600" dirty="0">
                <a:latin typeface="Arial"/>
                <a:cs typeface="Arial"/>
              </a:rPr>
              <a:t>utility</a:t>
            </a:r>
            <a:r>
              <a:rPr sz="2600" spc="-40" dirty="0">
                <a:latin typeface="Arial"/>
                <a:cs typeface="Arial"/>
              </a:rPr>
              <a:t> </a:t>
            </a:r>
            <a:r>
              <a:rPr sz="2600" spc="-10" dirty="0">
                <a:latin typeface="Arial"/>
                <a:cs typeface="Arial"/>
              </a:rPr>
              <a:t>vehicles </a:t>
            </a:r>
            <a:r>
              <a:rPr sz="2600" dirty="0">
                <a:latin typeface="Arial"/>
                <a:cs typeface="Arial"/>
              </a:rPr>
              <a:t>operationalized</a:t>
            </a:r>
            <a:r>
              <a:rPr sz="2600" spc="-45" dirty="0">
                <a:latin typeface="Arial"/>
                <a:cs typeface="Arial"/>
              </a:rPr>
              <a:t> </a:t>
            </a:r>
            <a:r>
              <a:rPr sz="2600" dirty="0">
                <a:latin typeface="Arial"/>
                <a:cs typeface="Arial"/>
              </a:rPr>
              <a:t>in</a:t>
            </a:r>
            <a:r>
              <a:rPr sz="2600" spc="-65" dirty="0">
                <a:latin typeface="Arial"/>
                <a:cs typeface="Arial"/>
              </a:rPr>
              <a:t> </a:t>
            </a:r>
            <a:r>
              <a:rPr sz="2600" dirty="0">
                <a:latin typeface="Arial"/>
                <a:cs typeface="Arial"/>
              </a:rPr>
              <a:t>terms</a:t>
            </a:r>
            <a:r>
              <a:rPr sz="2600" spc="-65" dirty="0">
                <a:latin typeface="Arial"/>
                <a:cs typeface="Arial"/>
              </a:rPr>
              <a:t> </a:t>
            </a:r>
            <a:r>
              <a:rPr sz="2600" dirty="0">
                <a:latin typeface="Arial"/>
                <a:cs typeface="Arial"/>
              </a:rPr>
              <a:t>of</a:t>
            </a:r>
            <a:r>
              <a:rPr sz="2600" spc="-65" dirty="0">
                <a:latin typeface="Arial"/>
                <a:cs typeface="Arial"/>
              </a:rPr>
              <a:t> </a:t>
            </a:r>
            <a:r>
              <a:rPr sz="2600" dirty="0">
                <a:latin typeface="Arial"/>
                <a:cs typeface="Arial"/>
              </a:rPr>
              <a:t>the</a:t>
            </a:r>
            <a:r>
              <a:rPr sz="2600" spc="-65" dirty="0">
                <a:latin typeface="Arial"/>
                <a:cs typeface="Arial"/>
              </a:rPr>
              <a:t> </a:t>
            </a:r>
            <a:r>
              <a:rPr sz="2600" dirty="0">
                <a:latin typeface="Arial"/>
                <a:cs typeface="Arial"/>
              </a:rPr>
              <a:t>attributes</a:t>
            </a:r>
            <a:r>
              <a:rPr sz="2600" spc="-40" dirty="0">
                <a:latin typeface="Arial"/>
                <a:cs typeface="Arial"/>
              </a:rPr>
              <a:t> </a:t>
            </a:r>
            <a:r>
              <a:rPr sz="2600" spc="-25" dirty="0">
                <a:latin typeface="Arial"/>
                <a:cs typeface="Arial"/>
              </a:rPr>
              <a:t>or </a:t>
            </a:r>
            <a:r>
              <a:rPr sz="2600" dirty="0">
                <a:latin typeface="Arial"/>
                <a:cs typeface="Arial"/>
              </a:rPr>
              <a:t>features</a:t>
            </a:r>
            <a:r>
              <a:rPr sz="2600" spc="-35" dirty="0">
                <a:latin typeface="Arial"/>
                <a:cs typeface="Arial"/>
              </a:rPr>
              <a:t> </a:t>
            </a:r>
            <a:r>
              <a:rPr sz="2600" dirty="0">
                <a:latin typeface="Arial"/>
                <a:cs typeface="Arial"/>
              </a:rPr>
              <a:t>desired</a:t>
            </a:r>
            <a:r>
              <a:rPr sz="2600" spc="-45" dirty="0">
                <a:latin typeface="Arial"/>
                <a:cs typeface="Arial"/>
              </a:rPr>
              <a:t> </a:t>
            </a:r>
            <a:r>
              <a:rPr sz="2600" dirty="0">
                <a:latin typeface="Arial"/>
                <a:cs typeface="Arial"/>
              </a:rPr>
              <a:t>in</a:t>
            </a:r>
            <a:r>
              <a:rPr sz="2600" spc="-50" dirty="0">
                <a:latin typeface="Arial"/>
                <a:cs typeface="Arial"/>
              </a:rPr>
              <a:t> </a:t>
            </a:r>
            <a:r>
              <a:rPr sz="2600" dirty="0">
                <a:latin typeface="Arial"/>
                <a:cs typeface="Arial"/>
              </a:rPr>
              <a:t>an</a:t>
            </a:r>
            <a:r>
              <a:rPr sz="2600" spc="-45" dirty="0">
                <a:latin typeface="Arial"/>
                <a:cs typeface="Arial"/>
              </a:rPr>
              <a:t> </a:t>
            </a:r>
            <a:r>
              <a:rPr sz="2600" spc="-10" dirty="0">
                <a:latin typeface="Arial"/>
                <a:cs typeface="Arial"/>
              </a:rPr>
              <a:t>automobile.</a:t>
            </a:r>
            <a:endParaRPr sz="2600">
              <a:latin typeface="Arial"/>
              <a:cs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523" y="4572"/>
            <a:ext cx="9144000" cy="6858000"/>
          </a:xfrm>
          <a:prstGeom prst="rect">
            <a:avLst/>
          </a:prstGeom>
        </p:spPr>
      </p:pic>
      <p:sp>
        <p:nvSpPr>
          <p:cNvPr id="3" name="object 3"/>
          <p:cNvSpPr txBox="1">
            <a:spLocks noGrp="1"/>
          </p:cNvSpPr>
          <p:nvPr>
            <p:ph type="title"/>
          </p:nvPr>
        </p:nvSpPr>
        <p:spPr>
          <a:xfrm>
            <a:off x="2710687" y="870458"/>
            <a:ext cx="3726815" cy="604520"/>
          </a:xfrm>
          <a:prstGeom prst="rect">
            <a:avLst/>
          </a:prstGeom>
        </p:spPr>
        <p:txBody>
          <a:bodyPr vert="horz" wrap="square" lIns="0" tIns="12065" rIns="0" bIns="0" rtlCol="0">
            <a:spAutoFit/>
          </a:bodyPr>
          <a:lstStyle/>
          <a:p>
            <a:pPr marL="12700">
              <a:lnSpc>
                <a:spcPct val="100000"/>
              </a:lnSpc>
              <a:spcBef>
                <a:spcPts val="95"/>
              </a:spcBef>
            </a:pPr>
            <a:r>
              <a:rPr sz="3800" b="1" dirty="0">
                <a:solidFill>
                  <a:srgbClr val="9A3365"/>
                </a:solidFill>
                <a:latin typeface="Arial"/>
                <a:cs typeface="Arial"/>
              </a:rPr>
              <a:t>Subaru</a:t>
            </a:r>
            <a:r>
              <a:rPr sz="3800" b="1" spc="-130" dirty="0">
                <a:solidFill>
                  <a:srgbClr val="9A3365"/>
                </a:solidFill>
                <a:latin typeface="Arial"/>
                <a:cs typeface="Arial"/>
              </a:rPr>
              <a:t> </a:t>
            </a:r>
            <a:r>
              <a:rPr sz="3800" b="1" spc="-10" dirty="0">
                <a:solidFill>
                  <a:srgbClr val="9A3365"/>
                </a:solidFill>
                <a:latin typeface="Arial"/>
                <a:cs typeface="Arial"/>
              </a:rPr>
              <a:t>Vignette</a:t>
            </a:r>
            <a:endParaRPr sz="38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735">
              <a:lnSpc>
                <a:spcPts val="1430"/>
              </a:lnSpc>
            </a:pPr>
            <a:fld id="{81D60167-4931-47E6-BA6A-407CBD079E47}" type="slidenum">
              <a:rPr spc="-25" dirty="0"/>
              <a:t>30</a:t>
            </a:fld>
            <a:endParaRPr spc="-25" dirty="0"/>
          </a:p>
        </p:txBody>
      </p:sp>
      <p:sp>
        <p:nvSpPr>
          <p:cNvPr id="4" name="object 4"/>
          <p:cNvSpPr txBox="1"/>
          <p:nvPr/>
        </p:nvSpPr>
        <p:spPr>
          <a:xfrm>
            <a:off x="1183639" y="1922017"/>
            <a:ext cx="6767830" cy="3750310"/>
          </a:xfrm>
          <a:prstGeom prst="rect">
            <a:avLst/>
          </a:prstGeom>
        </p:spPr>
        <p:txBody>
          <a:bodyPr vert="horz" wrap="square" lIns="0" tIns="12065" rIns="0" bIns="0" rtlCol="0">
            <a:spAutoFit/>
          </a:bodyPr>
          <a:lstStyle/>
          <a:p>
            <a:pPr marL="12700">
              <a:lnSpc>
                <a:spcPct val="100000"/>
              </a:lnSpc>
              <a:spcBef>
                <a:spcPts val="95"/>
              </a:spcBef>
            </a:pPr>
            <a:r>
              <a:rPr sz="2600" b="1" dirty="0">
                <a:solidFill>
                  <a:srgbClr val="7030A0"/>
                </a:solidFill>
                <a:latin typeface="Arial"/>
                <a:cs typeface="Arial"/>
              </a:rPr>
              <a:t>Component</a:t>
            </a:r>
            <a:r>
              <a:rPr sz="2600" b="1" spc="-165" dirty="0">
                <a:solidFill>
                  <a:srgbClr val="7030A0"/>
                </a:solidFill>
                <a:latin typeface="Arial"/>
                <a:cs typeface="Arial"/>
              </a:rPr>
              <a:t> </a:t>
            </a:r>
            <a:r>
              <a:rPr sz="2600" b="1" spc="-50" dirty="0">
                <a:solidFill>
                  <a:srgbClr val="7030A0"/>
                </a:solidFill>
                <a:latin typeface="Arial"/>
                <a:cs typeface="Arial"/>
              </a:rPr>
              <a:t>2</a:t>
            </a:r>
            <a:endParaRPr sz="2600">
              <a:latin typeface="Arial"/>
              <a:cs typeface="Arial"/>
            </a:endParaRPr>
          </a:p>
          <a:p>
            <a:pPr marL="355600" marR="1125855" indent="-343535">
              <a:lnSpc>
                <a:spcPct val="100000"/>
              </a:lnSpc>
              <a:spcBef>
                <a:spcPts val="2500"/>
              </a:spcBef>
              <a:buChar char="•"/>
              <a:tabLst>
                <a:tab pos="355600" algn="l"/>
              </a:tabLst>
            </a:pPr>
            <a:r>
              <a:rPr sz="2600" dirty="0">
                <a:latin typeface="Arial"/>
                <a:cs typeface="Arial"/>
              </a:rPr>
              <a:t>Evaluation</a:t>
            </a:r>
            <a:r>
              <a:rPr sz="2600" spc="-45" dirty="0">
                <a:latin typeface="Arial"/>
                <a:cs typeface="Arial"/>
              </a:rPr>
              <a:t> </a:t>
            </a:r>
            <a:r>
              <a:rPr sz="2600" dirty="0">
                <a:latin typeface="Arial"/>
                <a:cs typeface="Arial"/>
              </a:rPr>
              <a:t>of</a:t>
            </a:r>
            <a:r>
              <a:rPr sz="2600" spc="-60" dirty="0">
                <a:latin typeface="Arial"/>
                <a:cs typeface="Arial"/>
              </a:rPr>
              <a:t> </a:t>
            </a:r>
            <a:r>
              <a:rPr sz="2600" dirty="0">
                <a:latin typeface="Arial"/>
                <a:cs typeface="Arial"/>
              </a:rPr>
              <a:t>passenger</a:t>
            </a:r>
            <a:r>
              <a:rPr sz="2600" spc="-60" dirty="0">
                <a:latin typeface="Arial"/>
                <a:cs typeface="Arial"/>
              </a:rPr>
              <a:t> </a:t>
            </a:r>
            <a:r>
              <a:rPr sz="2600" dirty="0">
                <a:latin typeface="Arial"/>
                <a:cs typeface="Arial"/>
              </a:rPr>
              <a:t>cars</a:t>
            </a:r>
            <a:r>
              <a:rPr sz="2600" spc="-55" dirty="0">
                <a:latin typeface="Arial"/>
                <a:cs typeface="Arial"/>
              </a:rPr>
              <a:t> </a:t>
            </a:r>
            <a:r>
              <a:rPr sz="2600" dirty="0">
                <a:latin typeface="Arial"/>
                <a:cs typeface="Arial"/>
              </a:rPr>
              <a:t>on</a:t>
            </a:r>
            <a:r>
              <a:rPr sz="2600" spc="-60" dirty="0">
                <a:latin typeface="Arial"/>
                <a:cs typeface="Arial"/>
              </a:rPr>
              <a:t> </a:t>
            </a:r>
            <a:r>
              <a:rPr sz="2600" spc="-25" dirty="0">
                <a:latin typeface="Arial"/>
                <a:cs typeface="Arial"/>
              </a:rPr>
              <a:t>the </a:t>
            </a:r>
            <a:r>
              <a:rPr sz="2600" dirty="0">
                <a:latin typeface="Arial"/>
                <a:cs typeface="Arial"/>
              </a:rPr>
              <a:t>desired</a:t>
            </a:r>
            <a:r>
              <a:rPr sz="2600" spc="-105" dirty="0">
                <a:latin typeface="Arial"/>
                <a:cs typeface="Arial"/>
              </a:rPr>
              <a:t> </a:t>
            </a:r>
            <a:r>
              <a:rPr sz="2600" spc="-10" dirty="0">
                <a:latin typeface="Arial"/>
                <a:cs typeface="Arial"/>
              </a:rPr>
              <a:t>attributes.</a:t>
            </a:r>
            <a:endParaRPr sz="2600">
              <a:latin typeface="Arial"/>
              <a:cs typeface="Arial"/>
            </a:endParaRPr>
          </a:p>
          <a:p>
            <a:pPr marL="355600" marR="5080" indent="-343535">
              <a:lnSpc>
                <a:spcPct val="100000"/>
              </a:lnSpc>
              <a:spcBef>
                <a:spcPts val="2495"/>
              </a:spcBef>
              <a:buChar char="•"/>
              <a:tabLst>
                <a:tab pos="355600" algn="l"/>
              </a:tabLst>
            </a:pPr>
            <a:r>
              <a:rPr sz="2600" dirty="0">
                <a:latin typeface="Arial"/>
                <a:cs typeface="Arial"/>
              </a:rPr>
              <a:t>Evaluation</a:t>
            </a:r>
            <a:r>
              <a:rPr sz="2600" spc="-40" dirty="0">
                <a:latin typeface="Arial"/>
                <a:cs typeface="Arial"/>
              </a:rPr>
              <a:t> </a:t>
            </a:r>
            <a:r>
              <a:rPr sz="2600" dirty="0">
                <a:latin typeface="Arial"/>
                <a:cs typeface="Arial"/>
              </a:rPr>
              <a:t>of</a:t>
            </a:r>
            <a:r>
              <a:rPr sz="2600" spc="-50" dirty="0">
                <a:latin typeface="Arial"/>
                <a:cs typeface="Arial"/>
              </a:rPr>
              <a:t> </a:t>
            </a:r>
            <a:r>
              <a:rPr sz="2600" dirty="0">
                <a:latin typeface="Arial"/>
                <a:cs typeface="Arial"/>
              </a:rPr>
              <a:t>station</a:t>
            </a:r>
            <a:r>
              <a:rPr sz="2600" spc="-45" dirty="0">
                <a:latin typeface="Arial"/>
                <a:cs typeface="Arial"/>
              </a:rPr>
              <a:t> </a:t>
            </a:r>
            <a:r>
              <a:rPr sz="2600" dirty="0">
                <a:latin typeface="Arial"/>
                <a:cs typeface="Arial"/>
              </a:rPr>
              <a:t>wagons</a:t>
            </a:r>
            <a:r>
              <a:rPr sz="2600" spc="-50" dirty="0">
                <a:latin typeface="Arial"/>
                <a:cs typeface="Arial"/>
              </a:rPr>
              <a:t> </a:t>
            </a:r>
            <a:r>
              <a:rPr sz="2600" dirty="0">
                <a:latin typeface="Arial"/>
                <a:cs typeface="Arial"/>
              </a:rPr>
              <a:t>on</a:t>
            </a:r>
            <a:r>
              <a:rPr sz="2600" spc="-45" dirty="0">
                <a:latin typeface="Arial"/>
                <a:cs typeface="Arial"/>
              </a:rPr>
              <a:t> </a:t>
            </a:r>
            <a:r>
              <a:rPr sz="2600" dirty="0">
                <a:latin typeface="Arial"/>
                <a:cs typeface="Arial"/>
              </a:rPr>
              <a:t>the</a:t>
            </a:r>
            <a:r>
              <a:rPr sz="2600" spc="-50" dirty="0">
                <a:latin typeface="Arial"/>
                <a:cs typeface="Arial"/>
              </a:rPr>
              <a:t> </a:t>
            </a:r>
            <a:r>
              <a:rPr sz="2600" spc="-10" dirty="0">
                <a:latin typeface="Arial"/>
                <a:cs typeface="Arial"/>
              </a:rPr>
              <a:t>desired attributes.</a:t>
            </a:r>
            <a:endParaRPr sz="2600">
              <a:latin typeface="Arial"/>
              <a:cs typeface="Arial"/>
            </a:endParaRPr>
          </a:p>
          <a:p>
            <a:pPr marL="355600" marR="354965" indent="-343535">
              <a:lnSpc>
                <a:spcPct val="100000"/>
              </a:lnSpc>
              <a:spcBef>
                <a:spcPts val="2495"/>
              </a:spcBef>
              <a:buChar char="•"/>
              <a:tabLst>
                <a:tab pos="355600" algn="l"/>
              </a:tabLst>
            </a:pPr>
            <a:r>
              <a:rPr sz="2600" dirty="0">
                <a:latin typeface="Arial"/>
                <a:cs typeface="Arial"/>
              </a:rPr>
              <a:t>Evaluation</a:t>
            </a:r>
            <a:r>
              <a:rPr sz="2600" spc="-45" dirty="0">
                <a:latin typeface="Arial"/>
                <a:cs typeface="Arial"/>
              </a:rPr>
              <a:t> </a:t>
            </a:r>
            <a:r>
              <a:rPr sz="2600" dirty="0">
                <a:latin typeface="Arial"/>
                <a:cs typeface="Arial"/>
              </a:rPr>
              <a:t>of</a:t>
            </a:r>
            <a:r>
              <a:rPr sz="2600" spc="-55" dirty="0">
                <a:latin typeface="Arial"/>
                <a:cs typeface="Arial"/>
              </a:rPr>
              <a:t> </a:t>
            </a:r>
            <a:r>
              <a:rPr sz="2600" dirty="0">
                <a:latin typeface="Arial"/>
                <a:cs typeface="Arial"/>
              </a:rPr>
              <a:t>sports</a:t>
            </a:r>
            <a:r>
              <a:rPr sz="2600" spc="-55" dirty="0">
                <a:latin typeface="Arial"/>
                <a:cs typeface="Arial"/>
              </a:rPr>
              <a:t> </a:t>
            </a:r>
            <a:r>
              <a:rPr sz="2600" dirty="0">
                <a:latin typeface="Arial"/>
                <a:cs typeface="Arial"/>
              </a:rPr>
              <a:t>utility</a:t>
            </a:r>
            <a:r>
              <a:rPr sz="2600" spc="-55" dirty="0">
                <a:latin typeface="Arial"/>
                <a:cs typeface="Arial"/>
              </a:rPr>
              <a:t> </a:t>
            </a:r>
            <a:r>
              <a:rPr sz="2600" dirty="0">
                <a:latin typeface="Arial"/>
                <a:cs typeface="Arial"/>
              </a:rPr>
              <a:t>vehicles</a:t>
            </a:r>
            <a:r>
              <a:rPr sz="2600" spc="-60" dirty="0">
                <a:latin typeface="Arial"/>
                <a:cs typeface="Arial"/>
              </a:rPr>
              <a:t> </a:t>
            </a:r>
            <a:r>
              <a:rPr sz="2600" dirty="0">
                <a:latin typeface="Arial"/>
                <a:cs typeface="Arial"/>
              </a:rPr>
              <a:t>on</a:t>
            </a:r>
            <a:r>
              <a:rPr sz="2600" spc="-55" dirty="0">
                <a:latin typeface="Arial"/>
                <a:cs typeface="Arial"/>
              </a:rPr>
              <a:t> </a:t>
            </a:r>
            <a:r>
              <a:rPr sz="2600" spc="-25" dirty="0">
                <a:latin typeface="Arial"/>
                <a:cs typeface="Arial"/>
              </a:rPr>
              <a:t>the </a:t>
            </a:r>
            <a:r>
              <a:rPr sz="2600" dirty="0">
                <a:latin typeface="Arial"/>
                <a:cs typeface="Arial"/>
              </a:rPr>
              <a:t>desired</a:t>
            </a:r>
            <a:r>
              <a:rPr sz="2600" spc="-105" dirty="0">
                <a:latin typeface="Arial"/>
                <a:cs typeface="Arial"/>
              </a:rPr>
              <a:t> </a:t>
            </a:r>
            <a:r>
              <a:rPr sz="2600" spc="-10" dirty="0">
                <a:latin typeface="Arial"/>
                <a:cs typeface="Arial"/>
              </a:rPr>
              <a:t>attributes.</a:t>
            </a:r>
            <a:endParaRPr sz="2600">
              <a:latin typeface="Arial"/>
              <a:cs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523" y="4572"/>
            <a:ext cx="9144000" cy="6858000"/>
          </a:xfrm>
          <a:prstGeom prst="rect">
            <a:avLst/>
          </a:prstGeom>
        </p:spPr>
      </p:pic>
      <p:sp>
        <p:nvSpPr>
          <p:cNvPr id="3" name="object 3"/>
          <p:cNvSpPr txBox="1">
            <a:spLocks noGrp="1"/>
          </p:cNvSpPr>
          <p:nvPr>
            <p:ph type="title"/>
          </p:nvPr>
        </p:nvSpPr>
        <p:spPr>
          <a:xfrm>
            <a:off x="2710687" y="708914"/>
            <a:ext cx="3726815" cy="604520"/>
          </a:xfrm>
          <a:prstGeom prst="rect">
            <a:avLst/>
          </a:prstGeom>
        </p:spPr>
        <p:txBody>
          <a:bodyPr vert="horz" wrap="square" lIns="0" tIns="12065" rIns="0" bIns="0" rtlCol="0">
            <a:spAutoFit/>
          </a:bodyPr>
          <a:lstStyle/>
          <a:p>
            <a:pPr marL="12700">
              <a:lnSpc>
                <a:spcPct val="100000"/>
              </a:lnSpc>
              <a:spcBef>
                <a:spcPts val="95"/>
              </a:spcBef>
            </a:pPr>
            <a:r>
              <a:rPr sz="3800" b="1" dirty="0">
                <a:solidFill>
                  <a:srgbClr val="9A3365"/>
                </a:solidFill>
                <a:latin typeface="Arial"/>
                <a:cs typeface="Arial"/>
              </a:rPr>
              <a:t>Subaru</a:t>
            </a:r>
            <a:r>
              <a:rPr sz="3800" b="1" spc="-130" dirty="0">
                <a:solidFill>
                  <a:srgbClr val="9A3365"/>
                </a:solidFill>
                <a:latin typeface="Arial"/>
                <a:cs typeface="Arial"/>
              </a:rPr>
              <a:t> </a:t>
            </a:r>
            <a:r>
              <a:rPr sz="3800" b="1" spc="-10" dirty="0">
                <a:solidFill>
                  <a:srgbClr val="9A3365"/>
                </a:solidFill>
                <a:latin typeface="Arial"/>
                <a:cs typeface="Arial"/>
              </a:rPr>
              <a:t>Vignette</a:t>
            </a:r>
            <a:endParaRPr sz="38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735">
              <a:lnSpc>
                <a:spcPts val="1430"/>
              </a:lnSpc>
            </a:pPr>
            <a:fld id="{81D60167-4931-47E6-BA6A-407CBD079E47}" type="slidenum">
              <a:rPr spc="-25" dirty="0"/>
              <a:t>31</a:t>
            </a:fld>
            <a:endParaRPr spc="-25" dirty="0"/>
          </a:p>
        </p:txBody>
      </p:sp>
      <p:sp>
        <p:nvSpPr>
          <p:cNvPr id="4" name="object 4"/>
          <p:cNvSpPr txBox="1"/>
          <p:nvPr/>
        </p:nvSpPr>
        <p:spPr>
          <a:xfrm>
            <a:off x="804163" y="1685797"/>
            <a:ext cx="7496809" cy="4384040"/>
          </a:xfrm>
          <a:prstGeom prst="rect">
            <a:avLst/>
          </a:prstGeom>
        </p:spPr>
        <p:txBody>
          <a:bodyPr vert="horz" wrap="square" lIns="0" tIns="12065" rIns="0" bIns="0" rtlCol="0">
            <a:spAutoFit/>
          </a:bodyPr>
          <a:lstStyle/>
          <a:p>
            <a:pPr marL="12700">
              <a:lnSpc>
                <a:spcPct val="100000"/>
              </a:lnSpc>
              <a:spcBef>
                <a:spcPts val="95"/>
              </a:spcBef>
            </a:pPr>
            <a:r>
              <a:rPr sz="2600" b="1" dirty="0">
                <a:solidFill>
                  <a:srgbClr val="7030A0"/>
                </a:solidFill>
                <a:latin typeface="Arial"/>
                <a:cs typeface="Arial"/>
              </a:rPr>
              <a:t>Component</a:t>
            </a:r>
            <a:r>
              <a:rPr sz="2600" b="1" spc="-165" dirty="0">
                <a:solidFill>
                  <a:srgbClr val="7030A0"/>
                </a:solidFill>
                <a:latin typeface="Arial"/>
                <a:cs typeface="Arial"/>
              </a:rPr>
              <a:t> </a:t>
            </a:r>
            <a:r>
              <a:rPr sz="2600" b="1" spc="-50" dirty="0">
                <a:solidFill>
                  <a:srgbClr val="7030A0"/>
                </a:solidFill>
                <a:latin typeface="Arial"/>
                <a:cs typeface="Arial"/>
              </a:rPr>
              <a:t>3</a:t>
            </a:r>
            <a:endParaRPr sz="2600">
              <a:latin typeface="Arial"/>
              <a:cs typeface="Arial"/>
            </a:endParaRPr>
          </a:p>
          <a:p>
            <a:pPr marL="354965" indent="-342265">
              <a:lnSpc>
                <a:spcPct val="100000"/>
              </a:lnSpc>
              <a:spcBef>
                <a:spcPts val="2500"/>
              </a:spcBef>
              <a:buChar char="•"/>
              <a:tabLst>
                <a:tab pos="354965" algn="l"/>
              </a:tabLst>
            </a:pPr>
            <a:r>
              <a:rPr sz="2600" dirty="0">
                <a:latin typeface="Arial"/>
                <a:cs typeface="Arial"/>
              </a:rPr>
              <a:t>No</a:t>
            </a:r>
            <a:r>
              <a:rPr sz="2600" spc="-40" dirty="0">
                <a:latin typeface="Arial"/>
                <a:cs typeface="Arial"/>
              </a:rPr>
              <a:t> </a:t>
            </a:r>
            <a:r>
              <a:rPr sz="2600" dirty="0">
                <a:latin typeface="Arial"/>
                <a:cs typeface="Arial"/>
              </a:rPr>
              <a:t>new</a:t>
            </a:r>
            <a:r>
              <a:rPr sz="2600" spc="-40" dirty="0">
                <a:latin typeface="Arial"/>
                <a:cs typeface="Arial"/>
              </a:rPr>
              <a:t> </a:t>
            </a:r>
            <a:r>
              <a:rPr sz="2600" dirty="0">
                <a:latin typeface="Arial"/>
                <a:cs typeface="Arial"/>
              </a:rPr>
              <a:t>information</a:t>
            </a:r>
            <a:r>
              <a:rPr sz="2600" spc="-35" dirty="0">
                <a:latin typeface="Arial"/>
                <a:cs typeface="Arial"/>
              </a:rPr>
              <a:t> </a:t>
            </a:r>
            <a:r>
              <a:rPr sz="2600" dirty="0">
                <a:latin typeface="Arial"/>
                <a:cs typeface="Arial"/>
              </a:rPr>
              <a:t>to</a:t>
            </a:r>
            <a:r>
              <a:rPr sz="2600" spc="-40" dirty="0">
                <a:latin typeface="Arial"/>
                <a:cs typeface="Arial"/>
              </a:rPr>
              <a:t> </a:t>
            </a:r>
            <a:r>
              <a:rPr sz="2600" dirty="0">
                <a:latin typeface="Arial"/>
                <a:cs typeface="Arial"/>
              </a:rPr>
              <a:t>be</a:t>
            </a:r>
            <a:r>
              <a:rPr sz="2600" spc="-40" dirty="0">
                <a:latin typeface="Arial"/>
                <a:cs typeface="Arial"/>
              </a:rPr>
              <a:t> </a:t>
            </a:r>
            <a:r>
              <a:rPr sz="2600" spc="-10" dirty="0">
                <a:latin typeface="Arial"/>
                <a:cs typeface="Arial"/>
              </a:rPr>
              <a:t>collected.</a:t>
            </a:r>
            <a:endParaRPr sz="2600">
              <a:latin typeface="Arial"/>
              <a:cs typeface="Arial"/>
            </a:endParaRPr>
          </a:p>
          <a:p>
            <a:pPr marL="12700">
              <a:lnSpc>
                <a:spcPct val="100000"/>
              </a:lnSpc>
              <a:spcBef>
                <a:spcPts val="2495"/>
              </a:spcBef>
            </a:pPr>
            <a:r>
              <a:rPr sz="2600" b="1" dirty="0">
                <a:solidFill>
                  <a:srgbClr val="7030A0"/>
                </a:solidFill>
                <a:latin typeface="Arial"/>
                <a:cs typeface="Arial"/>
              </a:rPr>
              <a:t>Component</a:t>
            </a:r>
            <a:r>
              <a:rPr sz="2600" b="1" spc="-165" dirty="0">
                <a:solidFill>
                  <a:srgbClr val="7030A0"/>
                </a:solidFill>
                <a:latin typeface="Arial"/>
                <a:cs typeface="Arial"/>
              </a:rPr>
              <a:t> </a:t>
            </a:r>
            <a:r>
              <a:rPr sz="2600" b="1" spc="-50" dirty="0">
                <a:solidFill>
                  <a:srgbClr val="7030A0"/>
                </a:solidFill>
                <a:latin typeface="Arial"/>
                <a:cs typeface="Arial"/>
              </a:rPr>
              <a:t>4</a:t>
            </a:r>
            <a:endParaRPr sz="2600">
              <a:latin typeface="Arial"/>
              <a:cs typeface="Arial"/>
            </a:endParaRPr>
          </a:p>
          <a:p>
            <a:pPr marL="354965" indent="-342265">
              <a:lnSpc>
                <a:spcPct val="100000"/>
              </a:lnSpc>
              <a:spcBef>
                <a:spcPts val="2495"/>
              </a:spcBef>
              <a:buChar char="•"/>
              <a:tabLst>
                <a:tab pos="354965" algn="l"/>
              </a:tabLst>
            </a:pPr>
            <a:r>
              <a:rPr sz="2600" dirty="0">
                <a:latin typeface="Arial"/>
                <a:cs typeface="Arial"/>
              </a:rPr>
              <a:t>No</a:t>
            </a:r>
            <a:r>
              <a:rPr sz="2600" spc="-40" dirty="0">
                <a:latin typeface="Arial"/>
                <a:cs typeface="Arial"/>
              </a:rPr>
              <a:t> </a:t>
            </a:r>
            <a:r>
              <a:rPr sz="2600" dirty="0">
                <a:latin typeface="Arial"/>
                <a:cs typeface="Arial"/>
              </a:rPr>
              <a:t>new</a:t>
            </a:r>
            <a:r>
              <a:rPr sz="2600" spc="-40" dirty="0">
                <a:latin typeface="Arial"/>
                <a:cs typeface="Arial"/>
              </a:rPr>
              <a:t> </a:t>
            </a:r>
            <a:r>
              <a:rPr sz="2600" dirty="0">
                <a:latin typeface="Arial"/>
                <a:cs typeface="Arial"/>
              </a:rPr>
              <a:t>information</a:t>
            </a:r>
            <a:r>
              <a:rPr sz="2600" spc="-35" dirty="0">
                <a:latin typeface="Arial"/>
                <a:cs typeface="Arial"/>
              </a:rPr>
              <a:t> </a:t>
            </a:r>
            <a:r>
              <a:rPr sz="2600" dirty="0">
                <a:latin typeface="Arial"/>
                <a:cs typeface="Arial"/>
              </a:rPr>
              <a:t>to</a:t>
            </a:r>
            <a:r>
              <a:rPr sz="2600" spc="-40" dirty="0">
                <a:latin typeface="Arial"/>
                <a:cs typeface="Arial"/>
              </a:rPr>
              <a:t> </a:t>
            </a:r>
            <a:r>
              <a:rPr sz="2600" dirty="0">
                <a:latin typeface="Arial"/>
                <a:cs typeface="Arial"/>
              </a:rPr>
              <a:t>be</a:t>
            </a:r>
            <a:r>
              <a:rPr sz="2600" spc="-40" dirty="0">
                <a:latin typeface="Arial"/>
                <a:cs typeface="Arial"/>
              </a:rPr>
              <a:t> </a:t>
            </a:r>
            <a:r>
              <a:rPr sz="2600" spc="-10" dirty="0">
                <a:latin typeface="Arial"/>
                <a:cs typeface="Arial"/>
              </a:rPr>
              <a:t>collected.</a:t>
            </a:r>
            <a:endParaRPr sz="2600">
              <a:latin typeface="Arial"/>
              <a:cs typeface="Arial"/>
            </a:endParaRPr>
          </a:p>
          <a:p>
            <a:pPr marL="12700">
              <a:lnSpc>
                <a:spcPct val="100000"/>
              </a:lnSpc>
              <a:spcBef>
                <a:spcPts val="2495"/>
              </a:spcBef>
            </a:pPr>
            <a:r>
              <a:rPr sz="2600" b="1" dirty="0">
                <a:solidFill>
                  <a:srgbClr val="7030A0"/>
                </a:solidFill>
                <a:latin typeface="Arial"/>
                <a:cs typeface="Arial"/>
              </a:rPr>
              <a:t>Component</a:t>
            </a:r>
            <a:r>
              <a:rPr sz="2600" b="1" spc="-165" dirty="0">
                <a:solidFill>
                  <a:srgbClr val="7030A0"/>
                </a:solidFill>
                <a:latin typeface="Arial"/>
                <a:cs typeface="Arial"/>
              </a:rPr>
              <a:t> </a:t>
            </a:r>
            <a:r>
              <a:rPr sz="2600" b="1" spc="-50" dirty="0">
                <a:solidFill>
                  <a:srgbClr val="7030A0"/>
                </a:solidFill>
                <a:latin typeface="Arial"/>
                <a:cs typeface="Arial"/>
              </a:rPr>
              <a:t>5</a:t>
            </a:r>
            <a:endParaRPr sz="2600">
              <a:latin typeface="Arial"/>
              <a:cs typeface="Arial"/>
            </a:endParaRPr>
          </a:p>
          <a:p>
            <a:pPr marL="355600" marR="5080" indent="-343535">
              <a:lnSpc>
                <a:spcPct val="100000"/>
              </a:lnSpc>
              <a:spcBef>
                <a:spcPts val="2495"/>
              </a:spcBef>
              <a:buChar char="•"/>
              <a:tabLst>
                <a:tab pos="355600" algn="l"/>
              </a:tabLst>
            </a:pPr>
            <a:r>
              <a:rPr sz="2600" dirty="0">
                <a:latin typeface="Arial"/>
                <a:cs typeface="Arial"/>
              </a:rPr>
              <a:t>Demographic</a:t>
            </a:r>
            <a:r>
              <a:rPr sz="2600" spc="-105" dirty="0">
                <a:latin typeface="Arial"/>
                <a:cs typeface="Arial"/>
              </a:rPr>
              <a:t> </a:t>
            </a:r>
            <a:r>
              <a:rPr sz="2600" dirty="0">
                <a:latin typeface="Arial"/>
                <a:cs typeface="Arial"/>
              </a:rPr>
              <a:t>and</a:t>
            </a:r>
            <a:r>
              <a:rPr sz="2600" spc="-100" dirty="0">
                <a:latin typeface="Arial"/>
                <a:cs typeface="Arial"/>
              </a:rPr>
              <a:t> </a:t>
            </a:r>
            <a:r>
              <a:rPr sz="2600" dirty="0">
                <a:latin typeface="Arial"/>
                <a:cs typeface="Arial"/>
              </a:rPr>
              <a:t>psychographic</a:t>
            </a:r>
            <a:r>
              <a:rPr sz="2600" spc="-100" dirty="0">
                <a:latin typeface="Arial"/>
                <a:cs typeface="Arial"/>
              </a:rPr>
              <a:t> </a:t>
            </a:r>
            <a:r>
              <a:rPr sz="2600" spc="-10" dirty="0">
                <a:latin typeface="Arial"/>
                <a:cs typeface="Arial"/>
              </a:rPr>
              <a:t>characteristics. </a:t>
            </a:r>
            <a:r>
              <a:rPr sz="2600" dirty="0">
                <a:latin typeface="Arial"/>
                <a:cs typeface="Arial"/>
              </a:rPr>
              <a:t>Type</a:t>
            </a:r>
            <a:r>
              <a:rPr sz="2600" spc="-60" dirty="0">
                <a:latin typeface="Arial"/>
                <a:cs typeface="Arial"/>
              </a:rPr>
              <a:t> </a:t>
            </a:r>
            <a:r>
              <a:rPr sz="2600" dirty="0">
                <a:latin typeface="Arial"/>
                <a:cs typeface="Arial"/>
              </a:rPr>
              <a:t>and</a:t>
            </a:r>
            <a:r>
              <a:rPr sz="2600" spc="-55" dirty="0">
                <a:latin typeface="Arial"/>
                <a:cs typeface="Arial"/>
              </a:rPr>
              <a:t> </a:t>
            </a:r>
            <a:r>
              <a:rPr sz="2600" dirty="0">
                <a:latin typeface="Arial"/>
                <a:cs typeface="Arial"/>
              </a:rPr>
              <a:t>number</a:t>
            </a:r>
            <a:r>
              <a:rPr sz="2600" spc="-55" dirty="0">
                <a:latin typeface="Arial"/>
                <a:cs typeface="Arial"/>
              </a:rPr>
              <a:t> </a:t>
            </a:r>
            <a:r>
              <a:rPr sz="2600" dirty="0">
                <a:latin typeface="Arial"/>
                <a:cs typeface="Arial"/>
              </a:rPr>
              <a:t>of</a:t>
            </a:r>
            <a:r>
              <a:rPr sz="2600" spc="-55" dirty="0">
                <a:latin typeface="Arial"/>
                <a:cs typeface="Arial"/>
              </a:rPr>
              <a:t> </a:t>
            </a:r>
            <a:r>
              <a:rPr sz="2600" dirty="0">
                <a:latin typeface="Arial"/>
                <a:cs typeface="Arial"/>
              </a:rPr>
              <a:t>automobiles</a:t>
            </a:r>
            <a:r>
              <a:rPr sz="2600" spc="-55" dirty="0">
                <a:latin typeface="Arial"/>
                <a:cs typeface="Arial"/>
              </a:rPr>
              <a:t> </a:t>
            </a:r>
            <a:r>
              <a:rPr sz="2600" spc="-10" dirty="0">
                <a:latin typeface="Arial"/>
                <a:cs typeface="Arial"/>
              </a:rPr>
              <a:t>owned.</a:t>
            </a:r>
            <a:endParaRPr sz="2600">
              <a:latin typeface="Arial"/>
              <a:cs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900937" y="423163"/>
            <a:ext cx="7268209" cy="492443"/>
          </a:xfrm>
        </p:spPr>
        <p:txBody>
          <a:bodyPr/>
          <a:lstStyle/>
          <a:p>
            <a:r>
              <a:rPr lang="en-US" altLang="en-US"/>
              <a:t>Department Store Project</a:t>
            </a:r>
          </a:p>
        </p:txBody>
      </p:sp>
      <p:sp>
        <p:nvSpPr>
          <p:cNvPr id="86019" name="Rectangle 3"/>
          <p:cNvSpPr>
            <a:spLocks noGrp="1" noChangeArrowheads="1"/>
          </p:cNvSpPr>
          <p:nvPr>
            <p:ph type="body" idx="1"/>
          </p:nvPr>
        </p:nvSpPr>
        <p:spPr>
          <a:xfrm>
            <a:off x="304800" y="996950"/>
            <a:ext cx="8650288" cy="5650778"/>
          </a:xfrm>
        </p:spPr>
        <p:txBody>
          <a:bodyPr/>
          <a:lstStyle/>
          <a:p>
            <a:pPr>
              <a:lnSpc>
                <a:spcPct val="90000"/>
              </a:lnSpc>
              <a:buFont typeface="Wingdings" panose="05000000000000000000" pitchFamily="2" charset="2"/>
              <a:buNone/>
            </a:pPr>
            <a:r>
              <a:rPr lang="en-US" altLang="en-US" b="1" dirty="0">
                <a:solidFill>
                  <a:schemeClr val="tx2"/>
                </a:solidFill>
                <a:cs typeface="Times New Roman" panose="02020603050405020304" pitchFamily="18" charset="0"/>
              </a:rPr>
              <a:t>Problem Definition</a:t>
            </a:r>
          </a:p>
          <a:p>
            <a:pPr>
              <a:lnSpc>
                <a:spcPct val="90000"/>
              </a:lnSpc>
              <a:buFont typeface="Wingdings" panose="05000000000000000000" pitchFamily="2" charset="2"/>
              <a:buNone/>
            </a:pPr>
            <a:r>
              <a:rPr lang="en-US" altLang="en-US" sz="2000" dirty="0">
                <a:solidFill>
                  <a:srgbClr val="000000"/>
                </a:solidFill>
                <a:cs typeface="Times New Roman" panose="02020603050405020304" pitchFamily="18" charset="0"/>
              </a:rPr>
              <a:t>    In the department store project, the marketing research problem is to determine the relative strengths and weaknesses of Sears, vis-à-vis other major competitors, with respect to factors that influence store patronage.  Specifically, research should provide information on the following questions.</a:t>
            </a:r>
          </a:p>
          <a:p>
            <a:pPr>
              <a:lnSpc>
                <a:spcPct val="90000"/>
              </a:lnSpc>
              <a:buFont typeface="Wingdings" panose="05000000000000000000" pitchFamily="2" charset="2"/>
              <a:buNone/>
            </a:pPr>
            <a:r>
              <a:rPr lang="en-US" altLang="en-US" dirty="0">
                <a:solidFill>
                  <a:srgbClr val="000000"/>
                </a:solidFill>
                <a:cs typeface="Times New Roman" panose="02020603050405020304" pitchFamily="18" charset="0"/>
              </a:rPr>
              <a:t/>
            </a:r>
            <a:br>
              <a:rPr lang="en-US" altLang="en-US" dirty="0">
                <a:solidFill>
                  <a:srgbClr val="000000"/>
                </a:solidFill>
                <a:cs typeface="Times New Roman" panose="02020603050405020304" pitchFamily="18" charset="0"/>
              </a:rPr>
            </a:br>
            <a:r>
              <a:rPr lang="en-US" altLang="en-US" sz="2000" dirty="0">
                <a:solidFill>
                  <a:srgbClr val="000000"/>
                </a:solidFill>
                <a:cs typeface="Times New Roman" panose="02020603050405020304" pitchFamily="18" charset="0"/>
              </a:rPr>
              <a:t>1.	What criteria do households use when selecting 	department stores?</a:t>
            </a:r>
            <a:br>
              <a:rPr lang="en-US" altLang="en-US" sz="2000" dirty="0">
                <a:solidFill>
                  <a:srgbClr val="000000"/>
                </a:solidFill>
                <a:cs typeface="Times New Roman" panose="02020603050405020304" pitchFamily="18" charset="0"/>
              </a:rPr>
            </a:br>
            <a:r>
              <a:rPr lang="en-US" altLang="en-US" sz="2000" dirty="0">
                <a:solidFill>
                  <a:srgbClr val="000000"/>
                </a:solidFill>
                <a:cs typeface="Times New Roman" panose="02020603050405020304" pitchFamily="18" charset="0"/>
              </a:rPr>
              <a:t>2.	How do households evaluate Sears and competing stores 	in terms of the choice criteria identified in question 1?</a:t>
            </a:r>
            <a:br>
              <a:rPr lang="en-US" altLang="en-US" sz="2000" dirty="0">
                <a:solidFill>
                  <a:srgbClr val="000000"/>
                </a:solidFill>
                <a:cs typeface="Times New Roman" panose="02020603050405020304" pitchFamily="18" charset="0"/>
              </a:rPr>
            </a:br>
            <a:r>
              <a:rPr lang="en-US" altLang="en-US" sz="2000" dirty="0">
                <a:solidFill>
                  <a:srgbClr val="000000"/>
                </a:solidFill>
                <a:cs typeface="Times New Roman" panose="02020603050405020304" pitchFamily="18" charset="0"/>
              </a:rPr>
              <a:t>3.	Which stores are patronized when shopping for specific 	product categories?</a:t>
            </a:r>
            <a:br>
              <a:rPr lang="en-US" altLang="en-US" sz="2000" dirty="0">
                <a:solidFill>
                  <a:srgbClr val="000000"/>
                </a:solidFill>
                <a:cs typeface="Times New Roman" panose="02020603050405020304" pitchFamily="18" charset="0"/>
              </a:rPr>
            </a:br>
            <a:r>
              <a:rPr lang="en-US" altLang="en-US" sz="2000" dirty="0">
                <a:solidFill>
                  <a:srgbClr val="000000"/>
                </a:solidFill>
                <a:cs typeface="Times New Roman" panose="02020603050405020304" pitchFamily="18" charset="0"/>
              </a:rPr>
              <a:t>4.	What is the market share of Sears and its competitors for 	specific product categories?</a:t>
            </a:r>
            <a:br>
              <a:rPr lang="en-US" altLang="en-US" sz="2000" dirty="0">
                <a:solidFill>
                  <a:srgbClr val="000000"/>
                </a:solidFill>
                <a:cs typeface="Times New Roman" panose="02020603050405020304" pitchFamily="18" charset="0"/>
              </a:rPr>
            </a:br>
            <a:r>
              <a:rPr lang="en-US" altLang="en-US" sz="2000" dirty="0">
                <a:solidFill>
                  <a:srgbClr val="000000"/>
                </a:solidFill>
                <a:cs typeface="Times New Roman" panose="02020603050405020304" pitchFamily="18" charset="0"/>
              </a:rPr>
              <a:t>5.	What is the demographic and psychological profile of the 	customers of Sears? Does it differ from the profile of 	customers of competing stores?</a:t>
            </a:r>
            <a:br>
              <a:rPr lang="en-US" altLang="en-US" sz="2000" dirty="0">
                <a:solidFill>
                  <a:srgbClr val="000000"/>
                </a:solidFill>
                <a:cs typeface="Times New Roman" panose="02020603050405020304" pitchFamily="18" charset="0"/>
              </a:rPr>
            </a:br>
            <a:r>
              <a:rPr lang="en-US" altLang="en-US" sz="2000" dirty="0">
                <a:cs typeface="Times New Roman" panose="02020603050405020304" pitchFamily="18" charset="0"/>
              </a:rPr>
              <a:t>6.	Can store patronage and preference be explained in terms 	of store evaluations and customer characteristics?</a:t>
            </a:r>
            <a:r>
              <a:rPr lang="en-US" altLang="en-US" sz="2000" dirty="0"/>
              <a:t> </a:t>
            </a:r>
          </a:p>
        </p:txBody>
      </p:sp>
    </p:spTree>
    <p:extLst>
      <p:ext uri="{BB962C8B-B14F-4D97-AF65-F5344CB8AC3E}">
        <p14:creationId xmlns:p14="http://schemas.microsoft.com/office/powerpoint/2010/main" val="42061825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900937" y="423163"/>
            <a:ext cx="7268209" cy="492443"/>
          </a:xfrm>
        </p:spPr>
        <p:txBody>
          <a:bodyPr/>
          <a:lstStyle/>
          <a:p>
            <a:r>
              <a:rPr lang="en-US" altLang="en-US"/>
              <a:t>Department Store Project</a:t>
            </a:r>
          </a:p>
        </p:txBody>
      </p:sp>
      <p:sp>
        <p:nvSpPr>
          <p:cNvPr id="74755" name="Rectangle 3"/>
          <p:cNvSpPr>
            <a:spLocks noGrp="1" noChangeArrowheads="1"/>
          </p:cNvSpPr>
          <p:nvPr>
            <p:ph type="body" idx="1"/>
          </p:nvPr>
        </p:nvSpPr>
        <p:spPr>
          <a:xfrm>
            <a:off x="609600" y="1377951"/>
            <a:ext cx="7315200" cy="2954655"/>
          </a:xfrm>
        </p:spPr>
        <p:txBody>
          <a:bodyPr/>
          <a:lstStyle/>
          <a:p>
            <a:r>
              <a:rPr lang="en-US" altLang="en-US" dirty="0">
                <a:solidFill>
                  <a:srgbClr val="000000"/>
                </a:solidFill>
                <a:cs typeface="Times New Roman" panose="02020603050405020304" pitchFamily="18" charset="0"/>
              </a:rPr>
              <a:t>RQ:  Do the customers of Sears exhibit store loyalty?</a:t>
            </a:r>
          </a:p>
          <a:p>
            <a:endParaRPr lang="en-US" altLang="en-US" dirty="0">
              <a:solidFill>
                <a:srgbClr val="000000"/>
              </a:solidFill>
              <a:cs typeface="Times New Roman" panose="02020603050405020304" pitchFamily="18" charset="0"/>
            </a:endParaRPr>
          </a:p>
          <a:p>
            <a:r>
              <a:rPr lang="en-US" altLang="en-US" dirty="0">
                <a:solidFill>
                  <a:srgbClr val="000000"/>
                </a:solidFill>
                <a:cs typeface="Times New Roman" panose="02020603050405020304" pitchFamily="18" charset="0"/>
              </a:rPr>
              <a:t>H1:  Customers who are store loyal are less knowledgeable about the shopping environment</a:t>
            </a:r>
            <a:r>
              <a:rPr lang="en-US" altLang="en-US" dirty="0" smtClean="0">
                <a:solidFill>
                  <a:srgbClr val="000000"/>
                </a:solidFill>
                <a:cs typeface="Times New Roman" panose="02020603050405020304" pitchFamily="18" charset="0"/>
              </a:rPr>
              <a:t>.</a:t>
            </a:r>
          </a:p>
          <a:p>
            <a:endParaRPr lang="en-US" altLang="en-US">
              <a:solidFill>
                <a:srgbClr val="000000"/>
              </a:solidFill>
              <a:cs typeface="Times New Roman" panose="02020603050405020304" pitchFamily="18" charset="0"/>
            </a:endParaRPr>
          </a:p>
          <a:p>
            <a:endParaRPr lang="en-US" altLang="en-US" dirty="0">
              <a:solidFill>
                <a:srgbClr val="000000"/>
              </a:solidFill>
              <a:cs typeface="Times New Roman" panose="02020603050405020304" pitchFamily="18" charset="0"/>
            </a:endParaRPr>
          </a:p>
          <a:p>
            <a:r>
              <a:rPr lang="en-US" altLang="en-US" dirty="0">
                <a:cs typeface="Times New Roman" panose="02020603050405020304" pitchFamily="18" charset="0"/>
              </a:rPr>
              <a:t>H2:  Store-loyal customers are more risk-averse than are non-loyal customers.</a:t>
            </a:r>
            <a:r>
              <a:rPr lang="en-US" altLang="en-US" dirty="0"/>
              <a:t> </a:t>
            </a:r>
          </a:p>
        </p:txBody>
      </p:sp>
    </p:spTree>
    <p:extLst>
      <p:ext uri="{BB962C8B-B14F-4D97-AF65-F5344CB8AC3E}">
        <p14:creationId xmlns:p14="http://schemas.microsoft.com/office/powerpoint/2010/main" val="23141081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475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4755">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475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5" grpId="0" build="p"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900937" y="423163"/>
            <a:ext cx="7268209" cy="492443"/>
          </a:xfrm>
        </p:spPr>
        <p:txBody>
          <a:bodyPr/>
          <a:lstStyle/>
          <a:p>
            <a:r>
              <a:rPr lang="en-US" altLang="en-US"/>
              <a:t>Department Store Project</a:t>
            </a:r>
          </a:p>
        </p:txBody>
      </p:sp>
      <p:sp>
        <p:nvSpPr>
          <p:cNvPr id="75779" name="Rectangle 3"/>
          <p:cNvSpPr>
            <a:spLocks noGrp="1" noChangeArrowheads="1"/>
          </p:cNvSpPr>
          <p:nvPr>
            <p:ph type="body" idx="1"/>
          </p:nvPr>
        </p:nvSpPr>
        <p:spPr>
          <a:xfrm>
            <a:off x="533400" y="1073150"/>
            <a:ext cx="8229600" cy="7509748"/>
          </a:xfrm>
        </p:spPr>
        <p:txBody>
          <a:bodyPr/>
          <a:lstStyle/>
          <a:p>
            <a:pPr>
              <a:buFont typeface="Wingdings" panose="05000000000000000000" pitchFamily="2" charset="2"/>
              <a:buNone/>
            </a:pPr>
            <a:r>
              <a:rPr lang="en-US" altLang="en-US" dirty="0">
                <a:solidFill>
                  <a:srgbClr val="000000"/>
                </a:solidFill>
                <a:cs typeface="Times New Roman" panose="02020603050405020304" pitchFamily="18" charset="0"/>
              </a:rPr>
              <a:t>Specification of Information Needed</a:t>
            </a:r>
          </a:p>
          <a:p>
            <a:pPr>
              <a:buFont typeface="Wingdings" panose="05000000000000000000" pitchFamily="2" charset="2"/>
              <a:buNone/>
            </a:pPr>
            <a:endParaRPr lang="en-US" altLang="en-US" sz="2000" dirty="0">
              <a:solidFill>
                <a:srgbClr val="000000"/>
              </a:solidFill>
              <a:cs typeface="Times New Roman" panose="02020603050405020304" pitchFamily="18" charset="0"/>
            </a:endParaRPr>
          </a:p>
          <a:p>
            <a:pPr>
              <a:buFont typeface="Wingdings" panose="05000000000000000000" pitchFamily="2" charset="2"/>
              <a:buNone/>
            </a:pPr>
            <a:r>
              <a:rPr lang="en-US" altLang="en-US" sz="2000" b="1" dirty="0">
                <a:solidFill>
                  <a:schemeClr val="tx2"/>
                </a:solidFill>
                <a:cs typeface="Times New Roman" panose="02020603050405020304" pitchFamily="18" charset="0"/>
              </a:rPr>
              <a:t>Component 1</a:t>
            </a:r>
          </a:p>
          <a:p>
            <a:r>
              <a:rPr lang="en-US" altLang="en-US" sz="2000" dirty="0">
                <a:solidFill>
                  <a:srgbClr val="000000"/>
                </a:solidFill>
                <a:cs typeface="Times New Roman" panose="02020603050405020304" pitchFamily="18" charset="0"/>
              </a:rPr>
              <a:t>The researcher identified the following factors as part of the choice criteria: quality of merchandise, variety and assortment of merchandise, returns and adjustment policy, service of store personnel, prices, convenience of location, layout of store, credit and billing policies.  The respondents should be asked to rate the importance of each factor as it influences their store selection.</a:t>
            </a:r>
          </a:p>
          <a:p>
            <a:pPr>
              <a:buFont typeface="Wingdings" panose="05000000000000000000" pitchFamily="2" charset="2"/>
              <a:buNone/>
            </a:pPr>
            <a:r>
              <a:rPr lang="en-US" altLang="en-US" sz="2000" dirty="0">
                <a:solidFill>
                  <a:schemeClr val="tx2"/>
                </a:solidFill>
                <a:cs typeface="Times New Roman" panose="02020603050405020304" pitchFamily="18" charset="0"/>
              </a:rPr>
              <a:t> </a:t>
            </a:r>
          </a:p>
          <a:p>
            <a:pPr>
              <a:buFont typeface="Wingdings" panose="05000000000000000000" pitchFamily="2" charset="2"/>
              <a:buNone/>
            </a:pPr>
            <a:r>
              <a:rPr lang="en-US" altLang="en-US" sz="2000" b="1" dirty="0">
                <a:solidFill>
                  <a:schemeClr val="tx2"/>
                </a:solidFill>
                <a:cs typeface="Times New Roman" panose="02020603050405020304" pitchFamily="18" charset="0"/>
              </a:rPr>
              <a:t>Component 2</a:t>
            </a:r>
          </a:p>
          <a:p>
            <a:r>
              <a:rPr lang="en-US" altLang="en-US" sz="2000" dirty="0">
                <a:solidFill>
                  <a:srgbClr val="000000"/>
                </a:solidFill>
                <a:cs typeface="Times New Roman" panose="02020603050405020304" pitchFamily="18" charset="0"/>
              </a:rPr>
              <a:t>The researcher identified nine department stores as competitors to Sears based on discussions with management.  The respondents should be asked to evaluate Sears and its nine competitors on the eight choice criteria factors. </a:t>
            </a:r>
          </a:p>
        </p:txBody>
      </p:sp>
    </p:spTree>
    <p:extLst>
      <p:ext uri="{BB962C8B-B14F-4D97-AF65-F5344CB8AC3E}">
        <p14:creationId xmlns:p14="http://schemas.microsoft.com/office/powerpoint/2010/main" val="10788897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577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5779">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5779">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5779">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5779">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577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9" grpId="0" build="p"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7" name="Rectangle 3"/>
          <p:cNvSpPr>
            <a:spLocks noGrp="1" noChangeArrowheads="1"/>
          </p:cNvSpPr>
          <p:nvPr>
            <p:ph type="body" idx="1"/>
          </p:nvPr>
        </p:nvSpPr>
        <p:spPr>
          <a:xfrm>
            <a:off x="344041" y="1225550"/>
            <a:ext cx="8382000" cy="8299481"/>
          </a:xfrm>
        </p:spPr>
        <p:txBody>
          <a:bodyPr/>
          <a:lstStyle/>
          <a:p>
            <a:pPr>
              <a:lnSpc>
                <a:spcPct val="90000"/>
              </a:lnSpc>
              <a:buFont typeface="Wingdings" panose="05000000000000000000" pitchFamily="2" charset="2"/>
              <a:buNone/>
            </a:pPr>
            <a:r>
              <a:rPr lang="en-US" altLang="en-US" b="1" dirty="0">
                <a:solidFill>
                  <a:schemeClr val="tx2"/>
                </a:solidFill>
                <a:cs typeface="Times New Roman" panose="02020603050405020304" pitchFamily="18" charset="0"/>
              </a:rPr>
              <a:t>Component 3</a:t>
            </a:r>
          </a:p>
          <a:p>
            <a:pPr>
              <a:lnSpc>
                <a:spcPct val="90000"/>
              </a:lnSpc>
            </a:pPr>
            <a:r>
              <a:rPr lang="en-US" altLang="en-US" dirty="0">
                <a:cs typeface="Times New Roman" panose="02020603050405020304" pitchFamily="18" charset="0"/>
              </a:rPr>
              <a:t>Sixteen different product categories were selected, including women's dresses, women's sportswear, lingerie and body fashion, junior merchandise, men's apparel, cosmetics, jewelry, shoes, sheets and towels, furniture and bedding, and draperies.  The respondents should be asked whether they shop at each of the ten stores for each of the 16 product categories.</a:t>
            </a:r>
            <a:r>
              <a:rPr lang="en-US" altLang="en-US" dirty="0"/>
              <a:t> </a:t>
            </a:r>
          </a:p>
          <a:p>
            <a:pPr>
              <a:lnSpc>
                <a:spcPct val="90000"/>
              </a:lnSpc>
              <a:buFont typeface="Wingdings" panose="05000000000000000000" pitchFamily="2" charset="2"/>
              <a:buNone/>
            </a:pPr>
            <a:endParaRPr lang="en-US" altLang="en-US" dirty="0">
              <a:solidFill>
                <a:srgbClr val="000000"/>
              </a:solidFill>
              <a:cs typeface="Times New Roman" panose="02020603050405020304" pitchFamily="18" charset="0"/>
            </a:endParaRPr>
          </a:p>
          <a:p>
            <a:pPr>
              <a:lnSpc>
                <a:spcPct val="90000"/>
              </a:lnSpc>
              <a:buFont typeface="Wingdings" panose="05000000000000000000" pitchFamily="2" charset="2"/>
              <a:buNone/>
            </a:pPr>
            <a:r>
              <a:rPr lang="en-US" altLang="en-US" b="1" dirty="0">
                <a:solidFill>
                  <a:schemeClr val="tx2"/>
                </a:solidFill>
                <a:cs typeface="Times New Roman" panose="02020603050405020304" pitchFamily="18" charset="0"/>
              </a:rPr>
              <a:t>Component 4</a:t>
            </a:r>
          </a:p>
          <a:p>
            <a:pPr>
              <a:lnSpc>
                <a:spcPct val="90000"/>
              </a:lnSpc>
            </a:pPr>
            <a:r>
              <a:rPr lang="en-US" altLang="en-US" dirty="0">
                <a:solidFill>
                  <a:srgbClr val="000000"/>
                </a:solidFill>
                <a:cs typeface="Times New Roman" panose="02020603050405020304" pitchFamily="18" charset="0"/>
              </a:rPr>
              <a:t>No additional information needs to be obtained from the respondents.</a:t>
            </a:r>
          </a:p>
          <a:p>
            <a:pPr>
              <a:lnSpc>
                <a:spcPct val="90000"/>
              </a:lnSpc>
              <a:buFont typeface="Wingdings" panose="05000000000000000000" pitchFamily="2" charset="2"/>
              <a:buNone/>
            </a:pPr>
            <a:r>
              <a:rPr lang="en-US" altLang="en-US" dirty="0">
                <a:solidFill>
                  <a:srgbClr val="000000"/>
                </a:solidFill>
                <a:cs typeface="Times New Roman" panose="02020603050405020304" pitchFamily="18" charset="0"/>
              </a:rPr>
              <a:t> </a:t>
            </a:r>
          </a:p>
        </p:txBody>
      </p:sp>
      <p:sp>
        <p:nvSpPr>
          <p:cNvPr id="77828" name="Rectangle 4"/>
          <p:cNvSpPr>
            <a:spLocks noGrp="1" noChangeArrowheads="1"/>
          </p:cNvSpPr>
          <p:nvPr>
            <p:ph type="title"/>
          </p:nvPr>
        </p:nvSpPr>
        <p:spPr>
          <a:xfrm>
            <a:off x="900937" y="423163"/>
            <a:ext cx="7268209" cy="492443"/>
          </a:xfrm>
          <a:noFill/>
          <a:ln/>
        </p:spPr>
        <p:txBody>
          <a:bodyPr/>
          <a:lstStyle/>
          <a:p>
            <a:r>
              <a:rPr lang="en-US" altLang="en-US"/>
              <a:t>Department Store Project</a:t>
            </a:r>
          </a:p>
        </p:txBody>
      </p:sp>
    </p:spTree>
    <p:extLst>
      <p:ext uri="{BB962C8B-B14F-4D97-AF65-F5344CB8AC3E}">
        <p14:creationId xmlns:p14="http://schemas.microsoft.com/office/powerpoint/2010/main" val="9505318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78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782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7827">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7827">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782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7" grpId="0" build="p"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9875" name="Rectangle 3"/>
          <p:cNvSpPr>
            <a:spLocks noGrp="1" noChangeArrowheads="1"/>
          </p:cNvSpPr>
          <p:nvPr>
            <p:ph type="body" idx="1"/>
          </p:nvPr>
        </p:nvSpPr>
        <p:spPr>
          <a:xfrm>
            <a:off x="900936" y="1225550"/>
            <a:ext cx="7268209" cy="6376621"/>
          </a:xfrm>
        </p:spPr>
        <p:txBody>
          <a:bodyPr/>
          <a:lstStyle/>
          <a:p>
            <a:pPr>
              <a:buFont typeface="Wingdings" panose="05000000000000000000" pitchFamily="2" charset="2"/>
              <a:buNone/>
            </a:pPr>
            <a:r>
              <a:rPr lang="en-US" altLang="en-US" b="1" dirty="0">
                <a:solidFill>
                  <a:schemeClr val="tx2"/>
                </a:solidFill>
                <a:cs typeface="Times New Roman" panose="02020603050405020304" pitchFamily="18" charset="0"/>
              </a:rPr>
              <a:t>Component 5</a:t>
            </a:r>
          </a:p>
          <a:p>
            <a:r>
              <a:rPr lang="en-US" altLang="en-US" dirty="0">
                <a:solidFill>
                  <a:srgbClr val="000000"/>
                </a:solidFill>
                <a:cs typeface="Times New Roman" panose="02020603050405020304" pitchFamily="18" charset="0"/>
              </a:rPr>
              <a:t>Information should be obtained on the standard demographic characteristics and the psychographic characteristics of store loyalty, credit use, appearance consciousness, and combining shopping with eating.  </a:t>
            </a:r>
          </a:p>
          <a:p>
            <a:pPr>
              <a:buFont typeface="Wingdings" panose="05000000000000000000" pitchFamily="2" charset="2"/>
              <a:buNone/>
            </a:pPr>
            <a:r>
              <a:rPr lang="en-US" altLang="en-US" dirty="0">
                <a:solidFill>
                  <a:srgbClr val="000000"/>
                </a:solidFill>
                <a:cs typeface="Times New Roman" panose="02020603050405020304" pitchFamily="18" charset="0"/>
              </a:rPr>
              <a:t> </a:t>
            </a:r>
          </a:p>
          <a:p>
            <a:pPr>
              <a:buFont typeface="Wingdings" panose="05000000000000000000" pitchFamily="2" charset="2"/>
              <a:buNone/>
            </a:pPr>
            <a:r>
              <a:rPr lang="en-US" altLang="en-US" b="1" dirty="0">
                <a:solidFill>
                  <a:schemeClr val="tx2"/>
                </a:solidFill>
                <a:cs typeface="Times New Roman" panose="02020603050405020304" pitchFamily="18" charset="0"/>
              </a:rPr>
              <a:t>Component 6</a:t>
            </a:r>
          </a:p>
          <a:p>
            <a:r>
              <a:rPr lang="en-US" altLang="en-US" dirty="0">
                <a:solidFill>
                  <a:srgbClr val="000000"/>
                </a:solidFill>
                <a:cs typeface="Times New Roman" panose="02020603050405020304" pitchFamily="18" charset="0"/>
              </a:rPr>
              <a:t>No additional information needs to be obtained from the respondents.</a:t>
            </a:r>
            <a:endParaRPr lang="en-US" altLang="en-US" dirty="0"/>
          </a:p>
        </p:txBody>
      </p:sp>
      <p:sp>
        <p:nvSpPr>
          <p:cNvPr id="79876" name="Rectangle 4"/>
          <p:cNvSpPr>
            <a:spLocks noGrp="1" noChangeArrowheads="1"/>
          </p:cNvSpPr>
          <p:nvPr>
            <p:ph type="title"/>
          </p:nvPr>
        </p:nvSpPr>
        <p:spPr>
          <a:xfrm>
            <a:off x="900937" y="423163"/>
            <a:ext cx="7268209" cy="492443"/>
          </a:xfrm>
          <a:noFill/>
          <a:ln/>
        </p:spPr>
        <p:txBody>
          <a:bodyPr/>
          <a:lstStyle/>
          <a:p>
            <a:r>
              <a:rPr lang="en-US" altLang="en-US"/>
              <a:t>Department Store Project</a:t>
            </a:r>
          </a:p>
        </p:txBody>
      </p:sp>
    </p:spTree>
    <p:extLst>
      <p:ext uri="{BB962C8B-B14F-4D97-AF65-F5344CB8AC3E}">
        <p14:creationId xmlns:p14="http://schemas.microsoft.com/office/powerpoint/2010/main" val="42721942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987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987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987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987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987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5" grpId="0" build="p"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523" y="4572"/>
            <a:ext cx="9143999" cy="6858000"/>
          </a:xfrm>
          <a:prstGeom prst="rect">
            <a:avLst/>
          </a:prstGeom>
        </p:spPr>
      </p:pic>
      <p:sp>
        <p:nvSpPr>
          <p:cNvPr id="3" name="object 3"/>
          <p:cNvSpPr txBox="1">
            <a:spLocks noGrp="1"/>
          </p:cNvSpPr>
          <p:nvPr>
            <p:ph type="sldNum" sz="quarter" idx="7"/>
          </p:nvPr>
        </p:nvSpPr>
        <p:spPr>
          <a:prstGeom prst="rect">
            <a:avLst/>
          </a:prstGeom>
        </p:spPr>
        <p:txBody>
          <a:bodyPr vert="horz" wrap="square" lIns="0" tIns="0" rIns="0" bIns="0" rtlCol="0">
            <a:spAutoFit/>
          </a:bodyPr>
          <a:lstStyle/>
          <a:p>
            <a:pPr marL="38735">
              <a:lnSpc>
                <a:spcPts val="1430"/>
              </a:lnSpc>
            </a:pPr>
            <a:fld id="{81D60167-4931-47E6-BA6A-407CBD079E47}" type="slidenum">
              <a:rPr spc="-25" dirty="0"/>
              <a:t>37</a:t>
            </a:fld>
            <a:endParaRPr spc="-25"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523" y="-146050"/>
            <a:ext cx="9143999" cy="6858000"/>
          </a:xfrm>
          <a:prstGeom prst="rect">
            <a:avLst/>
          </a:prstGeom>
        </p:spPr>
      </p:pic>
      <p:sp>
        <p:nvSpPr>
          <p:cNvPr id="3" name="object 3"/>
          <p:cNvSpPr txBox="1">
            <a:spLocks noGrp="1"/>
          </p:cNvSpPr>
          <p:nvPr>
            <p:ph type="sldNum" sz="quarter" idx="7"/>
          </p:nvPr>
        </p:nvSpPr>
        <p:spPr>
          <a:prstGeom prst="rect">
            <a:avLst/>
          </a:prstGeom>
        </p:spPr>
        <p:txBody>
          <a:bodyPr vert="horz" wrap="square" lIns="0" tIns="0" rIns="0" bIns="0" rtlCol="0">
            <a:spAutoFit/>
          </a:bodyPr>
          <a:lstStyle/>
          <a:p>
            <a:pPr marL="38735">
              <a:lnSpc>
                <a:spcPts val="1430"/>
              </a:lnSpc>
            </a:pPr>
            <a:fld id="{81D60167-4931-47E6-BA6A-407CBD079E47}" type="slidenum">
              <a:rPr spc="-25" dirty="0"/>
              <a:t>38</a:t>
            </a:fld>
            <a:endParaRPr spc="-25"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9875" name="Rectangle 3"/>
          <p:cNvSpPr>
            <a:spLocks noGrp="1" noChangeArrowheads="1"/>
          </p:cNvSpPr>
          <p:nvPr>
            <p:ph type="body" idx="1"/>
          </p:nvPr>
        </p:nvSpPr>
        <p:spPr>
          <a:xfrm>
            <a:off x="304800" y="1225550"/>
            <a:ext cx="8610599" cy="5539978"/>
          </a:xfrm>
        </p:spPr>
        <p:txBody>
          <a:bodyPr/>
          <a:lstStyle/>
          <a:p>
            <a:pPr>
              <a:buFont typeface="Wingdings" panose="05000000000000000000" pitchFamily="2" charset="2"/>
              <a:buNone/>
            </a:pPr>
            <a:r>
              <a:rPr lang="en-US" altLang="en-US" dirty="0" smtClean="0"/>
              <a:t>For the following scenarios spot what the management decision problem is then try to come up with appropriate marketing research problem. </a:t>
            </a:r>
          </a:p>
          <a:p>
            <a:pPr>
              <a:buFont typeface="Wingdings" panose="05000000000000000000" pitchFamily="2" charset="2"/>
              <a:buNone/>
            </a:pPr>
            <a:r>
              <a:rPr lang="en-US" altLang="en-US" dirty="0" smtClean="0"/>
              <a:t>Try to find the components, research questions and hypotheses of the marketing research problem. Make any assumption you believe is necessary:</a:t>
            </a:r>
          </a:p>
          <a:p>
            <a:pPr>
              <a:buFont typeface="Wingdings" panose="05000000000000000000" pitchFamily="2" charset="2"/>
              <a:buNone/>
            </a:pPr>
            <a:r>
              <a:rPr lang="en-US" altLang="en-US" dirty="0" smtClean="0"/>
              <a:t>1: "Sales </a:t>
            </a:r>
            <a:r>
              <a:rPr lang="en-US" altLang="en-US" dirty="0"/>
              <a:t>of our new eco-friendly water bottle are not meeting targets." </a:t>
            </a:r>
            <a:endParaRPr lang="en-US" altLang="en-US" dirty="0" smtClean="0"/>
          </a:p>
          <a:p>
            <a:pPr>
              <a:buFont typeface="Wingdings" panose="05000000000000000000" pitchFamily="2" charset="2"/>
              <a:buNone/>
            </a:pPr>
            <a:r>
              <a:rPr lang="en-US" altLang="en-US" dirty="0" smtClean="0"/>
              <a:t>2: "We </a:t>
            </a:r>
            <a:r>
              <a:rPr lang="en-US" altLang="en-US" dirty="0"/>
              <a:t>need to decide if we should open a new store in a different neighborhood." </a:t>
            </a:r>
            <a:endParaRPr lang="en-US" altLang="en-US" dirty="0" smtClean="0"/>
          </a:p>
          <a:p>
            <a:pPr>
              <a:buFont typeface="Wingdings" panose="05000000000000000000" pitchFamily="2" charset="2"/>
              <a:buNone/>
            </a:pPr>
            <a:r>
              <a:rPr lang="en-US" altLang="en-US" dirty="0" smtClean="0"/>
              <a:t>3: "Our </a:t>
            </a:r>
            <a:r>
              <a:rPr lang="en-US" altLang="en-US" dirty="0"/>
              <a:t>social media engagement is low, and we need to improve it." </a:t>
            </a:r>
            <a:endParaRPr lang="en-US" altLang="en-US" dirty="0" smtClean="0"/>
          </a:p>
          <a:p>
            <a:pPr>
              <a:buFont typeface="Wingdings" panose="05000000000000000000" pitchFamily="2" charset="2"/>
              <a:buNone/>
            </a:pPr>
            <a:r>
              <a:rPr lang="en-US" altLang="en-US" dirty="0" smtClean="0"/>
              <a:t>4: "We </a:t>
            </a:r>
            <a:r>
              <a:rPr lang="en-US" altLang="en-US" dirty="0"/>
              <a:t>are planning to launch a new line of vegan snack bars and need to know the optimal price."</a:t>
            </a:r>
          </a:p>
          <a:p>
            <a:pPr>
              <a:buFont typeface="Wingdings" panose="05000000000000000000" pitchFamily="2" charset="2"/>
              <a:buNone/>
            </a:pPr>
            <a:endParaRPr lang="en-US" altLang="en-US" dirty="0"/>
          </a:p>
        </p:txBody>
      </p:sp>
      <p:sp>
        <p:nvSpPr>
          <p:cNvPr id="79876" name="Rectangle 4"/>
          <p:cNvSpPr>
            <a:spLocks noGrp="1" noChangeArrowheads="1"/>
          </p:cNvSpPr>
          <p:nvPr>
            <p:ph type="title"/>
          </p:nvPr>
        </p:nvSpPr>
        <p:spPr>
          <a:xfrm>
            <a:off x="900937" y="423163"/>
            <a:ext cx="7268209" cy="492443"/>
          </a:xfrm>
          <a:noFill/>
          <a:ln/>
        </p:spPr>
        <p:txBody>
          <a:bodyPr/>
          <a:lstStyle/>
          <a:p>
            <a:r>
              <a:rPr lang="en-US" altLang="en-US" dirty="0" smtClean="0"/>
              <a:t>In-class exercise </a:t>
            </a:r>
            <a:endParaRPr lang="en-US" altLang="en-US" dirty="0"/>
          </a:p>
        </p:txBody>
      </p:sp>
    </p:spTree>
    <p:extLst>
      <p:ext uri="{BB962C8B-B14F-4D97-AF65-F5344CB8AC3E}">
        <p14:creationId xmlns:p14="http://schemas.microsoft.com/office/powerpoint/2010/main" val="27178706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987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987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987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987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987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987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5" grpId="0" build="p"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0937" y="423163"/>
            <a:ext cx="7268209" cy="492443"/>
          </a:xfrm>
        </p:spPr>
        <p:txBody>
          <a:bodyPr/>
          <a:lstStyle/>
          <a:p>
            <a:r>
              <a:rPr lang="en-US" dirty="0" smtClean="0"/>
              <a:t>Lets summarize:</a:t>
            </a:r>
            <a:endParaRPr lang="en-US" dirty="0"/>
          </a:p>
        </p:txBody>
      </p:sp>
      <p:sp>
        <p:nvSpPr>
          <p:cNvPr id="4" name="Rectangle 1"/>
          <p:cNvSpPr>
            <a:spLocks noGrp="1" noChangeArrowheads="1"/>
          </p:cNvSpPr>
          <p:nvPr>
            <p:ph type="body" idx="1"/>
          </p:nvPr>
        </p:nvSpPr>
        <p:spPr bwMode="auto">
          <a:xfrm>
            <a:off x="762000" y="2437189"/>
            <a:ext cx="7315200" cy="3139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smtClean="0">
                <a:ln>
                  <a:noFill/>
                </a:ln>
                <a:solidFill>
                  <a:schemeClr val="tx1"/>
                </a:solidFill>
                <a:effectLst/>
                <a:latin typeface="Arial" panose="020B0604020202020204" pitchFamily="34" charset="0"/>
              </a:rPr>
              <a:t>Management Decision Problem (MDP)</a:t>
            </a:r>
            <a:r>
              <a:rPr kumimoji="0" lang="en-US" altLang="en-US" sz="1800" b="0" i="0" u="none" strike="noStrike" cap="none" normalizeH="0" baseline="0" smtClean="0">
                <a:ln>
                  <a:noFill/>
                </a:ln>
                <a:solidFill>
                  <a:schemeClr val="tx1"/>
                </a:solidFill>
                <a:effectLst/>
                <a:latin typeface="Arial" panose="020B0604020202020204" pitchFamily="34" charset="0"/>
              </a:rPr>
              <a:t> — what management must decide or act upon.</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smtClean="0">
                <a:ln>
                  <a:noFill/>
                </a:ln>
                <a:solidFill>
                  <a:schemeClr val="tx1"/>
                </a:solidFill>
                <a:effectLst/>
                <a:latin typeface="Arial" panose="020B0604020202020204" pitchFamily="34" charset="0"/>
              </a:rPr>
              <a:t>Marketing Research Problem (MRP)</a:t>
            </a:r>
            <a:r>
              <a:rPr kumimoji="0" lang="en-US" altLang="en-US" sz="1800" b="0" i="0" u="none" strike="noStrike" cap="none" normalizeH="0" baseline="0" smtClean="0">
                <a:ln>
                  <a:noFill/>
                </a:ln>
                <a:solidFill>
                  <a:schemeClr val="tx1"/>
                </a:solidFill>
                <a:effectLst/>
                <a:latin typeface="Arial" panose="020B0604020202020204" pitchFamily="34" charset="0"/>
              </a:rPr>
              <a:t> — what information is needed to support that decision.</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smtClean="0">
                <a:ln>
                  <a:noFill/>
                </a:ln>
                <a:solidFill>
                  <a:schemeClr val="tx1"/>
                </a:solidFill>
                <a:effectLst/>
                <a:latin typeface="Arial" panose="020B0604020202020204" pitchFamily="34" charset="0"/>
              </a:rPr>
              <a:t>Components of the MRP</a:t>
            </a:r>
            <a:r>
              <a:rPr kumimoji="0" lang="en-US" altLang="en-US" sz="1800" b="0" i="0" u="none" strike="noStrike" cap="none" normalizeH="0" baseline="0" smtClean="0">
                <a:ln>
                  <a:noFill/>
                </a:ln>
                <a:solidFill>
                  <a:schemeClr val="tx1"/>
                </a:solidFill>
                <a:effectLst/>
                <a:latin typeface="Arial" panose="020B0604020202020204" pitchFamily="34" charset="0"/>
              </a:rPr>
              <a:t> — what sub-issues or dimensions need to be studied.</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smtClean="0">
                <a:ln>
                  <a:noFill/>
                </a:ln>
                <a:solidFill>
                  <a:schemeClr val="tx1"/>
                </a:solidFill>
                <a:effectLst/>
                <a:latin typeface="Arial" panose="020B0604020202020204" pitchFamily="34" charset="0"/>
              </a:rPr>
              <a:t>Research Questions (RQs)</a:t>
            </a:r>
            <a:r>
              <a:rPr kumimoji="0" lang="en-US" altLang="en-US" sz="1800" b="0" i="0" u="none" strike="noStrike" cap="none" normalizeH="0" baseline="0" smtClean="0">
                <a:ln>
                  <a:noFill/>
                </a:ln>
                <a:solidFill>
                  <a:schemeClr val="tx1"/>
                </a:solidFill>
                <a:effectLst/>
                <a:latin typeface="Arial" panose="020B0604020202020204" pitchFamily="34" charset="0"/>
              </a:rPr>
              <a:t> — what specific questions the study will answer.</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smtClean="0">
                <a:ln>
                  <a:noFill/>
                </a:ln>
                <a:solidFill>
                  <a:schemeClr val="tx1"/>
                </a:solidFill>
                <a:effectLst/>
                <a:latin typeface="Arial" panose="020B0604020202020204" pitchFamily="34" charset="0"/>
              </a:rPr>
              <a:t>Hypotheses (Hs)</a:t>
            </a:r>
            <a:r>
              <a:rPr kumimoji="0" lang="en-US" altLang="en-US" sz="1800" b="0" i="0" u="none" strike="noStrike" cap="none" normalizeH="0" baseline="0" smtClean="0">
                <a:ln>
                  <a:noFill/>
                </a:ln>
                <a:solidFill>
                  <a:schemeClr val="tx1"/>
                </a:solidFill>
                <a:effectLst/>
                <a:latin typeface="Arial" panose="020B0604020202020204" pitchFamily="34" charset="0"/>
              </a:rPr>
              <a:t> — tentative answers that can be tested statistically.</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smtClean="0">
                <a:ln>
                  <a:noFill/>
                </a:ln>
                <a:solidFill>
                  <a:schemeClr val="tx1"/>
                </a:solidFill>
                <a:effectLst/>
                <a:latin typeface="Arial" panose="020B0604020202020204" pitchFamily="34" charset="0"/>
              </a:rPr>
              <a:t>Assumptions (if any)</a:t>
            </a:r>
            <a:r>
              <a:rPr kumimoji="0" lang="en-US" altLang="en-US" sz="1800" b="0" i="0" u="none" strike="noStrike" cap="none" normalizeH="0" baseline="0" smtClean="0">
                <a:ln>
                  <a:noFill/>
                </a:ln>
                <a:solidFill>
                  <a:schemeClr val="tx1"/>
                </a:solidFill>
                <a:effectLst/>
                <a:latin typeface="Arial" panose="020B0604020202020204" pitchFamily="34" charset="0"/>
              </a:rPr>
              <a:t> — stated conditions to make the problem realistic.</a:t>
            </a:r>
          </a:p>
        </p:txBody>
      </p:sp>
    </p:spTree>
    <p:extLst>
      <p:ext uri="{BB962C8B-B14F-4D97-AF65-F5344CB8AC3E}">
        <p14:creationId xmlns:p14="http://schemas.microsoft.com/office/powerpoint/2010/main" val="35790664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1" y="423163"/>
            <a:ext cx="7407146" cy="492443"/>
          </a:xfrm>
        </p:spPr>
        <p:txBody>
          <a:bodyPr/>
          <a:lstStyle/>
          <a:p>
            <a:r>
              <a:rPr lang="en-US" dirty="0" smtClean="0"/>
              <a:t>Case 1</a:t>
            </a:r>
            <a:endParaRPr lang="en-US" dirty="0"/>
          </a:p>
        </p:txBody>
      </p:sp>
      <p:sp>
        <p:nvSpPr>
          <p:cNvPr id="3" name="Text Placeholder 2"/>
          <p:cNvSpPr>
            <a:spLocks noGrp="1"/>
          </p:cNvSpPr>
          <p:nvPr>
            <p:ph type="body" idx="1"/>
          </p:nvPr>
        </p:nvSpPr>
        <p:spPr>
          <a:xfrm>
            <a:off x="533400" y="915606"/>
            <a:ext cx="8229600" cy="6512386"/>
          </a:xfrm>
        </p:spPr>
        <p:txBody>
          <a:bodyPr/>
          <a:lstStyle/>
          <a:p>
            <a:r>
              <a:rPr lang="en-US" altLang="en-US" dirty="0"/>
              <a:t>Sales of our new eco-friendly water bottle are not meeting </a:t>
            </a:r>
            <a:r>
              <a:rPr lang="en-US" altLang="en-US" dirty="0" smtClean="0"/>
              <a:t>targets</a:t>
            </a:r>
            <a:br>
              <a:rPr lang="en-US" altLang="en-US" dirty="0" smtClean="0"/>
            </a:br>
            <a:r>
              <a:rPr lang="en-US" b="1" dirty="0"/>
              <a:t>Management Decision Problem (MDP):</a:t>
            </a:r>
            <a:r>
              <a:rPr lang="en-US" dirty="0"/>
              <a:t/>
            </a:r>
            <a:br>
              <a:rPr lang="en-US" dirty="0"/>
            </a:br>
            <a:r>
              <a:rPr lang="en-US" dirty="0" smtClean="0"/>
              <a:t>	Determine </a:t>
            </a:r>
            <a:r>
              <a:rPr lang="en-US" dirty="0"/>
              <a:t>how to increase sales of the new </a:t>
            </a:r>
            <a:r>
              <a:rPr lang="en-US" dirty="0" smtClean="0"/>
              <a:t>eco-	friendly </a:t>
            </a:r>
            <a:r>
              <a:rPr lang="en-US" dirty="0"/>
              <a:t>water bottle.</a:t>
            </a:r>
          </a:p>
          <a:p>
            <a:r>
              <a:rPr lang="en-US" b="1" dirty="0"/>
              <a:t>Marketing Research Problem (MRP):</a:t>
            </a:r>
            <a:r>
              <a:rPr lang="en-US" dirty="0"/>
              <a:t/>
            </a:r>
            <a:br>
              <a:rPr lang="en-US" dirty="0"/>
            </a:br>
            <a:r>
              <a:rPr lang="en-US" dirty="0" smtClean="0"/>
              <a:t>	Identify </a:t>
            </a:r>
            <a:r>
              <a:rPr lang="en-US" dirty="0"/>
              <a:t>the factors affecting the low sales </a:t>
            </a:r>
            <a:r>
              <a:rPr lang="en-US" dirty="0" smtClean="0"/>
              <a:t>	performance </a:t>
            </a:r>
            <a:r>
              <a:rPr lang="en-US" dirty="0"/>
              <a:t>of the new water bottle and assess </a:t>
            </a:r>
            <a:r>
              <a:rPr lang="en-US" dirty="0" smtClean="0"/>
              <a:t>	customer </a:t>
            </a:r>
            <a:r>
              <a:rPr lang="en-US" dirty="0"/>
              <a:t>perceptions, preferences, and awareness.</a:t>
            </a:r>
          </a:p>
          <a:p>
            <a:r>
              <a:rPr lang="en-US" b="1" dirty="0"/>
              <a:t>Components:</a:t>
            </a:r>
            <a:endParaRPr lang="en-US" dirty="0"/>
          </a:p>
          <a:p>
            <a:r>
              <a:rPr lang="en-US" dirty="0" smtClean="0"/>
              <a:t>	Customer </a:t>
            </a:r>
            <a:r>
              <a:rPr lang="en-US" dirty="0"/>
              <a:t>awareness and attitudes toward the </a:t>
            </a:r>
            <a:r>
              <a:rPr lang="en-US" dirty="0" smtClean="0"/>
              <a:t>	product</a:t>
            </a:r>
            <a:r>
              <a:rPr lang="en-US" dirty="0"/>
              <a:t>.</a:t>
            </a:r>
          </a:p>
          <a:p>
            <a:r>
              <a:rPr lang="en-US" dirty="0" smtClean="0"/>
              <a:t>	Perceived </a:t>
            </a:r>
            <a:r>
              <a:rPr lang="en-US" dirty="0"/>
              <a:t>value and pricing.</a:t>
            </a:r>
          </a:p>
          <a:p>
            <a:r>
              <a:rPr lang="en-US" dirty="0" smtClean="0"/>
              <a:t>	Distribution </a:t>
            </a:r>
            <a:r>
              <a:rPr lang="en-US" dirty="0"/>
              <a:t>coverage and availability.</a:t>
            </a:r>
          </a:p>
          <a:p>
            <a:r>
              <a:rPr lang="en-US" dirty="0" smtClean="0"/>
              <a:t>	Effectiveness </a:t>
            </a:r>
            <a:r>
              <a:rPr lang="en-US" dirty="0"/>
              <a:t>of current promotions and advertising.</a:t>
            </a:r>
          </a:p>
          <a:p>
            <a:r>
              <a:rPr lang="en-US" dirty="0" smtClean="0"/>
              <a:t>	Competitive </a:t>
            </a:r>
            <a:r>
              <a:rPr lang="en-US" dirty="0"/>
              <a:t>positioning</a:t>
            </a:r>
            <a:r>
              <a:rPr lang="en-US" dirty="0" smtClean="0"/>
              <a:t>.</a:t>
            </a:r>
            <a:r>
              <a:rPr lang="en-US" altLang="en-US" dirty="0" smtClean="0"/>
              <a:t/>
            </a:r>
            <a:br>
              <a:rPr lang="en-US" altLang="en-US" dirty="0" smtClean="0"/>
            </a:br>
            <a:endParaRPr lang="en-US" dirty="0"/>
          </a:p>
        </p:txBody>
      </p:sp>
    </p:spTree>
    <p:extLst>
      <p:ext uri="{BB962C8B-B14F-4D97-AF65-F5344CB8AC3E}">
        <p14:creationId xmlns:p14="http://schemas.microsoft.com/office/powerpoint/2010/main" val="38144070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0937" y="423163"/>
            <a:ext cx="7268209" cy="492443"/>
          </a:xfrm>
        </p:spPr>
        <p:txBody>
          <a:bodyPr/>
          <a:lstStyle/>
          <a:p>
            <a:r>
              <a:rPr lang="en-US" dirty="0" smtClean="0"/>
              <a:t>Case 1 </a:t>
            </a:r>
            <a:r>
              <a:rPr lang="en-US" dirty="0" err="1" smtClean="0"/>
              <a:t>cntd</a:t>
            </a:r>
            <a:endParaRPr lang="en-US" dirty="0"/>
          </a:p>
        </p:txBody>
      </p:sp>
      <p:sp>
        <p:nvSpPr>
          <p:cNvPr id="3" name="Text Placeholder 2"/>
          <p:cNvSpPr>
            <a:spLocks noGrp="1"/>
          </p:cNvSpPr>
          <p:nvPr>
            <p:ph type="body" idx="1"/>
          </p:nvPr>
        </p:nvSpPr>
        <p:spPr>
          <a:xfrm>
            <a:off x="533400" y="1377951"/>
            <a:ext cx="8534400" cy="4001095"/>
          </a:xfrm>
        </p:spPr>
        <p:txBody>
          <a:bodyPr/>
          <a:lstStyle/>
          <a:p>
            <a:r>
              <a:rPr lang="en-US" sz="2000" b="1" dirty="0"/>
              <a:t>Research Questions (RQs):</a:t>
            </a:r>
            <a:endParaRPr lang="en-US" sz="2000" dirty="0"/>
          </a:p>
          <a:p>
            <a:r>
              <a:rPr lang="en-US" sz="2000" dirty="0"/>
              <a:t>Are consumers aware of our eco-friendly water bottle?</a:t>
            </a:r>
          </a:p>
          <a:p>
            <a:r>
              <a:rPr lang="en-US" sz="2000" dirty="0"/>
              <a:t>How do consumers perceive its price and quality compared to competitors?</a:t>
            </a:r>
          </a:p>
          <a:p>
            <a:r>
              <a:rPr lang="en-US" sz="2000" dirty="0"/>
              <a:t>What features or benefits do customers value most in eco-friendly bottles?</a:t>
            </a:r>
          </a:p>
          <a:p>
            <a:r>
              <a:rPr lang="en-US" sz="2000" dirty="0"/>
              <a:t>Are current distribution channels convenient for the target market?</a:t>
            </a:r>
          </a:p>
          <a:p>
            <a:r>
              <a:rPr lang="en-US" sz="2000" b="1" dirty="0"/>
              <a:t>Hypotheses (Hs):</a:t>
            </a:r>
            <a:endParaRPr lang="en-US" sz="2000" dirty="0"/>
          </a:p>
          <a:p>
            <a:r>
              <a:rPr lang="en-US" sz="2000" dirty="0"/>
              <a:t>H₁: Awareness of the eco-friendly bottle among target consumers is low.</a:t>
            </a:r>
          </a:p>
          <a:p>
            <a:r>
              <a:rPr lang="en-US" sz="2000" dirty="0"/>
              <a:t>H₂: Consumers perceive the product as overpriced relative to competitors.</a:t>
            </a:r>
          </a:p>
          <a:p>
            <a:r>
              <a:rPr lang="en-US" sz="2000" dirty="0"/>
              <a:t>H₃: Promotion and advertising messages are not effectively communicating the product’s eco-friendly benefits.</a:t>
            </a:r>
          </a:p>
          <a:p>
            <a:r>
              <a:rPr lang="en-US" sz="2000" b="1" dirty="0"/>
              <a:t>Assumption:</a:t>
            </a:r>
            <a:r>
              <a:rPr lang="en-US" sz="2000" dirty="0"/>
              <a:t/>
            </a:r>
            <a:br>
              <a:rPr lang="en-US" sz="2000" dirty="0"/>
            </a:br>
            <a:r>
              <a:rPr lang="en-US" sz="2000" dirty="0"/>
              <a:t>The product is available in major retail outlets but is facing competition from established eco-friendly brands.</a:t>
            </a:r>
          </a:p>
        </p:txBody>
      </p:sp>
    </p:spTree>
    <p:extLst>
      <p:ext uri="{BB962C8B-B14F-4D97-AF65-F5344CB8AC3E}">
        <p14:creationId xmlns:p14="http://schemas.microsoft.com/office/powerpoint/2010/main" val="5956812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0937" y="423163"/>
            <a:ext cx="7268209" cy="492443"/>
          </a:xfrm>
        </p:spPr>
        <p:txBody>
          <a:bodyPr/>
          <a:lstStyle/>
          <a:p>
            <a:r>
              <a:rPr lang="en-US" dirty="0" smtClean="0"/>
              <a:t>Case 2</a:t>
            </a:r>
            <a:endParaRPr lang="en-US" dirty="0"/>
          </a:p>
        </p:txBody>
      </p:sp>
      <p:sp>
        <p:nvSpPr>
          <p:cNvPr id="3" name="Text Placeholder 2"/>
          <p:cNvSpPr>
            <a:spLocks noGrp="1"/>
          </p:cNvSpPr>
          <p:nvPr>
            <p:ph type="body" idx="1"/>
          </p:nvPr>
        </p:nvSpPr>
        <p:spPr>
          <a:xfrm>
            <a:off x="609600" y="996950"/>
            <a:ext cx="8001000" cy="5539978"/>
          </a:xfrm>
        </p:spPr>
        <p:txBody>
          <a:bodyPr/>
          <a:lstStyle/>
          <a:p>
            <a:r>
              <a:rPr lang="en-US" dirty="0"/>
              <a:t>We need to decide if we should open a new store in a different neighborhood</a:t>
            </a:r>
            <a:r>
              <a:rPr lang="en-US" dirty="0" smtClean="0"/>
              <a:t>.</a:t>
            </a:r>
          </a:p>
          <a:p>
            <a:r>
              <a:rPr lang="en-US" b="1" dirty="0"/>
              <a:t>MDP:</a:t>
            </a:r>
            <a:r>
              <a:rPr lang="en-US" dirty="0"/>
              <a:t/>
            </a:r>
            <a:br>
              <a:rPr lang="en-US" dirty="0"/>
            </a:br>
            <a:r>
              <a:rPr lang="en-US" dirty="0" smtClean="0"/>
              <a:t>	Decide whether opening a new retail store in a 	different neighborhood is a profitable move.</a:t>
            </a:r>
            <a:endParaRPr lang="en-US" dirty="0"/>
          </a:p>
          <a:p>
            <a:r>
              <a:rPr lang="en-US" b="1" dirty="0"/>
              <a:t>MRP:</a:t>
            </a:r>
            <a:r>
              <a:rPr lang="en-US" dirty="0"/>
              <a:t/>
            </a:r>
            <a:br>
              <a:rPr lang="en-US" dirty="0"/>
            </a:br>
            <a:r>
              <a:rPr lang="en-US" dirty="0" smtClean="0"/>
              <a:t>	Assess </a:t>
            </a:r>
            <a:r>
              <a:rPr lang="en-US" dirty="0"/>
              <a:t>market potential, customer demand, and </a:t>
            </a:r>
            <a:r>
              <a:rPr lang="en-US" dirty="0" smtClean="0"/>
              <a:t>	competitive </a:t>
            </a:r>
            <a:r>
              <a:rPr lang="en-US" dirty="0"/>
              <a:t>conditions in the target neighborhood to </a:t>
            </a:r>
            <a:r>
              <a:rPr lang="en-US" dirty="0" smtClean="0"/>
              <a:t>	determine </a:t>
            </a:r>
            <a:r>
              <a:rPr lang="en-US" dirty="0"/>
              <a:t>the feasibility of a new store.</a:t>
            </a:r>
          </a:p>
          <a:p>
            <a:r>
              <a:rPr lang="en-US" b="1" dirty="0"/>
              <a:t>Components:</a:t>
            </a:r>
            <a:endParaRPr lang="en-US" dirty="0"/>
          </a:p>
          <a:p>
            <a:r>
              <a:rPr lang="en-US" dirty="0" smtClean="0"/>
              <a:t>	Market </a:t>
            </a:r>
            <a:r>
              <a:rPr lang="en-US" dirty="0"/>
              <a:t>size and demographics.</a:t>
            </a:r>
          </a:p>
          <a:p>
            <a:r>
              <a:rPr lang="en-US" dirty="0" smtClean="0"/>
              <a:t>	Consumer </a:t>
            </a:r>
            <a:r>
              <a:rPr lang="en-US" dirty="0"/>
              <a:t>shopping behavior and preferences.</a:t>
            </a:r>
          </a:p>
          <a:p>
            <a:r>
              <a:rPr lang="en-US" dirty="0" smtClean="0"/>
              <a:t>	Competitive </a:t>
            </a:r>
            <a:r>
              <a:rPr lang="en-US" dirty="0"/>
              <a:t>landscape.</a:t>
            </a:r>
          </a:p>
          <a:p>
            <a:r>
              <a:rPr lang="en-US" dirty="0" smtClean="0"/>
              <a:t>	Estimated </a:t>
            </a:r>
            <a:r>
              <a:rPr lang="en-US" dirty="0"/>
              <a:t>sales potential and profitability.</a:t>
            </a:r>
          </a:p>
          <a:p>
            <a:endParaRPr lang="en-US" dirty="0"/>
          </a:p>
        </p:txBody>
      </p:sp>
    </p:spTree>
    <p:extLst>
      <p:ext uri="{BB962C8B-B14F-4D97-AF65-F5344CB8AC3E}">
        <p14:creationId xmlns:p14="http://schemas.microsoft.com/office/powerpoint/2010/main" val="10590080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0937" y="423163"/>
            <a:ext cx="7268209" cy="492443"/>
          </a:xfrm>
        </p:spPr>
        <p:txBody>
          <a:bodyPr/>
          <a:lstStyle/>
          <a:p>
            <a:r>
              <a:rPr lang="en-US" dirty="0" smtClean="0"/>
              <a:t>Case 2 </a:t>
            </a:r>
            <a:r>
              <a:rPr lang="en-US" dirty="0" err="1" smtClean="0"/>
              <a:t>cntd</a:t>
            </a:r>
            <a:endParaRPr lang="en-US" dirty="0"/>
          </a:p>
        </p:txBody>
      </p:sp>
      <p:sp>
        <p:nvSpPr>
          <p:cNvPr id="3" name="Text Placeholder 2"/>
          <p:cNvSpPr>
            <a:spLocks noGrp="1"/>
          </p:cNvSpPr>
          <p:nvPr>
            <p:ph type="body" idx="1"/>
          </p:nvPr>
        </p:nvSpPr>
        <p:spPr>
          <a:xfrm>
            <a:off x="228600" y="1073150"/>
            <a:ext cx="8839200" cy="4924425"/>
          </a:xfrm>
        </p:spPr>
        <p:txBody>
          <a:bodyPr/>
          <a:lstStyle/>
          <a:p>
            <a:r>
              <a:rPr lang="en-US" sz="2000" b="1" dirty="0"/>
              <a:t>RQs:</a:t>
            </a:r>
            <a:endParaRPr lang="en-US" sz="2000" dirty="0"/>
          </a:p>
          <a:p>
            <a:r>
              <a:rPr lang="en-US" sz="2000" dirty="0" smtClean="0"/>
              <a:t>	Is </a:t>
            </a:r>
            <a:r>
              <a:rPr lang="en-US" sz="2000" dirty="0"/>
              <a:t>there sufficient demand for our products in the </a:t>
            </a:r>
            <a:r>
              <a:rPr lang="en-US" sz="2000" dirty="0" err="1" smtClean="0"/>
              <a:t>targe</a:t>
            </a:r>
            <a:r>
              <a:rPr lang="en-US" sz="2000" dirty="0" smtClean="0"/>
              <a:t> neighborhood</a:t>
            </a:r>
            <a:r>
              <a:rPr lang="en-US" sz="2000" dirty="0"/>
              <a:t>?</a:t>
            </a:r>
          </a:p>
          <a:p>
            <a:r>
              <a:rPr lang="en-US" sz="2000" dirty="0" smtClean="0"/>
              <a:t>	What </a:t>
            </a:r>
            <a:r>
              <a:rPr lang="en-US" sz="2000" dirty="0"/>
              <a:t>are the demographic and psychographic profiles of </a:t>
            </a:r>
            <a:r>
              <a:rPr lang="en-US" sz="2000" dirty="0" smtClean="0"/>
              <a:t>consumers 	in </a:t>
            </a:r>
            <a:r>
              <a:rPr lang="en-US" sz="2000" dirty="0"/>
              <a:t>the area?</a:t>
            </a:r>
          </a:p>
          <a:p>
            <a:r>
              <a:rPr lang="en-US" sz="2000" dirty="0" smtClean="0"/>
              <a:t>	How </a:t>
            </a:r>
            <a:r>
              <a:rPr lang="en-US" sz="2000" dirty="0"/>
              <a:t>saturated is the local market with similar stores?</a:t>
            </a:r>
          </a:p>
          <a:p>
            <a:r>
              <a:rPr lang="en-US" sz="2000" dirty="0" smtClean="0"/>
              <a:t>	What </a:t>
            </a:r>
            <a:r>
              <a:rPr lang="en-US" sz="2000" dirty="0"/>
              <a:t>are consumers’ expectations regarding store </a:t>
            </a:r>
            <a:r>
              <a:rPr lang="en-US" sz="2000" dirty="0" smtClean="0"/>
              <a:t>location</a:t>
            </a:r>
            <a:r>
              <a:rPr lang="en-US" sz="2000" dirty="0"/>
              <a:t>, pricing, </a:t>
            </a:r>
            <a:r>
              <a:rPr lang="en-US" sz="2000" dirty="0" smtClean="0"/>
              <a:t>	and </a:t>
            </a:r>
            <a:r>
              <a:rPr lang="en-US" sz="2000" dirty="0"/>
              <a:t>assortment?</a:t>
            </a:r>
          </a:p>
          <a:p>
            <a:r>
              <a:rPr lang="en-US" sz="2000" b="1" dirty="0"/>
              <a:t>Hs:</a:t>
            </a:r>
            <a:endParaRPr lang="en-US" sz="2000" dirty="0"/>
          </a:p>
          <a:p>
            <a:r>
              <a:rPr lang="en-US" sz="2000" dirty="0" smtClean="0"/>
              <a:t>	H</a:t>
            </a:r>
            <a:r>
              <a:rPr lang="en-US" sz="2000" dirty="0"/>
              <a:t>₁: The target neighborhood has a sufficient number of </a:t>
            </a:r>
            <a:r>
              <a:rPr lang="en-US" sz="2000" dirty="0" smtClean="0"/>
              <a:t>	potential </a:t>
            </a:r>
            <a:r>
              <a:rPr lang="en-US" sz="2000" dirty="0"/>
              <a:t>customers to support a new store.</a:t>
            </a:r>
          </a:p>
          <a:p>
            <a:r>
              <a:rPr lang="en-US" sz="2000" dirty="0" smtClean="0"/>
              <a:t>	H</a:t>
            </a:r>
            <a:r>
              <a:rPr lang="en-US" sz="2000" dirty="0"/>
              <a:t>₂: Competitor density in the area is moderate to low.</a:t>
            </a:r>
          </a:p>
          <a:p>
            <a:r>
              <a:rPr lang="en-US" sz="2000" dirty="0" smtClean="0"/>
              <a:t>	H</a:t>
            </a:r>
            <a:r>
              <a:rPr lang="en-US" sz="2000" dirty="0"/>
              <a:t>₃: Residents in the area prefer in-person shopping for </a:t>
            </a:r>
            <a:r>
              <a:rPr lang="en-US" sz="2000" dirty="0" smtClean="0"/>
              <a:t>	this </a:t>
            </a:r>
            <a:r>
              <a:rPr lang="en-US" sz="2000" dirty="0"/>
              <a:t>product category.</a:t>
            </a:r>
          </a:p>
          <a:p>
            <a:r>
              <a:rPr lang="en-US" sz="2000" b="1" dirty="0"/>
              <a:t>Assumption:</a:t>
            </a:r>
            <a:r>
              <a:rPr lang="en-US" sz="2000" dirty="0"/>
              <a:t/>
            </a:r>
            <a:br>
              <a:rPr lang="en-US" sz="2000" dirty="0"/>
            </a:br>
            <a:r>
              <a:rPr lang="en-US" sz="2000" dirty="0" smtClean="0"/>
              <a:t>	Company </a:t>
            </a:r>
            <a:r>
              <a:rPr lang="en-US" sz="2000" dirty="0"/>
              <a:t>already operates in nearby locations and has </a:t>
            </a:r>
            <a:r>
              <a:rPr lang="en-US" sz="2000" dirty="0" smtClean="0"/>
              <a:t>	access </a:t>
            </a:r>
            <a:r>
              <a:rPr lang="en-US" sz="2000" dirty="0"/>
              <a:t>to demographic data for </a:t>
            </a:r>
            <a:r>
              <a:rPr lang="en-US" sz="2000" dirty="0" smtClean="0"/>
              <a:t>surrounding 	neighborhoods</a:t>
            </a:r>
            <a:r>
              <a:rPr lang="en-US" sz="2000" dirty="0"/>
              <a:t>.</a:t>
            </a:r>
          </a:p>
        </p:txBody>
      </p:sp>
    </p:spTree>
    <p:extLst>
      <p:ext uri="{BB962C8B-B14F-4D97-AF65-F5344CB8AC3E}">
        <p14:creationId xmlns:p14="http://schemas.microsoft.com/office/powerpoint/2010/main" val="21097359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9068259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1754</TotalTime>
  <Words>1954</Words>
  <Application>Microsoft Office PowerPoint</Application>
  <PresentationFormat>Custom</PresentationFormat>
  <Paragraphs>361</Paragraphs>
  <Slides>45</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45</vt:i4>
      </vt:variant>
    </vt:vector>
  </HeadingPairs>
  <TitlesOfParts>
    <vt:vector size="53" baseType="lpstr">
      <vt:lpstr>Arial</vt:lpstr>
      <vt:lpstr>Arial Black</vt:lpstr>
      <vt:lpstr>Symbol</vt:lpstr>
      <vt:lpstr>Tahoma</vt:lpstr>
      <vt:lpstr>Times New Roman</vt:lpstr>
      <vt:lpstr>Wingdings</vt:lpstr>
      <vt:lpstr>Office Theme</vt:lpstr>
      <vt:lpstr>Clip</vt:lpstr>
      <vt:lpstr>PowerPoint Presentation</vt:lpstr>
      <vt:lpstr>Chapter 2</vt:lpstr>
      <vt:lpstr>Chain Restaurant Study</vt:lpstr>
      <vt:lpstr>Chain Restaurant Study</vt:lpstr>
      <vt:lpstr>Chain Restaurant Study</vt:lpstr>
      <vt:lpstr>Chain Restaurant Study</vt:lpstr>
      <vt:lpstr>The Problem Definition Process</vt:lpstr>
      <vt:lpstr>PowerPoint Presentation</vt:lpstr>
      <vt:lpstr>Decision Problem: Develop a new package</vt:lpstr>
      <vt:lpstr>Table 2.3 Management-Decision Problem and Marketing Research Problem</vt:lpstr>
      <vt:lpstr>Table 2.3 Management-Decision Problem and Marketing Research Problem (Cont.)</vt:lpstr>
      <vt:lpstr>Figure 2.7 Errors in Defining the Market Research Problem</vt:lpstr>
      <vt:lpstr>The New Coke Fiasco</vt:lpstr>
      <vt:lpstr>What went wrong?</vt:lpstr>
      <vt:lpstr>Figure 2.8 Proper Definition of the Marketing Research Problem</vt:lpstr>
      <vt:lpstr>Subaru Vignette (Part 1)</vt:lpstr>
      <vt:lpstr>Subaru Vignette (Part 1)</vt:lpstr>
      <vt:lpstr>Subaru Vignette</vt:lpstr>
      <vt:lpstr>Subaru: Specific Components</vt:lpstr>
      <vt:lpstr>Components of an Approach </vt:lpstr>
      <vt:lpstr>The Role of Theory in Applied  Marketing Research</vt:lpstr>
      <vt:lpstr>Models</vt:lpstr>
      <vt:lpstr>Graphical Models</vt:lpstr>
      <vt:lpstr>Mathematical Models</vt:lpstr>
      <vt:lpstr>Figure 2.9 Development of Research Questions &amp; Hypothesis</vt:lpstr>
      <vt:lpstr>Research Questions and Hypotheses</vt:lpstr>
      <vt:lpstr>Subaru Vignette</vt:lpstr>
      <vt:lpstr>Specification of Information Needed</vt:lpstr>
      <vt:lpstr>Subaru Vignette</vt:lpstr>
      <vt:lpstr>Subaru Vignette</vt:lpstr>
      <vt:lpstr>Subaru Vignette</vt:lpstr>
      <vt:lpstr>Department Store Project</vt:lpstr>
      <vt:lpstr>Department Store Project</vt:lpstr>
      <vt:lpstr>Department Store Project</vt:lpstr>
      <vt:lpstr>Department Store Project</vt:lpstr>
      <vt:lpstr>Department Store Project</vt:lpstr>
      <vt:lpstr>PowerPoint Presentation</vt:lpstr>
      <vt:lpstr>PowerPoint Presentation</vt:lpstr>
      <vt:lpstr>In-class exercise </vt:lpstr>
      <vt:lpstr>Lets summarize:</vt:lpstr>
      <vt:lpstr>Case 1</vt:lpstr>
      <vt:lpstr>Case 1 cntd</vt:lpstr>
      <vt:lpstr>Case 2</vt:lpstr>
      <vt:lpstr>Case 2 cntd</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Microsoft PowerPoint - MKTG3350_L4_MR_Process.ppt [Compatibility Mode]</dc:title>
  <dc:creator>ysun</dc:creator>
  <cp:lastModifiedBy>Hussein Nassar</cp:lastModifiedBy>
  <cp:revision>15</cp:revision>
  <dcterms:created xsi:type="dcterms:W3CDTF">2024-12-04T13:57:24Z</dcterms:created>
  <dcterms:modified xsi:type="dcterms:W3CDTF">2025-10-21T11:48:53Z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2011-01-20T00:00:00Z</vt:filetime>
  </property>
  <property fmtid="{D5CDD505-2E9C-101B-9397-08002B2CF9AE}" pid="3" name="Creator">
    <vt:lpwstr>PScript5.dll Version 5.2.2</vt:lpwstr>
  </property>
  <property fmtid="{D5CDD505-2E9C-101B-9397-08002B2CF9AE}" pid="4" name="LastSaved">
    <vt:filetime>2024-12-04T00:00:00Z</vt:filetime>
  </property>
  <property fmtid="{D5CDD505-2E9C-101B-9397-08002B2CF9AE}" pid="5" name="Producer">
    <vt:lpwstr>3-Heights(TM) PDF Security Shell 4.8.25.2 (http://www.pdf-tools.com)</vt:lpwstr>
  </property>
</Properties>
</file>